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6" r:id="rId10"/>
    <p:sldId id="264" r:id="rId11"/>
  </p:sldIdLst>
  <p:sldSz cx="18288000" cy="10287000"/>
  <p:notesSz cx="6858000" cy="9144000"/>
  <p:embeddedFontLst>
    <p:embeddedFont>
      <p:font typeface="Hammersmith One" panose="02010703030501060504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7" d="100"/>
          <a:sy n="57" d="100"/>
        </p:scale>
        <p:origin x="716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5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23.svg"/><Relationship Id="rId7" Type="http://schemas.openxmlformats.org/officeDocument/2006/relationships/image" Target="../media/image7.svg"/><Relationship Id="rId12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2.svg"/><Relationship Id="rId5" Type="http://schemas.openxmlformats.org/officeDocument/2006/relationships/image" Target="../media/image5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7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5.svg"/><Relationship Id="rId15" Type="http://schemas.openxmlformats.org/officeDocument/2006/relationships/image" Target="../media/image23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sv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2250387" y="1546908"/>
            <a:ext cx="5003354" cy="5003354"/>
            <a:chOff x="0" y="0"/>
            <a:chExt cx="14840029" cy="14840029"/>
          </a:xfrm>
        </p:grpSpPr>
        <p:sp>
          <p:nvSpPr>
            <p:cNvPr id="3" name="Freeform 3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D9C179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Freeform 4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Freeform 5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-24665" r="-24665"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5696780" y="4435421"/>
            <a:ext cx="2267927" cy="2114842"/>
          </a:xfrm>
          <a:custGeom>
            <a:avLst/>
            <a:gdLst/>
            <a:ahLst/>
            <a:cxnLst/>
            <a:rect l="l" t="t" r="r" b="b"/>
            <a:pathLst>
              <a:path w="2267927" h="2114842">
                <a:moveTo>
                  <a:pt x="2267927" y="0"/>
                </a:moveTo>
                <a:lnTo>
                  <a:pt x="0" y="0"/>
                </a:lnTo>
                <a:lnTo>
                  <a:pt x="0" y="2114842"/>
                </a:lnTo>
                <a:lnTo>
                  <a:pt x="2267927" y="2114842"/>
                </a:lnTo>
                <a:lnTo>
                  <a:pt x="226792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>
            <a:off x="16093876" y="713177"/>
            <a:ext cx="1165424" cy="833731"/>
          </a:xfrm>
          <a:custGeom>
            <a:avLst/>
            <a:gdLst/>
            <a:ahLst/>
            <a:cxnLst/>
            <a:rect l="l" t="t" r="r" b="b"/>
            <a:pathLst>
              <a:path w="1165424" h="833731">
                <a:moveTo>
                  <a:pt x="0" y="0"/>
                </a:moveTo>
                <a:lnTo>
                  <a:pt x="1165424" y="0"/>
                </a:lnTo>
                <a:lnTo>
                  <a:pt x="1165424" y="833731"/>
                </a:lnTo>
                <a:lnTo>
                  <a:pt x="0" y="8337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98483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6456261" flipV="1">
            <a:off x="-6484775" y="657187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0" y="7403550"/>
                </a:moveTo>
                <a:lnTo>
                  <a:pt x="11188726" y="7403550"/>
                </a:lnTo>
                <a:lnTo>
                  <a:pt x="11188726" y="0"/>
                </a:lnTo>
                <a:lnTo>
                  <a:pt x="0" y="0"/>
                </a:lnTo>
                <a:lnTo>
                  <a:pt x="0" y="7403550"/>
                </a:lnTo>
                <a:close/>
              </a:path>
            </a:pathLst>
          </a:custGeom>
          <a:blipFill>
            <a:blip r:embed="rId7">
              <a:alphaModFix amt="31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5400000">
            <a:off x="-1670031" y="273581"/>
            <a:ext cx="7882487" cy="5044792"/>
          </a:xfrm>
          <a:custGeom>
            <a:avLst/>
            <a:gdLst/>
            <a:ahLst/>
            <a:cxnLst/>
            <a:rect l="l" t="t" r="r" b="b"/>
            <a:pathLst>
              <a:path w="7882487" h="5044792">
                <a:moveTo>
                  <a:pt x="0" y="0"/>
                </a:moveTo>
                <a:lnTo>
                  <a:pt x="7882487" y="0"/>
                </a:lnTo>
                <a:lnTo>
                  <a:pt x="7882487" y="5044792"/>
                </a:lnTo>
                <a:lnTo>
                  <a:pt x="0" y="50447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 rot="10565480" flipV="1">
            <a:off x="9694481" y="4296434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0" y="7403550"/>
                </a:moveTo>
                <a:lnTo>
                  <a:pt x="11188727" y="7403550"/>
                </a:lnTo>
                <a:lnTo>
                  <a:pt x="11188727" y="0"/>
                </a:lnTo>
                <a:lnTo>
                  <a:pt x="0" y="0"/>
                </a:lnTo>
                <a:lnTo>
                  <a:pt x="0" y="7403550"/>
                </a:lnTo>
                <a:close/>
              </a:path>
            </a:pathLst>
          </a:custGeom>
          <a:blipFill>
            <a:blip r:embed="rId7">
              <a:alphaModFix amt="31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 rot="-5400000">
            <a:off x="12075544" y="4968627"/>
            <a:ext cx="7882487" cy="5044792"/>
          </a:xfrm>
          <a:custGeom>
            <a:avLst/>
            <a:gdLst/>
            <a:ahLst/>
            <a:cxnLst/>
            <a:rect l="l" t="t" r="r" b="b"/>
            <a:pathLst>
              <a:path w="7882487" h="5044792">
                <a:moveTo>
                  <a:pt x="0" y="0"/>
                </a:moveTo>
                <a:lnTo>
                  <a:pt x="7882487" y="0"/>
                </a:lnTo>
                <a:lnTo>
                  <a:pt x="7882487" y="5044792"/>
                </a:lnTo>
                <a:lnTo>
                  <a:pt x="0" y="50447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8482050" y="2516502"/>
            <a:ext cx="8472197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KICKSTART YOUR SUCCESS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34577" y="3517846"/>
            <a:ext cx="8167144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DATA-DRIVEN STRATEGIES FOR A WINNING CAMPAIGN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70514" y="7253828"/>
            <a:ext cx="398322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Prepared by: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70514" y="7768173"/>
            <a:ext cx="3853910" cy="173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Ali Al-Ansari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Mohamed Jamal Alqallaf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Qasim Al-Qatari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Mariam Azam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93876" y="713177"/>
            <a:ext cx="1165424" cy="833731"/>
          </a:xfrm>
          <a:custGeom>
            <a:avLst/>
            <a:gdLst/>
            <a:ahLst/>
            <a:cxnLst/>
            <a:rect l="l" t="t" r="r" b="b"/>
            <a:pathLst>
              <a:path w="1165424" h="833731">
                <a:moveTo>
                  <a:pt x="0" y="0"/>
                </a:moveTo>
                <a:lnTo>
                  <a:pt x="1165424" y="0"/>
                </a:lnTo>
                <a:lnTo>
                  <a:pt x="1165424" y="833731"/>
                </a:lnTo>
                <a:lnTo>
                  <a:pt x="0" y="8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8483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4416133" y="2457944"/>
            <a:ext cx="9455733" cy="2664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43"/>
              </a:lnSpc>
            </a:pPr>
            <a:r>
              <a:rPr lang="en-US" sz="15602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THANK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03386" y="4590503"/>
            <a:ext cx="10281229" cy="2664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43"/>
              </a:lnSpc>
            </a:pPr>
            <a:r>
              <a:rPr lang="en-US" sz="15602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YOU</a:t>
            </a:r>
          </a:p>
        </p:txBody>
      </p:sp>
      <p:sp>
        <p:nvSpPr>
          <p:cNvPr id="5" name="Freeform 5"/>
          <p:cNvSpPr/>
          <p:nvPr/>
        </p:nvSpPr>
        <p:spPr>
          <a:xfrm>
            <a:off x="1028700" y="8686062"/>
            <a:ext cx="1165424" cy="833731"/>
          </a:xfrm>
          <a:custGeom>
            <a:avLst/>
            <a:gdLst/>
            <a:ahLst/>
            <a:cxnLst/>
            <a:rect l="l" t="t" r="r" b="b"/>
            <a:pathLst>
              <a:path w="1165424" h="833731">
                <a:moveTo>
                  <a:pt x="0" y="0"/>
                </a:moveTo>
                <a:lnTo>
                  <a:pt x="1165424" y="0"/>
                </a:lnTo>
                <a:lnTo>
                  <a:pt x="1165424" y="833732"/>
                </a:lnTo>
                <a:lnTo>
                  <a:pt x="0" y="833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8483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6456261" flipV="1">
            <a:off x="-6484775" y="657187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0" y="7403550"/>
                </a:moveTo>
                <a:lnTo>
                  <a:pt x="11188726" y="7403550"/>
                </a:lnTo>
                <a:lnTo>
                  <a:pt x="11188726" y="0"/>
                </a:lnTo>
                <a:lnTo>
                  <a:pt x="0" y="0"/>
                </a:lnTo>
                <a:lnTo>
                  <a:pt x="0" y="740355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5400000">
            <a:off x="-1670031" y="273581"/>
            <a:ext cx="7882487" cy="5044792"/>
          </a:xfrm>
          <a:custGeom>
            <a:avLst/>
            <a:gdLst/>
            <a:ahLst/>
            <a:cxnLst/>
            <a:rect l="l" t="t" r="r" b="b"/>
            <a:pathLst>
              <a:path w="7882487" h="5044792">
                <a:moveTo>
                  <a:pt x="0" y="0"/>
                </a:moveTo>
                <a:lnTo>
                  <a:pt x="7882487" y="0"/>
                </a:lnTo>
                <a:lnTo>
                  <a:pt x="7882487" y="5044792"/>
                </a:lnTo>
                <a:lnTo>
                  <a:pt x="0" y="50447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10565480" flipV="1">
            <a:off x="9694481" y="4296434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0" y="7403550"/>
                </a:moveTo>
                <a:lnTo>
                  <a:pt x="11188727" y="7403550"/>
                </a:lnTo>
                <a:lnTo>
                  <a:pt x="11188727" y="0"/>
                </a:lnTo>
                <a:lnTo>
                  <a:pt x="0" y="0"/>
                </a:lnTo>
                <a:lnTo>
                  <a:pt x="0" y="740355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-5400000">
            <a:off x="12075544" y="4968627"/>
            <a:ext cx="7882487" cy="5044792"/>
          </a:xfrm>
          <a:custGeom>
            <a:avLst/>
            <a:gdLst/>
            <a:ahLst/>
            <a:cxnLst/>
            <a:rect l="l" t="t" r="r" b="b"/>
            <a:pathLst>
              <a:path w="7882487" h="5044792">
                <a:moveTo>
                  <a:pt x="0" y="0"/>
                </a:moveTo>
                <a:lnTo>
                  <a:pt x="7882487" y="0"/>
                </a:lnTo>
                <a:lnTo>
                  <a:pt x="7882487" y="5044792"/>
                </a:lnTo>
                <a:lnTo>
                  <a:pt x="0" y="50447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27529" flipV="1">
            <a:off x="-4454663" y="1107517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0" y="7403550"/>
                </a:moveTo>
                <a:lnTo>
                  <a:pt x="11188726" y="7403550"/>
                </a:lnTo>
                <a:lnTo>
                  <a:pt x="11188726" y="0"/>
                </a:lnTo>
                <a:lnTo>
                  <a:pt x="0" y="0"/>
                </a:lnTo>
                <a:lnTo>
                  <a:pt x="0" y="7403550"/>
                </a:lnTo>
                <a:close/>
              </a:path>
            </a:pathLst>
          </a:custGeom>
          <a:blipFill>
            <a:blip r:embed="rId2">
              <a:alphaModFix amt="3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 rot="8572470" flipV="1">
            <a:off x="11553937" y="1775933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0" y="7403550"/>
                </a:moveTo>
                <a:lnTo>
                  <a:pt x="11188726" y="7403550"/>
                </a:lnTo>
                <a:lnTo>
                  <a:pt x="11188726" y="0"/>
                </a:lnTo>
                <a:lnTo>
                  <a:pt x="0" y="0"/>
                </a:lnTo>
                <a:lnTo>
                  <a:pt x="0" y="7403550"/>
                </a:lnTo>
                <a:close/>
              </a:path>
            </a:pathLst>
          </a:custGeom>
          <a:blipFill>
            <a:blip r:embed="rId2">
              <a:alphaModFix amt="3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917607" y="1664674"/>
            <a:ext cx="14452785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HELPING CREATORS SUCCEED: </a:t>
            </a: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THE PROBLEM &amp; OUR MISSION</a:t>
            </a:r>
          </a:p>
        </p:txBody>
      </p:sp>
      <p:sp>
        <p:nvSpPr>
          <p:cNvPr id="5" name="Freeform 5"/>
          <p:cNvSpPr/>
          <p:nvPr/>
        </p:nvSpPr>
        <p:spPr>
          <a:xfrm rot="5400000">
            <a:off x="14829699" y="425332"/>
            <a:ext cx="659837" cy="1206735"/>
          </a:xfrm>
          <a:custGeom>
            <a:avLst/>
            <a:gdLst/>
            <a:ahLst/>
            <a:cxnLst/>
            <a:rect l="l" t="t" r="r" b="b"/>
            <a:pathLst>
              <a:path w="659837" h="1206735">
                <a:moveTo>
                  <a:pt x="0" y="0"/>
                </a:moveTo>
                <a:lnTo>
                  <a:pt x="659836" y="0"/>
                </a:lnTo>
                <a:lnTo>
                  <a:pt x="659836" y="1206736"/>
                </a:lnTo>
                <a:lnTo>
                  <a:pt x="0" y="1206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87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 rot="5400000">
            <a:off x="2798465" y="8654932"/>
            <a:ext cx="659837" cy="1206735"/>
          </a:xfrm>
          <a:custGeom>
            <a:avLst/>
            <a:gdLst/>
            <a:ahLst/>
            <a:cxnLst/>
            <a:rect l="l" t="t" r="r" b="b"/>
            <a:pathLst>
              <a:path w="659837" h="1206735">
                <a:moveTo>
                  <a:pt x="0" y="0"/>
                </a:moveTo>
                <a:lnTo>
                  <a:pt x="659836" y="0"/>
                </a:lnTo>
                <a:lnTo>
                  <a:pt x="659836" y="1206736"/>
                </a:lnTo>
                <a:lnTo>
                  <a:pt x="0" y="1206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87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3631183" y="4003228"/>
            <a:ext cx="11669634" cy="4634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Our client wants to launch a Kickstarter campaign but is unsure how to structure it for success — from choosing the right category to setting goals and engaging backers. </a:t>
            </a:r>
          </a:p>
          <a:p>
            <a:pPr algn="ctr">
              <a:lnSpc>
                <a:spcPts val="4200"/>
              </a:lnSpc>
            </a:pPr>
            <a:endParaRPr lang="en-US" sz="3000" dirty="0">
              <a:solidFill>
                <a:srgbClr val="27315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This project aims to analyze key trends in Kickstarter data and deliver clear, strategic recommendations to help design a campaign with a higher chance of success.</a:t>
            </a:r>
          </a:p>
          <a:p>
            <a:pPr algn="ctr">
              <a:lnSpc>
                <a:spcPts val="3616"/>
              </a:lnSpc>
            </a:pPr>
            <a:endParaRPr lang="en-US" sz="3000" dirty="0">
              <a:solidFill>
                <a:srgbClr val="27315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  <a:p>
            <a:pPr algn="ctr">
              <a:lnSpc>
                <a:spcPts val="3616"/>
              </a:lnSpc>
            </a:pPr>
            <a:endParaRPr lang="en-US" sz="3000" dirty="0">
              <a:solidFill>
                <a:srgbClr val="27315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-474482" y="-1156139"/>
            <a:ext cx="6883758" cy="7505163"/>
            <a:chOff x="0" y="0"/>
            <a:chExt cx="9178344" cy="10006885"/>
          </a:xfrm>
        </p:grpSpPr>
        <p:sp>
          <p:nvSpPr>
            <p:cNvPr id="9" name="Freeform 9"/>
            <p:cNvSpPr/>
            <p:nvPr/>
          </p:nvSpPr>
          <p:spPr>
            <a:xfrm>
              <a:off x="429296" y="1257837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429296" y="1010276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429296" y="762715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005046" y="3769877"/>
            <a:ext cx="6883758" cy="7505163"/>
            <a:chOff x="0" y="0"/>
            <a:chExt cx="9178344" cy="10006885"/>
          </a:xfrm>
        </p:grpSpPr>
        <p:sp>
          <p:nvSpPr>
            <p:cNvPr id="14" name="Freeform 14"/>
            <p:cNvSpPr/>
            <p:nvPr/>
          </p:nvSpPr>
          <p:spPr>
            <a:xfrm rot="-10800000">
              <a:off x="0" y="0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5"/>
            <p:cNvSpPr/>
            <p:nvPr/>
          </p:nvSpPr>
          <p:spPr>
            <a:xfrm rot="-10800000">
              <a:off x="0" y="247561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7"/>
                  </a:lnTo>
                  <a:lnTo>
                    <a:pt x="0" y="87490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6"/>
            <p:cNvSpPr/>
            <p:nvPr/>
          </p:nvSpPr>
          <p:spPr>
            <a:xfrm rot="-10800000">
              <a:off x="0" y="495121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"/>
            <p:cNvSpPr/>
            <p:nvPr/>
          </p:nvSpPr>
          <p:spPr>
            <a:xfrm rot="-10800000">
              <a:off x="429296" y="1257837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9284" y="776433"/>
            <a:ext cx="14452785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SUCCESS RATES ACROSS KICKSTARTER PROJECTS</a:t>
            </a: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BY CATEGORIES AND FUNDING GOALS</a:t>
            </a:r>
          </a:p>
        </p:txBody>
      </p:sp>
      <p:sp>
        <p:nvSpPr>
          <p:cNvPr id="3" name="Freeform 3"/>
          <p:cNvSpPr/>
          <p:nvPr/>
        </p:nvSpPr>
        <p:spPr>
          <a:xfrm rot="5400000">
            <a:off x="1355998" y="679051"/>
            <a:ext cx="659837" cy="1206735"/>
          </a:xfrm>
          <a:custGeom>
            <a:avLst/>
            <a:gdLst/>
            <a:ahLst/>
            <a:cxnLst/>
            <a:rect l="l" t="t" r="r" b="b"/>
            <a:pathLst>
              <a:path w="659837" h="1206735">
                <a:moveTo>
                  <a:pt x="0" y="0"/>
                </a:moveTo>
                <a:lnTo>
                  <a:pt x="659837" y="0"/>
                </a:lnTo>
                <a:lnTo>
                  <a:pt x="659837" y="1206735"/>
                </a:lnTo>
                <a:lnTo>
                  <a:pt x="0" y="1206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87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 dirty="0"/>
          </a:p>
        </p:txBody>
      </p:sp>
      <p:sp>
        <p:nvSpPr>
          <p:cNvPr id="4" name="Freeform 4"/>
          <p:cNvSpPr/>
          <p:nvPr/>
        </p:nvSpPr>
        <p:spPr>
          <a:xfrm rot="5400000">
            <a:off x="16412150" y="8254373"/>
            <a:ext cx="659837" cy="1206735"/>
          </a:xfrm>
          <a:custGeom>
            <a:avLst/>
            <a:gdLst/>
            <a:ahLst/>
            <a:cxnLst/>
            <a:rect l="l" t="t" r="r" b="b"/>
            <a:pathLst>
              <a:path w="659837" h="1206735">
                <a:moveTo>
                  <a:pt x="0" y="0"/>
                </a:moveTo>
                <a:lnTo>
                  <a:pt x="659837" y="0"/>
                </a:lnTo>
                <a:lnTo>
                  <a:pt x="659837" y="1206735"/>
                </a:lnTo>
                <a:lnTo>
                  <a:pt x="0" y="1206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87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5967864" flipH="1">
            <a:off x="13266412" y="2015364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11188727" y="0"/>
                </a:moveTo>
                <a:lnTo>
                  <a:pt x="0" y="0"/>
                </a:lnTo>
                <a:lnTo>
                  <a:pt x="0" y="7403550"/>
                </a:lnTo>
                <a:lnTo>
                  <a:pt x="11188727" y="7403550"/>
                </a:lnTo>
                <a:lnTo>
                  <a:pt x="11188727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9" name="Freeform 9"/>
          <p:cNvSpPr/>
          <p:nvPr/>
        </p:nvSpPr>
        <p:spPr>
          <a:xfrm rot="5967864" flipV="1">
            <a:off x="-6167139" y="868086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0" y="7403550"/>
                </a:moveTo>
                <a:lnTo>
                  <a:pt x="11188727" y="7403550"/>
                </a:lnTo>
                <a:lnTo>
                  <a:pt x="11188727" y="0"/>
                </a:lnTo>
                <a:lnTo>
                  <a:pt x="0" y="0"/>
                </a:lnTo>
                <a:lnTo>
                  <a:pt x="0" y="740355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12" name="Picture 11" descr="A graph on a computer screen&#10;&#10;AI-generated content may be incorrect.">
            <a:extLst>
              <a:ext uri="{FF2B5EF4-FFF2-40B4-BE49-F238E27FC236}">
                <a16:creationId xmlns:a16="http://schemas.microsoft.com/office/drawing/2014/main" id="{94F8A866-80FB-F860-586F-3D3B555EC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10" y="2595040"/>
            <a:ext cx="11517332" cy="5925377"/>
          </a:xfrm>
          <a:prstGeom prst="rect">
            <a:avLst/>
          </a:prstGeom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9DAB3DE8-9022-F181-B996-F0A9C1A991A2}"/>
              </a:ext>
            </a:extLst>
          </p:cNvPr>
          <p:cNvSpPr txBox="1"/>
          <p:nvPr/>
        </p:nvSpPr>
        <p:spPr>
          <a:xfrm>
            <a:off x="3373948" y="8938603"/>
            <a:ext cx="12283455" cy="907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16"/>
              </a:lnSpc>
            </a:pPr>
            <a:r>
              <a:rPr lang="en-US" sz="2583" dirty="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Some categories consistently outperform others in success rates, meeting or exceeding their goals, giving insight into safer bets for new campaign creators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57400" y="983215"/>
            <a:ext cx="14452785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GB" sz="39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SETTING THE RIGHT TARGET:</a:t>
            </a:r>
          </a:p>
          <a:p>
            <a:pPr algn="ctr">
              <a:lnSpc>
                <a:spcPts val="5599"/>
              </a:lnSpc>
            </a:pPr>
            <a:r>
              <a:rPr lang="en-GB" sz="39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GOALS IN SUCCESSFUL VS. UNSUCESSFUL CAMPAIGNS</a:t>
            </a:r>
            <a:endParaRPr lang="en-US" sz="3999" dirty="0">
              <a:solidFill>
                <a:srgbClr val="BCA164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3" name="Freeform 3"/>
          <p:cNvSpPr/>
          <p:nvPr/>
        </p:nvSpPr>
        <p:spPr>
          <a:xfrm rot="5400000">
            <a:off x="1469906" y="732509"/>
            <a:ext cx="705322" cy="1206735"/>
          </a:xfrm>
          <a:custGeom>
            <a:avLst/>
            <a:gdLst/>
            <a:ahLst/>
            <a:cxnLst/>
            <a:rect l="l" t="t" r="r" b="b"/>
            <a:pathLst>
              <a:path w="659837" h="1206735">
                <a:moveTo>
                  <a:pt x="0" y="0"/>
                </a:moveTo>
                <a:lnTo>
                  <a:pt x="659837" y="0"/>
                </a:lnTo>
                <a:lnTo>
                  <a:pt x="659837" y="1206735"/>
                </a:lnTo>
                <a:lnTo>
                  <a:pt x="0" y="1206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87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5400000">
            <a:off x="15930852" y="8335235"/>
            <a:ext cx="659837" cy="1206735"/>
          </a:xfrm>
          <a:custGeom>
            <a:avLst/>
            <a:gdLst/>
            <a:ahLst/>
            <a:cxnLst/>
            <a:rect l="l" t="t" r="r" b="b"/>
            <a:pathLst>
              <a:path w="659837" h="1206735">
                <a:moveTo>
                  <a:pt x="0" y="0"/>
                </a:moveTo>
                <a:lnTo>
                  <a:pt x="659837" y="0"/>
                </a:lnTo>
                <a:lnTo>
                  <a:pt x="659837" y="1206735"/>
                </a:lnTo>
                <a:lnTo>
                  <a:pt x="0" y="1206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87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 dirty="0"/>
          </a:p>
        </p:txBody>
      </p:sp>
      <p:sp>
        <p:nvSpPr>
          <p:cNvPr id="7" name="Freeform 7"/>
          <p:cNvSpPr/>
          <p:nvPr/>
        </p:nvSpPr>
        <p:spPr>
          <a:xfrm rot="5967864" flipH="1">
            <a:off x="13266412" y="2015364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11188727" y="0"/>
                </a:moveTo>
                <a:lnTo>
                  <a:pt x="0" y="0"/>
                </a:lnTo>
                <a:lnTo>
                  <a:pt x="0" y="7403550"/>
                </a:lnTo>
                <a:lnTo>
                  <a:pt x="11188727" y="7403550"/>
                </a:lnTo>
                <a:lnTo>
                  <a:pt x="11188727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5967864" flipV="1">
            <a:off x="-6167139" y="868086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0" y="7403550"/>
                </a:moveTo>
                <a:lnTo>
                  <a:pt x="11188727" y="7403550"/>
                </a:lnTo>
                <a:lnTo>
                  <a:pt x="11188727" y="0"/>
                </a:lnTo>
                <a:lnTo>
                  <a:pt x="0" y="0"/>
                </a:lnTo>
                <a:lnTo>
                  <a:pt x="0" y="740355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pic>
        <p:nvPicPr>
          <p:cNvPr id="12" name="Picture 11" descr="A blue and orange pie chart&#10;&#10;AI-generated content may be incorrect.">
            <a:extLst>
              <a:ext uri="{FF2B5EF4-FFF2-40B4-BE49-F238E27FC236}">
                <a16:creationId xmlns:a16="http://schemas.microsoft.com/office/drawing/2014/main" id="{6B81D16D-8A65-68B3-5D0F-E5394A9F6D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887" y="2618230"/>
            <a:ext cx="7378225" cy="6096000"/>
          </a:xfrm>
          <a:prstGeom prst="rect">
            <a:avLst/>
          </a:prstGeom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C7386459-5DF1-FCC0-46EE-C85DE87B65E9}"/>
              </a:ext>
            </a:extLst>
          </p:cNvPr>
          <p:cNvSpPr txBox="1"/>
          <p:nvPr/>
        </p:nvSpPr>
        <p:spPr>
          <a:xfrm>
            <a:off x="3142064" y="8911624"/>
            <a:ext cx="12283455" cy="907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16"/>
              </a:lnSpc>
            </a:pPr>
            <a:r>
              <a:rPr lang="en-GB" sz="2583" dirty="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Successful campaigns tend to set more achievable funding goals, suggesting that setting realistic targets may increase the likelihood of being fully funded</a:t>
            </a:r>
            <a:endParaRPr lang="en-US" sz="2583" dirty="0">
              <a:solidFill>
                <a:srgbClr val="27315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17606" y="1001149"/>
            <a:ext cx="14452785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TIME VS. SUCCESS: </a:t>
            </a: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WHAT’S THE IDEAL CAMPAIGN LENGTH?</a:t>
            </a:r>
          </a:p>
        </p:txBody>
      </p:sp>
      <p:sp>
        <p:nvSpPr>
          <p:cNvPr id="3" name="Freeform 3"/>
          <p:cNvSpPr/>
          <p:nvPr/>
        </p:nvSpPr>
        <p:spPr>
          <a:xfrm rot="5400000">
            <a:off x="1855885" y="755251"/>
            <a:ext cx="659837" cy="1206735"/>
          </a:xfrm>
          <a:custGeom>
            <a:avLst/>
            <a:gdLst/>
            <a:ahLst/>
            <a:cxnLst/>
            <a:rect l="l" t="t" r="r" b="b"/>
            <a:pathLst>
              <a:path w="659837" h="1206735">
                <a:moveTo>
                  <a:pt x="0" y="0"/>
                </a:moveTo>
                <a:lnTo>
                  <a:pt x="659837" y="0"/>
                </a:lnTo>
                <a:lnTo>
                  <a:pt x="659837" y="1206735"/>
                </a:lnTo>
                <a:lnTo>
                  <a:pt x="0" y="1206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87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5400000">
            <a:off x="15772278" y="8325014"/>
            <a:ext cx="659837" cy="1206735"/>
          </a:xfrm>
          <a:custGeom>
            <a:avLst/>
            <a:gdLst/>
            <a:ahLst/>
            <a:cxnLst/>
            <a:rect l="l" t="t" r="r" b="b"/>
            <a:pathLst>
              <a:path w="659837" h="1206735">
                <a:moveTo>
                  <a:pt x="0" y="0"/>
                </a:moveTo>
                <a:lnTo>
                  <a:pt x="659837" y="0"/>
                </a:lnTo>
                <a:lnTo>
                  <a:pt x="659837" y="1206735"/>
                </a:lnTo>
                <a:lnTo>
                  <a:pt x="0" y="1206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87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5967864" flipH="1">
            <a:off x="13266412" y="2015364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11188727" y="0"/>
                </a:moveTo>
                <a:lnTo>
                  <a:pt x="0" y="0"/>
                </a:lnTo>
                <a:lnTo>
                  <a:pt x="0" y="7403550"/>
                </a:lnTo>
                <a:lnTo>
                  <a:pt x="11188727" y="7403550"/>
                </a:lnTo>
                <a:lnTo>
                  <a:pt x="11188727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5967864" flipV="1">
            <a:off x="-6167139" y="868086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0" y="7403550"/>
                </a:moveTo>
                <a:lnTo>
                  <a:pt x="11188727" y="7403550"/>
                </a:lnTo>
                <a:lnTo>
                  <a:pt x="11188727" y="0"/>
                </a:lnTo>
                <a:lnTo>
                  <a:pt x="0" y="0"/>
                </a:lnTo>
                <a:lnTo>
                  <a:pt x="0" y="740355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AB9B4034-A60D-96F3-9701-B25F0D46C89F}"/>
              </a:ext>
            </a:extLst>
          </p:cNvPr>
          <p:cNvSpPr txBox="1"/>
          <p:nvPr/>
        </p:nvSpPr>
        <p:spPr>
          <a:xfrm>
            <a:off x="3625207" y="9290824"/>
            <a:ext cx="11037585" cy="881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Campaigns with optimal durations perform significantly better —</a:t>
            </a:r>
          </a:p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too short may limit reach, too long may lose momentum</a:t>
            </a:r>
          </a:p>
        </p:txBody>
      </p:sp>
      <p:pic>
        <p:nvPicPr>
          <p:cNvPr id="15" name="Picture 14" descr="A blue graph with white text&#10;&#10;AI-generated content may be incorrect.">
            <a:extLst>
              <a:ext uri="{FF2B5EF4-FFF2-40B4-BE49-F238E27FC236}">
                <a16:creationId xmlns:a16="http://schemas.microsoft.com/office/drawing/2014/main" id="{6EB12158-3711-3BB5-8739-6A30E3798A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31" y="2549663"/>
            <a:ext cx="10689538" cy="65916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1771" y="967812"/>
            <a:ext cx="14452785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SEASONAL STRATEGY: </a:t>
            </a: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WHEN TO LAUNCH FOR MAXIMUM IMPACT?</a:t>
            </a:r>
          </a:p>
        </p:txBody>
      </p:sp>
      <p:sp>
        <p:nvSpPr>
          <p:cNvPr id="3" name="Freeform 3"/>
          <p:cNvSpPr/>
          <p:nvPr/>
        </p:nvSpPr>
        <p:spPr>
          <a:xfrm rot="5400000">
            <a:off x="1855885" y="755251"/>
            <a:ext cx="659837" cy="1206735"/>
          </a:xfrm>
          <a:custGeom>
            <a:avLst/>
            <a:gdLst/>
            <a:ahLst/>
            <a:cxnLst/>
            <a:rect l="l" t="t" r="r" b="b"/>
            <a:pathLst>
              <a:path w="659837" h="1206735">
                <a:moveTo>
                  <a:pt x="0" y="0"/>
                </a:moveTo>
                <a:lnTo>
                  <a:pt x="659837" y="0"/>
                </a:lnTo>
                <a:lnTo>
                  <a:pt x="659837" y="1206735"/>
                </a:lnTo>
                <a:lnTo>
                  <a:pt x="0" y="1206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87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 rot="5400000">
            <a:off x="15772278" y="8325014"/>
            <a:ext cx="659837" cy="1206735"/>
          </a:xfrm>
          <a:custGeom>
            <a:avLst/>
            <a:gdLst/>
            <a:ahLst/>
            <a:cxnLst/>
            <a:rect l="l" t="t" r="r" b="b"/>
            <a:pathLst>
              <a:path w="659837" h="1206735">
                <a:moveTo>
                  <a:pt x="0" y="0"/>
                </a:moveTo>
                <a:lnTo>
                  <a:pt x="659837" y="0"/>
                </a:lnTo>
                <a:lnTo>
                  <a:pt x="659837" y="1206735"/>
                </a:lnTo>
                <a:lnTo>
                  <a:pt x="0" y="1206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87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7" name="Freeform 7"/>
          <p:cNvSpPr/>
          <p:nvPr/>
        </p:nvSpPr>
        <p:spPr>
          <a:xfrm rot="5967864" flipH="1">
            <a:off x="13266412" y="2015364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11188727" y="0"/>
                </a:moveTo>
                <a:lnTo>
                  <a:pt x="0" y="0"/>
                </a:lnTo>
                <a:lnTo>
                  <a:pt x="0" y="7403550"/>
                </a:lnTo>
                <a:lnTo>
                  <a:pt x="11188727" y="7403550"/>
                </a:lnTo>
                <a:lnTo>
                  <a:pt x="11188727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/>
          <p:cNvSpPr/>
          <p:nvPr/>
        </p:nvSpPr>
        <p:spPr>
          <a:xfrm rot="5967864" flipV="1">
            <a:off x="-6167139" y="868086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0" y="7403550"/>
                </a:moveTo>
                <a:lnTo>
                  <a:pt x="11188727" y="7403550"/>
                </a:lnTo>
                <a:lnTo>
                  <a:pt x="11188727" y="0"/>
                </a:lnTo>
                <a:lnTo>
                  <a:pt x="0" y="0"/>
                </a:lnTo>
                <a:lnTo>
                  <a:pt x="0" y="740355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5EBEA0B1-C6DA-5AF8-C873-B939B33D5BF6}"/>
              </a:ext>
            </a:extLst>
          </p:cNvPr>
          <p:cNvSpPr txBox="1"/>
          <p:nvPr/>
        </p:nvSpPr>
        <p:spPr>
          <a:xfrm>
            <a:off x="3625207" y="9105900"/>
            <a:ext cx="11037585" cy="881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Launch timing can influence success — certain months show consistently higher funding rates and backer engagement</a:t>
            </a:r>
          </a:p>
        </p:txBody>
      </p:sp>
      <p:pic>
        <p:nvPicPr>
          <p:cNvPr id="15" name="Picture 14" descr="A graph on a computer screen&#10;&#10;AI-generated content may be incorrect.">
            <a:extLst>
              <a:ext uri="{FF2B5EF4-FFF2-40B4-BE49-F238E27FC236}">
                <a16:creationId xmlns:a16="http://schemas.microsoft.com/office/drawing/2014/main" id="{E18C838A-6E07-FD74-6B63-798D7A8283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801" y="2476500"/>
            <a:ext cx="11182638" cy="63487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61B0-4D50-3325-8C72-C0F05B00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8FFEC03-BC3E-A5F6-D91E-E119EBA01045}"/>
              </a:ext>
            </a:extLst>
          </p:cNvPr>
          <p:cNvSpPr txBox="1"/>
          <p:nvPr/>
        </p:nvSpPr>
        <p:spPr>
          <a:xfrm>
            <a:off x="1943667" y="841533"/>
            <a:ext cx="14452785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GB" sz="39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ANALYZING THE ROLE REWARD TEIRS IN</a:t>
            </a:r>
          </a:p>
          <a:p>
            <a:pPr algn="ctr">
              <a:lnSpc>
                <a:spcPts val="5599"/>
              </a:lnSpc>
            </a:pPr>
            <a:r>
              <a:rPr lang="en-GB" sz="39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CAMPAIGN PERFORMANCE</a:t>
            </a:r>
            <a:endParaRPr lang="en-US" sz="3999" dirty="0">
              <a:solidFill>
                <a:srgbClr val="BCA164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51AD030-A572-04CD-120F-4EC893D61157}"/>
              </a:ext>
            </a:extLst>
          </p:cNvPr>
          <p:cNvSpPr/>
          <p:nvPr/>
        </p:nvSpPr>
        <p:spPr>
          <a:xfrm rot="5400000">
            <a:off x="1855885" y="755251"/>
            <a:ext cx="659837" cy="1206735"/>
          </a:xfrm>
          <a:custGeom>
            <a:avLst/>
            <a:gdLst/>
            <a:ahLst/>
            <a:cxnLst/>
            <a:rect l="l" t="t" r="r" b="b"/>
            <a:pathLst>
              <a:path w="659837" h="1206735">
                <a:moveTo>
                  <a:pt x="0" y="0"/>
                </a:moveTo>
                <a:lnTo>
                  <a:pt x="659837" y="0"/>
                </a:lnTo>
                <a:lnTo>
                  <a:pt x="659837" y="1206735"/>
                </a:lnTo>
                <a:lnTo>
                  <a:pt x="0" y="1206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87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EED89AB-7B79-7686-77EF-0DF4CCEA1433}"/>
              </a:ext>
            </a:extLst>
          </p:cNvPr>
          <p:cNvSpPr/>
          <p:nvPr/>
        </p:nvSpPr>
        <p:spPr>
          <a:xfrm rot="5400000">
            <a:off x="15772278" y="8325014"/>
            <a:ext cx="659837" cy="1206735"/>
          </a:xfrm>
          <a:custGeom>
            <a:avLst/>
            <a:gdLst/>
            <a:ahLst/>
            <a:cxnLst/>
            <a:rect l="l" t="t" r="r" b="b"/>
            <a:pathLst>
              <a:path w="659837" h="1206735">
                <a:moveTo>
                  <a:pt x="0" y="0"/>
                </a:moveTo>
                <a:lnTo>
                  <a:pt x="659837" y="0"/>
                </a:lnTo>
                <a:lnTo>
                  <a:pt x="659837" y="1206735"/>
                </a:lnTo>
                <a:lnTo>
                  <a:pt x="0" y="12067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287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5DED9A3-31B3-1882-39BD-B15BD1E4A43A}"/>
              </a:ext>
            </a:extLst>
          </p:cNvPr>
          <p:cNvSpPr/>
          <p:nvPr/>
        </p:nvSpPr>
        <p:spPr>
          <a:xfrm rot="5967864" flipH="1">
            <a:off x="13266412" y="2015364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11188727" y="0"/>
                </a:moveTo>
                <a:lnTo>
                  <a:pt x="0" y="0"/>
                </a:lnTo>
                <a:lnTo>
                  <a:pt x="0" y="7403550"/>
                </a:lnTo>
                <a:lnTo>
                  <a:pt x="11188727" y="7403550"/>
                </a:lnTo>
                <a:lnTo>
                  <a:pt x="11188727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ADCCDE6-8E16-9660-18ED-1F543732CAF1}"/>
              </a:ext>
            </a:extLst>
          </p:cNvPr>
          <p:cNvSpPr/>
          <p:nvPr/>
        </p:nvSpPr>
        <p:spPr>
          <a:xfrm rot="5967864" flipV="1">
            <a:off x="-6167139" y="868086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0" y="7403550"/>
                </a:moveTo>
                <a:lnTo>
                  <a:pt x="11188727" y="7403550"/>
                </a:lnTo>
                <a:lnTo>
                  <a:pt x="11188727" y="0"/>
                </a:lnTo>
                <a:lnTo>
                  <a:pt x="0" y="0"/>
                </a:lnTo>
                <a:lnTo>
                  <a:pt x="0" y="740355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C28D043C-7AE9-3062-DC2E-494DFB45B06D}"/>
              </a:ext>
            </a:extLst>
          </p:cNvPr>
          <p:cNvSpPr txBox="1"/>
          <p:nvPr/>
        </p:nvSpPr>
        <p:spPr>
          <a:xfrm>
            <a:off x="3651269" y="9182100"/>
            <a:ext cx="11037585" cy="881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GB" sz="2499" dirty="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The data indicates a positive trend: successful campaigns tend to offer more reward levels than unsuccessful ones</a:t>
            </a:r>
            <a:endParaRPr lang="en-US" sz="2499" dirty="0">
              <a:solidFill>
                <a:srgbClr val="27315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id="6" name="Picture 5" descr="A graph of a line with dots&#10;&#10;AI-generated content may be incorrect.">
            <a:extLst>
              <a:ext uri="{FF2B5EF4-FFF2-40B4-BE49-F238E27FC236}">
                <a16:creationId xmlns:a16="http://schemas.microsoft.com/office/drawing/2014/main" id="{5E9ED8D3-A0E6-CBE5-A7DC-22C66C60E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71" y="2342707"/>
            <a:ext cx="9544979" cy="67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98881" y="690919"/>
            <a:ext cx="14452785" cy="137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FROM INSIGHT TO ACTION: 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OUR FINAL RECOMMENDATIONS</a:t>
            </a:r>
          </a:p>
        </p:txBody>
      </p:sp>
      <p:sp>
        <p:nvSpPr>
          <p:cNvPr id="3" name="Freeform 3"/>
          <p:cNvSpPr/>
          <p:nvPr/>
        </p:nvSpPr>
        <p:spPr>
          <a:xfrm>
            <a:off x="8162951" y="2713394"/>
            <a:ext cx="1962097" cy="5244059"/>
          </a:xfrm>
          <a:custGeom>
            <a:avLst/>
            <a:gdLst/>
            <a:ahLst/>
            <a:cxnLst/>
            <a:rect l="l" t="t" r="r" b="b"/>
            <a:pathLst>
              <a:path w="1962097" h="5244059">
                <a:moveTo>
                  <a:pt x="0" y="0"/>
                </a:moveTo>
                <a:lnTo>
                  <a:pt x="1962098" y="0"/>
                </a:lnTo>
                <a:lnTo>
                  <a:pt x="1962098" y="5244059"/>
                </a:lnTo>
                <a:lnTo>
                  <a:pt x="0" y="5244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10557921" y="2480283"/>
            <a:ext cx="7012273" cy="1575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Category Selection</a:t>
            </a:r>
          </a:p>
          <a:p>
            <a:pPr algn="just">
              <a:lnSpc>
                <a:spcPts val="3079"/>
              </a:lnSpc>
            </a:pPr>
            <a:r>
              <a:rPr lang="en-US" sz="2199" dirty="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Focus on high-performing categories - such as </a:t>
            </a:r>
            <a:r>
              <a:rPr lang="en-US" sz="2199" dirty="0">
                <a:solidFill>
                  <a:srgbClr val="273153"/>
                </a:solidFill>
                <a:highlight>
                  <a:srgbClr val="FFFF00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Dance, Theatre, Music- </a:t>
            </a:r>
            <a:r>
              <a:rPr lang="en-US" sz="2199" dirty="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which show consistently high success rates.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" y="3701332"/>
            <a:ext cx="7308191" cy="1575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Funding Goal</a:t>
            </a:r>
          </a:p>
          <a:p>
            <a:pPr algn="just">
              <a:lnSpc>
                <a:spcPts val="3079"/>
              </a:lnSpc>
            </a:pPr>
            <a:r>
              <a:rPr lang="en-US" sz="2199" dirty="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Successful campaigns tend to aim lower than failed ones — staying within a goal range of </a:t>
            </a:r>
            <a:r>
              <a:rPr lang="en-US" sz="2199" dirty="0">
                <a:solidFill>
                  <a:srgbClr val="273153"/>
                </a:solidFill>
                <a:highlight>
                  <a:srgbClr val="FFFF00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[$5000-5550</a:t>
            </a:r>
            <a:r>
              <a:rPr lang="en-US" sz="2199" dirty="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] increases your likelihood of success.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582249" y="5224379"/>
            <a:ext cx="7248551" cy="1575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Campaign Duration</a:t>
            </a:r>
          </a:p>
          <a:p>
            <a:pPr algn="just">
              <a:lnSpc>
                <a:spcPts val="3079"/>
              </a:lnSpc>
            </a:pPr>
            <a:r>
              <a:rPr lang="en-US" sz="2199" dirty="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The most successful campaigns typically run for </a:t>
            </a:r>
            <a:r>
              <a:rPr lang="en-US" sz="2199" dirty="0">
                <a:solidFill>
                  <a:srgbClr val="273153"/>
                </a:solidFill>
                <a:highlight>
                  <a:srgbClr val="FFFF00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20-40 days </a:t>
            </a:r>
            <a:r>
              <a:rPr lang="en-US" sz="2199" dirty="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- long enough to gain traction, short enough to maintain urgency.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" y="6680668"/>
            <a:ext cx="6745603" cy="1575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Launch Timing</a:t>
            </a:r>
          </a:p>
          <a:p>
            <a:pPr algn="just">
              <a:lnSpc>
                <a:spcPts val="3079"/>
              </a:lnSpc>
            </a:pPr>
            <a:r>
              <a:rPr lang="en-US" sz="2199" dirty="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Launch your campaign during the </a:t>
            </a:r>
            <a:r>
              <a:rPr lang="en-US" sz="2199" dirty="0">
                <a:solidFill>
                  <a:srgbClr val="273153"/>
                </a:solidFill>
                <a:highlight>
                  <a:srgbClr val="FFFF00"/>
                </a:highlight>
                <a:latin typeface="Hammersmith One"/>
                <a:ea typeface="Hammersmith One"/>
                <a:cs typeface="Hammersmith One"/>
                <a:sym typeface="Hammersmith One"/>
              </a:rPr>
              <a:t>first quarter or second half of the year </a:t>
            </a:r>
            <a:r>
              <a:rPr lang="en-US" sz="2199" dirty="0">
                <a:solidFill>
                  <a:srgbClr val="27315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- when activity and backer engagement are at their peak.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263937" y="2806356"/>
            <a:ext cx="961336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078484" y="4213404"/>
            <a:ext cx="961336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263937" y="5550452"/>
            <a:ext cx="961336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78484" y="6890301"/>
            <a:ext cx="961336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4</a:t>
            </a:r>
          </a:p>
        </p:txBody>
      </p:sp>
      <p:sp>
        <p:nvSpPr>
          <p:cNvPr id="12" name="Freeform 12"/>
          <p:cNvSpPr/>
          <p:nvPr/>
        </p:nvSpPr>
        <p:spPr>
          <a:xfrm rot="5400000">
            <a:off x="16326014" y="425332"/>
            <a:ext cx="659837" cy="1206735"/>
          </a:xfrm>
          <a:custGeom>
            <a:avLst/>
            <a:gdLst/>
            <a:ahLst/>
            <a:cxnLst/>
            <a:rect l="l" t="t" r="r" b="b"/>
            <a:pathLst>
              <a:path w="659837" h="1206735">
                <a:moveTo>
                  <a:pt x="0" y="0"/>
                </a:moveTo>
                <a:lnTo>
                  <a:pt x="659837" y="0"/>
                </a:lnTo>
                <a:lnTo>
                  <a:pt x="659837" y="1206736"/>
                </a:lnTo>
                <a:lnTo>
                  <a:pt x="0" y="1206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87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3" name="Freeform 13"/>
          <p:cNvSpPr/>
          <p:nvPr/>
        </p:nvSpPr>
        <p:spPr>
          <a:xfrm rot="5400000">
            <a:off x="1302149" y="8654932"/>
            <a:ext cx="659837" cy="1206735"/>
          </a:xfrm>
          <a:custGeom>
            <a:avLst/>
            <a:gdLst/>
            <a:ahLst/>
            <a:cxnLst/>
            <a:rect l="l" t="t" r="r" b="b"/>
            <a:pathLst>
              <a:path w="659837" h="1206735">
                <a:moveTo>
                  <a:pt x="0" y="0"/>
                </a:moveTo>
                <a:lnTo>
                  <a:pt x="659837" y="0"/>
                </a:lnTo>
                <a:lnTo>
                  <a:pt x="659837" y="1206736"/>
                </a:lnTo>
                <a:lnTo>
                  <a:pt x="0" y="1206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87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4" name="Freeform 14"/>
          <p:cNvSpPr/>
          <p:nvPr/>
        </p:nvSpPr>
        <p:spPr>
          <a:xfrm rot="10118634" flipV="1">
            <a:off x="-3063498" y="-2673075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0" y="7403550"/>
                </a:moveTo>
                <a:lnTo>
                  <a:pt x="11188726" y="7403550"/>
                </a:lnTo>
                <a:lnTo>
                  <a:pt x="11188726" y="0"/>
                </a:lnTo>
                <a:lnTo>
                  <a:pt x="0" y="0"/>
                </a:lnTo>
                <a:lnTo>
                  <a:pt x="0" y="7403550"/>
                </a:lnTo>
                <a:close/>
              </a:path>
            </a:pathLst>
          </a:custGeom>
          <a:blipFill>
            <a:blip r:embed="rId6">
              <a:alphaModFix amt="31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5" name="Freeform 15"/>
          <p:cNvSpPr/>
          <p:nvPr/>
        </p:nvSpPr>
        <p:spPr>
          <a:xfrm rot="9823960" flipH="1">
            <a:off x="9774042" y="6585225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11188726" y="0"/>
                </a:moveTo>
                <a:lnTo>
                  <a:pt x="0" y="0"/>
                </a:lnTo>
                <a:lnTo>
                  <a:pt x="0" y="7403550"/>
                </a:lnTo>
                <a:lnTo>
                  <a:pt x="11188726" y="7403550"/>
                </a:lnTo>
                <a:lnTo>
                  <a:pt x="11188726" y="0"/>
                </a:lnTo>
                <a:close/>
              </a:path>
            </a:pathLst>
          </a:custGeom>
          <a:blipFill>
            <a:blip r:embed="rId6">
              <a:alphaModFix amt="31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6" name="Group 16"/>
          <p:cNvGrpSpPr/>
          <p:nvPr/>
        </p:nvGrpSpPr>
        <p:grpSpPr>
          <a:xfrm>
            <a:off x="-474482" y="-1156139"/>
            <a:ext cx="6883758" cy="7505163"/>
            <a:chOff x="0" y="0"/>
            <a:chExt cx="9178344" cy="10006885"/>
          </a:xfrm>
        </p:grpSpPr>
        <p:sp>
          <p:nvSpPr>
            <p:cNvPr id="17" name="Freeform 17"/>
            <p:cNvSpPr/>
            <p:nvPr/>
          </p:nvSpPr>
          <p:spPr>
            <a:xfrm>
              <a:off x="429296" y="1257837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29296" y="1010276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429296" y="762715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005046" y="3769877"/>
            <a:ext cx="6883758" cy="7505163"/>
            <a:chOff x="0" y="0"/>
            <a:chExt cx="9178344" cy="10006885"/>
          </a:xfrm>
        </p:grpSpPr>
        <p:sp>
          <p:nvSpPr>
            <p:cNvPr id="22" name="Freeform 22"/>
            <p:cNvSpPr/>
            <p:nvPr/>
          </p:nvSpPr>
          <p:spPr>
            <a:xfrm rot="-10800000">
              <a:off x="0" y="0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23"/>
            <p:cNvSpPr/>
            <p:nvPr/>
          </p:nvSpPr>
          <p:spPr>
            <a:xfrm rot="-10800000">
              <a:off x="0" y="247561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7"/>
                  </a:lnTo>
                  <a:lnTo>
                    <a:pt x="0" y="87490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24"/>
            <p:cNvSpPr/>
            <p:nvPr/>
          </p:nvSpPr>
          <p:spPr>
            <a:xfrm rot="-10800000">
              <a:off x="0" y="495121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25"/>
            <p:cNvSpPr/>
            <p:nvPr/>
          </p:nvSpPr>
          <p:spPr>
            <a:xfrm rot="-10800000">
              <a:off x="429296" y="1257837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F58EC-C159-FCCB-BD94-49864D4E0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2523032-E4D0-5673-B42A-559D68D4B7B6}"/>
              </a:ext>
            </a:extLst>
          </p:cNvPr>
          <p:cNvSpPr/>
          <p:nvPr/>
        </p:nvSpPr>
        <p:spPr>
          <a:xfrm rot="-2227529" flipV="1">
            <a:off x="-4454663" y="1107517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0" y="7403550"/>
                </a:moveTo>
                <a:lnTo>
                  <a:pt x="11188726" y="7403550"/>
                </a:lnTo>
                <a:lnTo>
                  <a:pt x="11188726" y="0"/>
                </a:lnTo>
                <a:lnTo>
                  <a:pt x="0" y="0"/>
                </a:lnTo>
                <a:lnTo>
                  <a:pt x="0" y="7403550"/>
                </a:lnTo>
                <a:close/>
              </a:path>
            </a:pathLst>
          </a:custGeom>
          <a:blipFill>
            <a:blip r:embed="rId2">
              <a:alphaModFix amt="3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D15299B-C800-A0C8-4D2E-23F10EB92B66}"/>
              </a:ext>
            </a:extLst>
          </p:cNvPr>
          <p:cNvSpPr/>
          <p:nvPr/>
        </p:nvSpPr>
        <p:spPr>
          <a:xfrm rot="8572470" flipV="1">
            <a:off x="11553937" y="1775933"/>
            <a:ext cx="11188726" cy="7403549"/>
          </a:xfrm>
          <a:custGeom>
            <a:avLst/>
            <a:gdLst/>
            <a:ahLst/>
            <a:cxnLst/>
            <a:rect l="l" t="t" r="r" b="b"/>
            <a:pathLst>
              <a:path w="11188726" h="7403549">
                <a:moveTo>
                  <a:pt x="0" y="7403550"/>
                </a:moveTo>
                <a:lnTo>
                  <a:pt x="11188726" y="7403550"/>
                </a:lnTo>
                <a:lnTo>
                  <a:pt x="11188726" y="0"/>
                </a:lnTo>
                <a:lnTo>
                  <a:pt x="0" y="0"/>
                </a:lnTo>
                <a:lnTo>
                  <a:pt x="0" y="7403550"/>
                </a:lnTo>
                <a:close/>
              </a:path>
            </a:pathLst>
          </a:custGeom>
          <a:blipFill>
            <a:blip r:embed="rId2">
              <a:alphaModFix amt="3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FA0FF48-2DA6-0A41-ED72-C33D20CE8074}"/>
              </a:ext>
            </a:extLst>
          </p:cNvPr>
          <p:cNvSpPr txBox="1"/>
          <p:nvPr/>
        </p:nvSpPr>
        <p:spPr>
          <a:xfrm>
            <a:off x="1917607" y="1238968"/>
            <a:ext cx="14452785" cy="692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DATASET LIMITATIONS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8FC9743-282E-C4F0-E433-3996CF58C403}"/>
              </a:ext>
            </a:extLst>
          </p:cNvPr>
          <p:cNvSpPr/>
          <p:nvPr/>
        </p:nvSpPr>
        <p:spPr>
          <a:xfrm rot="5400000">
            <a:off x="14829699" y="425332"/>
            <a:ext cx="659837" cy="1206735"/>
          </a:xfrm>
          <a:custGeom>
            <a:avLst/>
            <a:gdLst/>
            <a:ahLst/>
            <a:cxnLst/>
            <a:rect l="l" t="t" r="r" b="b"/>
            <a:pathLst>
              <a:path w="659837" h="1206735">
                <a:moveTo>
                  <a:pt x="0" y="0"/>
                </a:moveTo>
                <a:lnTo>
                  <a:pt x="659836" y="0"/>
                </a:lnTo>
                <a:lnTo>
                  <a:pt x="659836" y="1206736"/>
                </a:lnTo>
                <a:lnTo>
                  <a:pt x="0" y="1206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87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2956707-9F8A-CA1F-0F8A-BBFD2F83CDAB}"/>
              </a:ext>
            </a:extLst>
          </p:cNvPr>
          <p:cNvSpPr/>
          <p:nvPr/>
        </p:nvSpPr>
        <p:spPr>
          <a:xfrm rot="5400000">
            <a:off x="2798465" y="8654932"/>
            <a:ext cx="659837" cy="1206735"/>
          </a:xfrm>
          <a:custGeom>
            <a:avLst/>
            <a:gdLst/>
            <a:ahLst/>
            <a:cxnLst/>
            <a:rect l="l" t="t" r="r" b="b"/>
            <a:pathLst>
              <a:path w="659837" h="1206735">
                <a:moveTo>
                  <a:pt x="0" y="0"/>
                </a:moveTo>
                <a:lnTo>
                  <a:pt x="659836" y="0"/>
                </a:lnTo>
                <a:lnTo>
                  <a:pt x="659836" y="1206736"/>
                </a:lnTo>
                <a:lnTo>
                  <a:pt x="0" y="1206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8797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B633CFE7-F26B-6B0A-1EA5-7E3E7C4F685F}"/>
              </a:ext>
            </a:extLst>
          </p:cNvPr>
          <p:cNvGrpSpPr/>
          <p:nvPr/>
        </p:nvGrpSpPr>
        <p:grpSpPr>
          <a:xfrm>
            <a:off x="-474482" y="-1156139"/>
            <a:ext cx="6883758" cy="7505163"/>
            <a:chOff x="0" y="0"/>
            <a:chExt cx="9178344" cy="1000688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82842A8-3919-A13D-6D45-86B4C894DF4D}"/>
                </a:ext>
              </a:extLst>
            </p:cNvPr>
            <p:cNvSpPr/>
            <p:nvPr/>
          </p:nvSpPr>
          <p:spPr>
            <a:xfrm>
              <a:off x="429296" y="1257837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A3A8E5A-EF35-650C-ECEA-AB809797439E}"/>
                </a:ext>
              </a:extLst>
            </p:cNvPr>
            <p:cNvSpPr/>
            <p:nvPr/>
          </p:nvSpPr>
          <p:spPr>
            <a:xfrm>
              <a:off x="429296" y="1010276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DDE43B6-2B14-DF58-5F32-93BA11AF06D1}"/>
                </a:ext>
              </a:extLst>
            </p:cNvPr>
            <p:cNvSpPr/>
            <p:nvPr/>
          </p:nvSpPr>
          <p:spPr>
            <a:xfrm>
              <a:off x="429296" y="762715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795C134-540E-3311-A589-0FFEFAD70FFC}"/>
                </a:ext>
              </a:extLst>
            </p:cNvPr>
            <p:cNvSpPr/>
            <p:nvPr/>
          </p:nvSpPr>
          <p:spPr>
            <a:xfrm>
              <a:off x="0" y="0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FA911AFA-FF66-65FA-5E2C-77CAEE490966}"/>
              </a:ext>
            </a:extLst>
          </p:cNvPr>
          <p:cNvGrpSpPr/>
          <p:nvPr/>
        </p:nvGrpSpPr>
        <p:grpSpPr>
          <a:xfrm>
            <a:off x="12005046" y="3769877"/>
            <a:ext cx="6883758" cy="7505163"/>
            <a:chOff x="0" y="0"/>
            <a:chExt cx="9178344" cy="1000688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478929C7-B342-88AB-CB31-FC0A429FB3A7}"/>
                </a:ext>
              </a:extLst>
            </p:cNvPr>
            <p:cNvSpPr/>
            <p:nvPr/>
          </p:nvSpPr>
          <p:spPr>
            <a:xfrm rot="-10800000">
              <a:off x="0" y="0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BBED5EF-831A-11B8-9B31-96A648DE3846}"/>
                </a:ext>
              </a:extLst>
            </p:cNvPr>
            <p:cNvSpPr/>
            <p:nvPr/>
          </p:nvSpPr>
          <p:spPr>
            <a:xfrm rot="-10800000">
              <a:off x="0" y="247561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7"/>
                  </a:lnTo>
                  <a:lnTo>
                    <a:pt x="0" y="87490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725B6B9-5C27-61A8-0635-C98C867123A3}"/>
                </a:ext>
              </a:extLst>
            </p:cNvPr>
            <p:cNvSpPr/>
            <p:nvPr/>
          </p:nvSpPr>
          <p:spPr>
            <a:xfrm rot="-10800000">
              <a:off x="0" y="495121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1A4E9AF-1545-31C7-9EEA-21E58EC574B0}"/>
                </a:ext>
              </a:extLst>
            </p:cNvPr>
            <p:cNvSpPr/>
            <p:nvPr/>
          </p:nvSpPr>
          <p:spPr>
            <a:xfrm rot="-10800000">
              <a:off x="429296" y="1257837"/>
              <a:ext cx="8749048" cy="8749048"/>
            </a:xfrm>
            <a:custGeom>
              <a:avLst/>
              <a:gdLst/>
              <a:ahLst/>
              <a:cxnLst/>
              <a:rect l="l" t="t" r="r" b="b"/>
              <a:pathLst>
                <a:path w="8749048" h="8749048">
                  <a:moveTo>
                    <a:pt x="0" y="0"/>
                  </a:moveTo>
                  <a:lnTo>
                    <a:pt x="8749048" y="0"/>
                  </a:lnTo>
                  <a:lnTo>
                    <a:pt x="8749048" y="8749048"/>
                  </a:lnTo>
                  <a:lnTo>
                    <a:pt x="0" y="8749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8" name="Freeform 3">
            <a:extLst>
              <a:ext uri="{FF2B5EF4-FFF2-40B4-BE49-F238E27FC236}">
                <a16:creationId xmlns:a16="http://schemas.microsoft.com/office/drawing/2014/main" id="{433C3BD7-1ED4-657B-439B-2349BCE17105}"/>
              </a:ext>
            </a:extLst>
          </p:cNvPr>
          <p:cNvSpPr/>
          <p:nvPr/>
        </p:nvSpPr>
        <p:spPr>
          <a:xfrm>
            <a:off x="8512444" y="2918555"/>
            <a:ext cx="1962097" cy="5244059"/>
          </a:xfrm>
          <a:custGeom>
            <a:avLst/>
            <a:gdLst/>
            <a:ahLst/>
            <a:cxnLst/>
            <a:rect l="l" t="t" r="r" b="b"/>
            <a:pathLst>
              <a:path w="1962097" h="5244059">
                <a:moveTo>
                  <a:pt x="0" y="0"/>
                </a:moveTo>
                <a:lnTo>
                  <a:pt x="1962098" y="0"/>
                </a:lnTo>
                <a:lnTo>
                  <a:pt x="1962098" y="5244059"/>
                </a:lnTo>
                <a:lnTo>
                  <a:pt x="0" y="524405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9C777B87-CA17-C5F3-6AC5-1453EE7CF00D}"/>
              </a:ext>
            </a:extLst>
          </p:cNvPr>
          <p:cNvSpPr txBox="1"/>
          <p:nvPr/>
        </p:nvSpPr>
        <p:spPr>
          <a:xfrm>
            <a:off x="8566705" y="3041287"/>
            <a:ext cx="961336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1</a:t>
            </a: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938E0608-DA14-2F88-6F30-938448F8020E}"/>
              </a:ext>
            </a:extLst>
          </p:cNvPr>
          <p:cNvSpPr txBox="1"/>
          <p:nvPr/>
        </p:nvSpPr>
        <p:spPr>
          <a:xfrm>
            <a:off x="9426247" y="4384911"/>
            <a:ext cx="961336" cy="865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2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B57C7A52-7438-B456-64BF-E5430A49830C}"/>
              </a:ext>
            </a:extLst>
          </p:cNvPr>
          <p:cNvSpPr txBox="1"/>
          <p:nvPr/>
        </p:nvSpPr>
        <p:spPr>
          <a:xfrm>
            <a:off x="8596424" y="5794529"/>
            <a:ext cx="961336" cy="865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3</a:t>
            </a: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DFA3833B-EA99-C5FA-1760-4980DB1EF2C4}"/>
              </a:ext>
            </a:extLst>
          </p:cNvPr>
          <p:cNvSpPr txBox="1"/>
          <p:nvPr/>
        </p:nvSpPr>
        <p:spPr>
          <a:xfrm>
            <a:off x="9364931" y="7149700"/>
            <a:ext cx="961336" cy="865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4</a:t>
            </a:r>
          </a:p>
        </p:txBody>
      </p:sp>
      <p:sp>
        <p:nvSpPr>
          <p:cNvPr id="24" name="TextBox 4">
            <a:extLst>
              <a:ext uri="{FF2B5EF4-FFF2-40B4-BE49-F238E27FC236}">
                <a16:creationId xmlns:a16="http://schemas.microsoft.com/office/drawing/2014/main" id="{B1ED123C-A0C3-6AB7-E36A-6CD67C5F8CE8}"/>
              </a:ext>
            </a:extLst>
          </p:cNvPr>
          <p:cNvSpPr txBox="1"/>
          <p:nvPr/>
        </p:nvSpPr>
        <p:spPr>
          <a:xfrm>
            <a:off x="10557921" y="2480283"/>
            <a:ext cx="7012273" cy="1575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GB" sz="2199" dirty="0">
                <a:solidFill>
                  <a:srgbClr val="00206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Outdated Data: </a:t>
            </a:r>
          </a:p>
          <a:p>
            <a:pPr algn="just">
              <a:lnSpc>
                <a:spcPts val="3079"/>
              </a:lnSpc>
            </a:pPr>
            <a:r>
              <a:rPr lang="en-GB" sz="21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The dataset contains campaigns from earlier years, which may not reflect current platform algorithms, user expectations, or industry trends.</a:t>
            </a:r>
            <a:endParaRPr lang="en-US" sz="2199" dirty="0">
              <a:solidFill>
                <a:srgbClr val="27315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131C16DB-593D-1D9D-87FE-2C280A56CAD6}"/>
              </a:ext>
            </a:extLst>
          </p:cNvPr>
          <p:cNvSpPr txBox="1"/>
          <p:nvPr/>
        </p:nvSpPr>
        <p:spPr>
          <a:xfrm>
            <a:off x="914400" y="3701332"/>
            <a:ext cx="7308191" cy="1575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GB" sz="2199" dirty="0">
                <a:solidFill>
                  <a:srgbClr val="00206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Category Imbalance: </a:t>
            </a:r>
          </a:p>
          <a:p>
            <a:pPr algn="just">
              <a:lnSpc>
                <a:spcPts val="3079"/>
              </a:lnSpc>
            </a:pPr>
            <a:r>
              <a:rPr lang="en-GB" sz="21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Some categories have far more campaigns than others, potentially biasing conclusions toward overrepresented project types.</a:t>
            </a:r>
            <a:endParaRPr lang="en-US" sz="2199" dirty="0">
              <a:solidFill>
                <a:srgbClr val="27315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86992ED9-8911-22A2-4877-CC9ED9E45047}"/>
              </a:ext>
            </a:extLst>
          </p:cNvPr>
          <p:cNvSpPr txBox="1"/>
          <p:nvPr/>
        </p:nvSpPr>
        <p:spPr>
          <a:xfrm>
            <a:off x="10756960" y="5375637"/>
            <a:ext cx="7012273" cy="1575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GB" sz="2199" dirty="0">
                <a:solidFill>
                  <a:srgbClr val="00206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Lack of Behavioural Metrics</a:t>
            </a:r>
          </a:p>
          <a:p>
            <a:pPr algn="just">
              <a:lnSpc>
                <a:spcPts val="3079"/>
              </a:lnSpc>
            </a:pPr>
            <a:r>
              <a:rPr lang="en-GB" sz="21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We don’t have data on user </a:t>
            </a:r>
            <a:r>
              <a:rPr lang="en-GB" sz="2199" dirty="0" err="1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behavior</a:t>
            </a:r>
            <a:r>
              <a:rPr lang="en-GB" sz="21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(e.g. views, click-throughs, time on page), which limits our ability to understand what truly drives engagement.</a:t>
            </a:r>
            <a:endParaRPr lang="en-US" sz="2199" dirty="0">
              <a:solidFill>
                <a:srgbClr val="27315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7" name="TextBox 5">
            <a:extLst>
              <a:ext uri="{FF2B5EF4-FFF2-40B4-BE49-F238E27FC236}">
                <a16:creationId xmlns:a16="http://schemas.microsoft.com/office/drawing/2014/main" id="{F0CBC8F2-36ED-65CF-E5AC-51DECC8F4BDA}"/>
              </a:ext>
            </a:extLst>
          </p:cNvPr>
          <p:cNvSpPr txBox="1"/>
          <p:nvPr/>
        </p:nvSpPr>
        <p:spPr>
          <a:xfrm>
            <a:off x="1043267" y="6862886"/>
            <a:ext cx="7308191" cy="1575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GB" sz="2199" dirty="0">
                <a:solidFill>
                  <a:srgbClr val="002060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External Influences:</a:t>
            </a:r>
          </a:p>
          <a:p>
            <a:pPr algn="just">
              <a:lnSpc>
                <a:spcPts val="3079"/>
              </a:lnSpc>
            </a:pPr>
            <a:r>
              <a:rPr lang="en-GB" sz="2199" dirty="0">
                <a:solidFill>
                  <a:srgbClr val="BCA16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Dataset doesn’t account for external marketing efforts, social media presence, or creator reputation, which strongly impact success.</a:t>
            </a:r>
            <a:endParaRPr lang="en-US" sz="2199" dirty="0">
              <a:solidFill>
                <a:srgbClr val="27315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  <p:extLst>
      <p:ext uri="{BB962C8B-B14F-4D97-AF65-F5344CB8AC3E}">
        <p14:creationId xmlns:p14="http://schemas.microsoft.com/office/powerpoint/2010/main" val="67106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464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Hammersmith One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Kickstarter Project</dc:title>
  <cp:lastModifiedBy>Mariam Azam</cp:lastModifiedBy>
  <cp:revision>9</cp:revision>
  <dcterms:created xsi:type="dcterms:W3CDTF">2006-08-16T00:00:00Z</dcterms:created>
  <dcterms:modified xsi:type="dcterms:W3CDTF">2025-06-14T11:22:14Z</dcterms:modified>
  <dc:identifier>DAGqKKuLHvc</dc:identifier>
</cp:coreProperties>
</file>