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84" r:id="rId4"/>
    <p:sldId id="258" r:id="rId5"/>
    <p:sldId id="265" r:id="rId6"/>
    <p:sldId id="279" r:id="rId7"/>
    <p:sldId id="268" r:id="rId8"/>
    <p:sldId id="281" r:id="rId9"/>
    <p:sldId id="283" r:id="rId10"/>
    <p:sldId id="282" r:id="rId11"/>
    <p:sldId id="277" r:id="rId12"/>
    <p:sldId id="261" r:id="rId13"/>
    <p:sldId id="276" r:id="rId14"/>
    <p:sldId id="28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9472-7333-583C-922E-ECFFDB8D1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753F76-719F-5F04-65CD-E84E7D4AA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09C5EE-3919-2C14-D372-5A219942858B}"/>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B7384936-C465-09F3-6066-2F98A1FFA5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06AEED-6E61-FD90-6D48-D0AE8F0F6D30}"/>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50128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3A95-35B9-35EC-389F-0E437522BD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4EBDC2-5D88-46E8-417B-968851E01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A18699-29E6-C78D-2323-8C7598A9A791}"/>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842EC141-E319-E451-B71D-95951D64B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A810A1-E53C-9D6D-6C7A-E65AFA27BBAD}"/>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40451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20ECC-D543-085E-991B-44AC4AE2D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33639E-50E2-4D01-A1DD-FC51110C1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608C71-8928-9F64-18F2-BD024A790C44}"/>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8A778742-80AF-ACFE-DE9A-44BFA88D9B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DF051-3482-8CD9-79F3-C12A343E15D3}"/>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19256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14C1-CD78-5A29-FBE2-0AEE73971F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F00128-9502-8ADF-3D8F-E9F383F22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934AB7-B6E9-4205-8EB1-428F31DFCBFA}"/>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FE52F16D-DDEA-A46D-2DC5-C74E30179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4244F3-90CC-C2B2-A619-62FC8DDB740B}"/>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362091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5CAC-C208-DF61-3E01-69725EA24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497334-CACC-3C0E-1742-595766DDA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8CC0B-D87E-166B-F924-08F5E64B8F62}"/>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C92C7B6B-BC02-80E2-F02F-C1077EEB22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29E949-5B21-91CA-4E8E-4FAC54D908DA}"/>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44952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704E-7C15-0841-FB92-4662F4E7D8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E1BF92-7DEE-BF24-3692-14F09DB90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7492A8-4AE9-B06B-7D40-990615221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EAFBFF-279A-9540-24BB-2956C89AE001}"/>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6" name="Footer Placeholder 5">
            <a:extLst>
              <a:ext uri="{FF2B5EF4-FFF2-40B4-BE49-F238E27FC236}">
                <a16:creationId xmlns:a16="http://schemas.microsoft.com/office/drawing/2014/main" id="{579AFB66-988F-0037-B4AD-9721463D50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A0FDAE-50AF-5C9E-6874-B26F2CF963D7}"/>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39458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CE76-9F99-FF0D-E6D7-C9C8833A8D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2766BC-5AB8-7CD6-6181-67F0107EE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76378-4019-8893-75BC-88D0B3659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09CEE1-6AEF-4804-DE79-456ACEB18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D076A-C778-7BC1-E7D7-31B28C646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FB0721-813A-9D2A-1B18-B301F5B4D96A}"/>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8" name="Footer Placeholder 7">
            <a:extLst>
              <a:ext uri="{FF2B5EF4-FFF2-40B4-BE49-F238E27FC236}">
                <a16:creationId xmlns:a16="http://schemas.microsoft.com/office/drawing/2014/main" id="{8AD72D88-25B8-2F1A-0116-42A798C33D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1A30F0-4E7F-F7F9-F42E-A1945B329FB6}"/>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95025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CC85-A947-7D6E-3781-4CD4CBDABC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A31A26B-988C-0A87-04AD-229F1C1A3661}"/>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4" name="Footer Placeholder 3">
            <a:extLst>
              <a:ext uri="{FF2B5EF4-FFF2-40B4-BE49-F238E27FC236}">
                <a16:creationId xmlns:a16="http://schemas.microsoft.com/office/drawing/2014/main" id="{2E9F71C8-411D-69B5-CE36-68BC15F4C1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C6AC13-A949-A5D5-FB3C-9E5927B64FB3}"/>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318509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2408C-962F-1406-71B2-C23753D0D477}"/>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3" name="Footer Placeholder 2">
            <a:extLst>
              <a:ext uri="{FF2B5EF4-FFF2-40B4-BE49-F238E27FC236}">
                <a16:creationId xmlns:a16="http://schemas.microsoft.com/office/drawing/2014/main" id="{B8F6B6D5-B4A7-3682-DDF7-1D8C51B984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44322A-B8D7-D8A0-4118-41E4FC1DDA58}"/>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47455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2384-610E-50EF-0DB3-19BF0236C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7D6D0-D308-E235-D9C1-A26E3AFCC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25273D-DF79-4243-B49E-516BD2F54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7A8CD-54E9-89B2-309D-A8888E44EC15}"/>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6" name="Footer Placeholder 5">
            <a:extLst>
              <a:ext uri="{FF2B5EF4-FFF2-40B4-BE49-F238E27FC236}">
                <a16:creationId xmlns:a16="http://schemas.microsoft.com/office/drawing/2014/main" id="{310FAA38-E400-42A2-EEB2-E05F9C3E57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0558A0-FD3F-0847-938A-DC61115757EC}"/>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131626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C9C-B515-002B-6304-F07174621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6CF505-C74B-9529-3C33-7D8B358FD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BCFFCA-0BA0-CFB8-B4A1-1E655C4C4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15081-2B5D-A4B9-9FD8-E2969D2E8AE8}"/>
              </a:ext>
            </a:extLst>
          </p:cNvPr>
          <p:cNvSpPr>
            <a:spLocks noGrp="1"/>
          </p:cNvSpPr>
          <p:nvPr>
            <p:ph type="dt" sz="half" idx="10"/>
          </p:nvPr>
        </p:nvSpPr>
        <p:spPr/>
        <p:txBody>
          <a:bodyPr/>
          <a:lstStyle/>
          <a:p>
            <a:fld id="{5EA36412-7A05-418F-9615-F695D302D207}" type="datetimeFigureOut">
              <a:rPr lang="en-GB" smtClean="0"/>
              <a:t>15/03/2023</a:t>
            </a:fld>
            <a:endParaRPr lang="en-GB"/>
          </a:p>
        </p:txBody>
      </p:sp>
      <p:sp>
        <p:nvSpPr>
          <p:cNvPr id="6" name="Footer Placeholder 5">
            <a:extLst>
              <a:ext uri="{FF2B5EF4-FFF2-40B4-BE49-F238E27FC236}">
                <a16:creationId xmlns:a16="http://schemas.microsoft.com/office/drawing/2014/main" id="{D7AC8E4A-494E-2781-D512-815AC8246F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0C705-09CC-FF6C-439E-D7C7F3A2811D}"/>
              </a:ext>
            </a:extLst>
          </p:cNvPr>
          <p:cNvSpPr>
            <a:spLocks noGrp="1"/>
          </p:cNvSpPr>
          <p:nvPr>
            <p:ph type="sldNum" sz="quarter" idx="12"/>
          </p:nvPr>
        </p:nvSpPr>
        <p:spPr/>
        <p:txBody>
          <a:bodyPr/>
          <a:lstStyle/>
          <a:p>
            <a:fld id="{5EB78BE3-AB9A-4FF0-860A-D3A98116A539}" type="slidenum">
              <a:rPr lang="en-GB" smtClean="0"/>
              <a:t>‹#›</a:t>
            </a:fld>
            <a:endParaRPr lang="en-GB"/>
          </a:p>
        </p:txBody>
      </p:sp>
    </p:spTree>
    <p:extLst>
      <p:ext uri="{BB962C8B-B14F-4D97-AF65-F5344CB8AC3E}">
        <p14:creationId xmlns:p14="http://schemas.microsoft.com/office/powerpoint/2010/main" val="360241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0AC945-2607-1225-4D36-5C78A82FE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C02576-9E19-5EE5-67F2-FB1610F49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ED1726-5D28-3B8B-B666-B326A450A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6412-7A05-418F-9615-F695D302D207}" type="datetimeFigureOut">
              <a:rPr lang="en-GB" smtClean="0"/>
              <a:t>15/03/2023</a:t>
            </a:fld>
            <a:endParaRPr lang="en-GB"/>
          </a:p>
        </p:txBody>
      </p:sp>
      <p:sp>
        <p:nvSpPr>
          <p:cNvPr id="5" name="Footer Placeholder 4">
            <a:extLst>
              <a:ext uri="{FF2B5EF4-FFF2-40B4-BE49-F238E27FC236}">
                <a16:creationId xmlns:a16="http://schemas.microsoft.com/office/drawing/2014/main" id="{E2837B0C-D41C-B5E4-786B-75C2B2D56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CB664DF-9107-BF57-511D-2CFFE9765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78BE3-AB9A-4FF0-860A-D3A98116A539}" type="slidenum">
              <a:rPr lang="en-GB" smtClean="0"/>
              <a:t>‹#›</a:t>
            </a:fld>
            <a:endParaRPr lang="en-GB"/>
          </a:p>
        </p:txBody>
      </p:sp>
    </p:spTree>
    <p:extLst>
      <p:ext uri="{BB962C8B-B14F-4D97-AF65-F5344CB8AC3E}">
        <p14:creationId xmlns:p14="http://schemas.microsoft.com/office/powerpoint/2010/main" val="151783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BB49-162C-F74F-0B61-25F4F32FDE85}"/>
              </a:ext>
            </a:extLst>
          </p:cNvPr>
          <p:cNvSpPr>
            <a:spLocks noGrp="1"/>
          </p:cNvSpPr>
          <p:nvPr>
            <p:ph type="title"/>
          </p:nvPr>
        </p:nvSpPr>
        <p:spPr/>
        <p:txBody>
          <a:bodyPr>
            <a:normAutofit/>
          </a:bodyPr>
          <a:lstStyle/>
          <a:p>
            <a:r>
              <a:rPr lang="en-GB" sz="4000" b="1" dirty="0"/>
              <a:t>USE CASE INTRODUCTION</a:t>
            </a:r>
          </a:p>
        </p:txBody>
      </p:sp>
      <p:sp>
        <p:nvSpPr>
          <p:cNvPr id="3" name="Content Placeholder 2">
            <a:extLst>
              <a:ext uri="{FF2B5EF4-FFF2-40B4-BE49-F238E27FC236}">
                <a16:creationId xmlns:a16="http://schemas.microsoft.com/office/drawing/2014/main" id="{07C1B474-71B9-C21E-3D03-D7CDB9AE1590}"/>
              </a:ext>
            </a:extLst>
          </p:cNvPr>
          <p:cNvSpPr>
            <a:spLocks noGrp="1"/>
          </p:cNvSpPr>
          <p:nvPr>
            <p:ph idx="1"/>
          </p:nvPr>
        </p:nvSpPr>
        <p:spPr>
          <a:xfrm>
            <a:off x="838200" y="2192783"/>
            <a:ext cx="10515600" cy="3799643"/>
          </a:xfrm>
        </p:spPr>
        <p:txBody>
          <a:bodyPr>
            <a:normAutofit lnSpcReduction="10000"/>
          </a:bodyPr>
          <a:lstStyle/>
          <a:p>
            <a:r>
              <a:rPr lang="en-GB" dirty="0"/>
              <a:t>To better understand your company's retention rate, I have used the dataset offered from your HR database comprising several employee attributes to make analysis and draw out conclusions. We would learn useful information about how to recognise, enhance, and reduce turnover among your employees.</a:t>
            </a:r>
          </a:p>
          <a:p>
            <a:r>
              <a:rPr lang="en-GB" dirty="0"/>
              <a:t>We would understand the departments that has the most employee churn rate and look at the causes and provide solutions</a:t>
            </a:r>
          </a:p>
          <a:p>
            <a:r>
              <a:rPr lang="en-GB" dirty="0"/>
              <a:t>We would predict employees who would leave next and give recommendations to stop that</a:t>
            </a:r>
          </a:p>
          <a:p>
            <a:pPr marL="0" indent="0">
              <a:buNone/>
            </a:pPr>
            <a:endParaRPr lang="en-GB" sz="1800" dirty="0"/>
          </a:p>
          <a:p>
            <a:endParaRPr lang="en-GB" dirty="0"/>
          </a:p>
          <a:p>
            <a:endParaRPr lang="en-GB" dirty="0"/>
          </a:p>
        </p:txBody>
      </p:sp>
    </p:spTree>
    <p:extLst>
      <p:ext uri="{BB962C8B-B14F-4D97-AF65-F5344CB8AC3E}">
        <p14:creationId xmlns:p14="http://schemas.microsoft.com/office/powerpoint/2010/main" val="17352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54B3-D49B-AB6D-95D5-608B3F6787CC}"/>
              </a:ext>
            </a:extLst>
          </p:cNvPr>
          <p:cNvSpPr>
            <a:spLocks noGrp="1"/>
          </p:cNvSpPr>
          <p:nvPr>
            <p:ph type="title"/>
          </p:nvPr>
        </p:nvSpPr>
        <p:spPr/>
        <p:txBody>
          <a:bodyPr>
            <a:normAutofit/>
          </a:bodyPr>
          <a:lstStyle/>
          <a:p>
            <a:r>
              <a:rPr lang="en-GB" sz="3600" b="1" dirty="0"/>
              <a:t>Chart of employees per job satisfaction and Monthly Income</a:t>
            </a:r>
            <a:endParaRPr lang="en-GB" sz="3600" dirty="0"/>
          </a:p>
        </p:txBody>
      </p:sp>
      <p:sp>
        <p:nvSpPr>
          <p:cNvPr id="3" name="Content Placeholder 2">
            <a:extLst>
              <a:ext uri="{FF2B5EF4-FFF2-40B4-BE49-F238E27FC236}">
                <a16:creationId xmlns:a16="http://schemas.microsoft.com/office/drawing/2014/main" id="{A130EA86-1A13-3FE2-2E67-6323716FF27A}"/>
              </a:ext>
            </a:extLst>
          </p:cNvPr>
          <p:cNvSpPr>
            <a:spLocks noGrp="1"/>
          </p:cNvSpPr>
          <p:nvPr>
            <p:ph idx="1"/>
          </p:nvPr>
        </p:nvSpPr>
        <p:spPr/>
        <p:txBody>
          <a:bodyPr/>
          <a:lstStyle/>
          <a:p>
            <a:r>
              <a:rPr lang="en-GB" dirty="0"/>
              <a:t>It can be observed in the chart above that most employees who are satisfied on their job with good rating from 3 – 5 have medium pay. This should be looked into.</a:t>
            </a:r>
          </a:p>
          <a:p>
            <a:endParaRPr lang="en-GB" dirty="0"/>
          </a:p>
          <a:p>
            <a:r>
              <a:rPr lang="en-GB" dirty="0"/>
              <a:t>I tried to create segments groups by creating relationships between job satisfaction, monthly income and performance rating per count of left but they were evenly distributed. I also used Percent salary hike, years at the company and total working years but there were no outliers.</a:t>
            </a:r>
          </a:p>
        </p:txBody>
      </p:sp>
    </p:spTree>
    <p:extLst>
      <p:ext uri="{BB962C8B-B14F-4D97-AF65-F5344CB8AC3E}">
        <p14:creationId xmlns:p14="http://schemas.microsoft.com/office/powerpoint/2010/main" val="17207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976B-7C49-90F8-63EF-6AD6640C4AF6}"/>
              </a:ext>
            </a:extLst>
          </p:cNvPr>
          <p:cNvSpPr>
            <a:spLocks noGrp="1"/>
          </p:cNvSpPr>
          <p:nvPr>
            <p:ph type="title"/>
          </p:nvPr>
        </p:nvSpPr>
        <p:spPr>
          <a:xfrm>
            <a:off x="838200" y="365125"/>
            <a:ext cx="10515600" cy="771217"/>
          </a:xfrm>
        </p:spPr>
        <p:txBody>
          <a:bodyPr>
            <a:normAutofit/>
          </a:bodyPr>
          <a:lstStyle/>
          <a:p>
            <a:r>
              <a:rPr lang="en-GB" sz="4000" b="1" dirty="0"/>
              <a:t>RESEARCH FINDINGS</a:t>
            </a:r>
          </a:p>
        </p:txBody>
      </p:sp>
      <p:sp>
        <p:nvSpPr>
          <p:cNvPr id="3" name="Content Placeholder 2">
            <a:extLst>
              <a:ext uri="{FF2B5EF4-FFF2-40B4-BE49-F238E27FC236}">
                <a16:creationId xmlns:a16="http://schemas.microsoft.com/office/drawing/2014/main" id="{245DC7A7-3F2C-1784-2BEA-93B27AD084D1}"/>
              </a:ext>
            </a:extLst>
          </p:cNvPr>
          <p:cNvSpPr>
            <a:spLocks noGrp="1"/>
          </p:cNvSpPr>
          <p:nvPr>
            <p:ph idx="1"/>
          </p:nvPr>
        </p:nvSpPr>
        <p:spPr>
          <a:xfrm>
            <a:off x="602201" y="1331650"/>
            <a:ext cx="10515600" cy="5442011"/>
          </a:xfrm>
        </p:spPr>
        <p:txBody>
          <a:bodyPr>
            <a:noAutofit/>
          </a:bodyPr>
          <a:lstStyle/>
          <a:p>
            <a:r>
              <a:rPr lang="en-GB" sz="2400" dirty="0"/>
              <a:t>The column chart and table shows the visualization of the performance rating for those that have left the company against their departments. It can be observed that more people from the Research and development have the highest employee churn rate. </a:t>
            </a:r>
          </a:p>
          <a:p>
            <a:r>
              <a:rPr lang="en-GB" sz="2400" dirty="0"/>
              <a:t>More visuals was carried out to understand why. Monthly income, Department, Performance Rating and count of employees who have left was analysed. It was observed that most high performing employee earned a low income in the Research and Business department. </a:t>
            </a:r>
          </a:p>
          <a:p>
            <a:r>
              <a:rPr lang="en-GB" sz="2400" dirty="0"/>
              <a:t>Similarly a chart was created to show the performance rating of employees that are still in the company against their department and monthly income. It can be observed that 66% of the employees who are high performing (from Satisfactory to Outstanding) in the Research and development department are low and medium income earners as well and. It predicted that they will be the next set of employees to leave.</a:t>
            </a:r>
          </a:p>
          <a:p>
            <a:r>
              <a:rPr lang="en-GB" sz="2400" dirty="0"/>
              <a:t>All of these are represented in the table and charts below</a:t>
            </a:r>
          </a:p>
          <a:p>
            <a:endParaRPr lang="en-GB" sz="2400" dirty="0"/>
          </a:p>
        </p:txBody>
      </p:sp>
    </p:spTree>
    <p:extLst>
      <p:ext uri="{BB962C8B-B14F-4D97-AF65-F5344CB8AC3E}">
        <p14:creationId xmlns:p14="http://schemas.microsoft.com/office/powerpoint/2010/main" val="215240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4472-DBA2-3018-AE23-1A7819C8AD62}"/>
              </a:ext>
            </a:extLst>
          </p:cNvPr>
          <p:cNvSpPr>
            <a:spLocks noGrp="1"/>
          </p:cNvSpPr>
          <p:nvPr>
            <p:ph type="title"/>
          </p:nvPr>
        </p:nvSpPr>
        <p:spPr/>
        <p:txBody>
          <a:bodyPr>
            <a:normAutofit/>
          </a:bodyPr>
          <a:lstStyle/>
          <a:p>
            <a:r>
              <a:rPr lang="en-GB" sz="3600" b="1" dirty="0"/>
              <a:t>The pivot table shows a summary of monthly income against performance rating</a:t>
            </a:r>
          </a:p>
        </p:txBody>
      </p:sp>
      <p:sp>
        <p:nvSpPr>
          <p:cNvPr id="5" name="Text Placeholder 4">
            <a:extLst>
              <a:ext uri="{FF2B5EF4-FFF2-40B4-BE49-F238E27FC236}">
                <a16:creationId xmlns:a16="http://schemas.microsoft.com/office/drawing/2014/main" id="{B56F11A4-940F-AF8C-8BE4-5B9A582C4C1B}"/>
              </a:ext>
            </a:extLst>
          </p:cNvPr>
          <p:cNvSpPr>
            <a:spLocks noGrp="1"/>
          </p:cNvSpPr>
          <p:nvPr>
            <p:ph type="body" idx="1"/>
          </p:nvPr>
        </p:nvSpPr>
        <p:spPr/>
        <p:txBody>
          <a:bodyPr/>
          <a:lstStyle/>
          <a:p>
            <a:r>
              <a:rPr lang="en-GB" dirty="0"/>
              <a:t>Count of employee against monthly income and performance rating</a:t>
            </a:r>
          </a:p>
        </p:txBody>
      </p:sp>
      <p:graphicFrame>
        <p:nvGraphicFramePr>
          <p:cNvPr id="4" name="Content Placeholder 3">
            <a:extLst>
              <a:ext uri="{FF2B5EF4-FFF2-40B4-BE49-F238E27FC236}">
                <a16:creationId xmlns:a16="http://schemas.microsoft.com/office/drawing/2014/main" id="{13ACB20B-20A3-E8D9-4AD5-653566B0E0B3}"/>
              </a:ext>
            </a:extLst>
          </p:cNvPr>
          <p:cNvGraphicFramePr>
            <a:graphicFrameLocks noGrp="1"/>
          </p:cNvGraphicFramePr>
          <p:nvPr>
            <p:ph sz="half" idx="2"/>
            <p:extLst>
              <p:ext uri="{D42A27DB-BD31-4B8C-83A1-F6EECF244321}">
                <p14:modId xmlns:p14="http://schemas.microsoft.com/office/powerpoint/2010/main" val="3013509762"/>
              </p:ext>
            </p:extLst>
          </p:nvPr>
        </p:nvGraphicFramePr>
        <p:xfrm>
          <a:off x="839788" y="2505075"/>
          <a:ext cx="5157785" cy="3630964"/>
        </p:xfrm>
        <a:graphic>
          <a:graphicData uri="http://schemas.openxmlformats.org/drawingml/2006/table">
            <a:tbl>
              <a:tblPr>
                <a:tableStyleId>{5C22544A-7EE6-4342-B048-85BDC9FD1C3A}</a:tableStyleId>
              </a:tblPr>
              <a:tblGrid>
                <a:gridCol w="1754349">
                  <a:extLst>
                    <a:ext uri="{9D8B030D-6E8A-4147-A177-3AD203B41FA5}">
                      <a16:colId xmlns:a16="http://schemas.microsoft.com/office/drawing/2014/main" val="1577322955"/>
                    </a:ext>
                  </a:extLst>
                </a:gridCol>
                <a:gridCol w="877173">
                  <a:extLst>
                    <a:ext uri="{9D8B030D-6E8A-4147-A177-3AD203B41FA5}">
                      <a16:colId xmlns:a16="http://schemas.microsoft.com/office/drawing/2014/main" val="3961631083"/>
                    </a:ext>
                  </a:extLst>
                </a:gridCol>
                <a:gridCol w="1403480">
                  <a:extLst>
                    <a:ext uri="{9D8B030D-6E8A-4147-A177-3AD203B41FA5}">
                      <a16:colId xmlns:a16="http://schemas.microsoft.com/office/drawing/2014/main" val="2126450825"/>
                    </a:ext>
                  </a:extLst>
                </a:gridCol>
                <a:gridCol w="1122783">
                  <a:extLst>
                    <a:ext uri="{9D8B030D-6E8A-4147-A177-3AD203B41FA5}">
                      <a16:colId xmlns:a16="http://schemas.microsoft.com/office/drawing/2014/main" val="571992876"/>
                    </a:ext>
                  </a:extLst>
                </a:gridCol>
              </a:tblGrid>
              <a:tr h="743923">
                <a:tc>
                  <a:txBody>
                    <a:bodyPr/>
                    <a:lstStyle/>
                    <a:p>
                      <a:pPr algn="l" fontAlgn="t"/>
                      <a:r>
                        <a:rPr lang="en-GB" sz="1000" u="none" strike="noStrike" dirty="0">
                          <a:effectLst/>
                        </a:rPr>
                        <a:t>Column Labels</a:t>
                      </a:r>
                      <a:endParaRPr lang="en-GB" sz="1000" b="0" i="0" u="none" strike="noStrike" dirty="0">
                        <a:solidFill>
                          <a:srgbClr val="000000"/>
                        </a:solidFill>
                        <a:effectLst/>
                        <a:latin typeface="Helvetica Neue"/>
                      </a:endParaRPr>
                    </a:p>
                  </a:txBody>
                  <a:tcPr marL="7620" marR="7620" marT="7620" marB="0"/>
                </a:tc>
                <a:tc>
                  <a:txBody>
                    <a:bodyPr/>
                    <a:lstStyle/>
                    <a:p>
                      <a:pPr algn="l" fontAlgn="t"/>
                      <a:r>
                        <a:rPr lang="en-GB" sz="1000" u="none" strike="noStrike">
                          <a:effectLst/>
                        </a:rPr>
                        <a:t> </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 </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 </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549298344"/>
                  </a:ext>
                </a:extLst>
              </a:tr>
              <a:tr h="743923">
                <a:tc>
                  <a:txBody>
                    <a:bodyPr/>
                    <a:lstStyle/>
                    <a:p>
                      <a:pPr algn="l" fontAlgn="t"/>
                      <a:r>
                        <a:rPr lang="en-GB" sz="1000" u="none" strike="noStrike" dirty="0">
                          <a:effectLst/>
                        </a:rPr>
                        <a:t>high</a:t>
                      </a:r>
                      <a:endParaRPr lang="en-GB" sz="1000" b="0" i="0" u="none" strike="noStrike" dirty="0">
                        <a:solidFill>
                          <a:srgbClr val="000000"/>
                        </a:solidFill>
                        <a:effectLst/>
                        <a:latin typeface="Helvetica Neue"/>
                      </a:endParaRPr>
                    </a:p>
                  </a:txBody>
                  <a:tcPr marL="7620" marR="7620" marT="7620" marB="0"/>
                </a:tc>
                <a:tc>
                  <a:txBody>
                    <a:bodyPr/>
                    <a:lstStyle/>
                    <a:p>
                      <a:pPr algn="l" fontAlgn="t"/>
                      <a:r>
                        <a:rPr lang="en-GB" sz="1000" u="none" strike="noStrike" dirty="0">
                          <a:effectLst/>
                        </a:rPr>
                        <a:t>low</a:t>
                      </a:r>
                      <a:endParaRPr lang="en-GB" sz="1000" b="0" i="0" u="none" strike="noStrike" dirty="0">
                        <a:solidFill>
                          <a:srgbClr val="000000"/>
                        </a:solidFill>
                        <a:effectLst/>
                        <a:latin typeface="Helvetica Neue"/>
                      </a:endParaRPr>
                    </a:p>
                  </a:txBody>
                  <a:tcPr marL="7620" marR="7620" marT="7620" marB="0"/>
                </a:tc>
                <a:tc>
                  <a:txBody>
                    <a:bodyPr/>
                    <a:lstStyle/>
                    <a:p>
                      <a:pPr algn="l" fontAlgn="t"/>
                      <a:r>
                        <a:rPr lang="en-GB" sz="1000" u="none" strike="noStrike">
                          <a:effectLst/>
                        </a:rPr>
                        <a:t>medium</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Grand Total</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593070180"/>
                  </a:ext>
                </a:extLst>
              </a:tr>
              <a:tr h="371961">
                <a:tc>
                  <a:txBody>
                    <a:bodyPr/>
                    <a:lstStyle/>
                    <a:p>
                      <a:pPr algn="r" fontAlgn="t"/>
                      <a:r>
                        <a:rPr lang="en-GB" sz="1000" u="none" strike="noStrike">
                          <a:effectLst/>
                        </a:rPr>
                        <a:t>25%</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dirty="0">
                          <a:effectLst/>
                        </a:rPr>
                        <a:t>52%</a:t>
                      </a:r>
                      <a:endParaRPr lang="en-GB" sz="1000" b="0" i="0" u="none" strike="noStrike" dirty="0">
                        <a:solidFill>
                          <a:srgbClr val="000000"/>
                        </a:solidFill>
                        <a:effectLst/>
                        <a:latin typeface="Helvetica Neue"/>
                      </a:endParaRPr>
                    </a:p>
                  </a:txBody>
                  <a:tcPr marL="7620" marR="7620" marT="7620" marB="0"/>
                </a:tc>
                <a:tc>
                  <a:txBody>
                    <a:bodyPr/>
                    <a:lstStyle/>
                    <a:p>
                      <a:pPr algn="r" fontAlgn="t"/>
                      <a:r>
                        <a:rPr lang="en-GB" sz="1000" u="none" strike="noStrike">
                          <a:effectLst/>
                        </a:rPr>
                        <a:t>23%</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444131131"/>
                  </a:ext>
                </a:extLst>
              </a:tr>
              <a:tr h="371961">
                <a:tc>
                  <a:txBody>
                    <a:bodyPr/>
                    <a:lstStyle/>
                    <a:p>
                      <a:pPr algn="r" fontAlgn="t"/>
                      <a:r>
                        <a:rPr lang="en-GB" sz="1000" u="none" strike="noStrike" dirty="0">
                          <a:effectLst/>
                        </a:rPr>
                        <a:t>13%</a:t>
                      </a:r>
                      <a:endParaRPr lang="en-GB" sz="1000" b="0" i="0" u="none" strike="noStrike" dirty="0">
                        <a:solidFill>
                          <a:srgbClr val="000000"/>
                        </a:solidFill>
                        <a:effectLst/>
                        <a:latin typeface="Helvetica Neue"/>
                      </a:endParaRPr>
                    </a:p>
                  </a:txBody>
                  <a:tcPr marL="7620" marR="7620" marT="7620" marB="0"/>
                </a:tc>
                <a:tc>
                  <a:txBody>
                    <a:bodyPr/>
                    <a:lstStyle/>
                    <a:p>
                      <a:pPr algn="r" fontAlgn="t"/>
                      <a:r>
                        <a:rPr lang="en-GB" sz="1000" u="none" strike="noStrike" dirty="0">
                          <a:effectLst/>
                        </a:rPr>
                        <a:t>56%</a:t>
                      </a:r>
                      <a:endParaRPr lang="en-GB" sz="1000" b="0" i="0" u="none" strike="noStrike" dirty="0">
                        <a:solidFill>
                          <a:srgbClr val="000000"/>
                        </a:solidFill>
                        <a:effectLst/>
                        <a:latin typeface="Helvetica Neue"/>
                      </a:endParaRPr>
                    </a:p>
                  </a:txBody>
                  <a:tcPr marL="7620" marR="7620" marT="7620" marB="0"/>
                </a:tc>
                <a:tc>
                  <a:txBody>
                    <a:bodyPr/>
                    <a:lstStyle/>
                    <a:p>
                      <a:pPr algn="r" fontAlgn="t"/>
                      <a:r>
                        <a:rPr lang="en-GB" sz="1000" u="none" strike="noStrike">
                          <a:effectLst/>
                        </a:rPr>
                        <a:t>31%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1743050547"/>
                  </a:ext>
                </a:extLst>
              </a:tr>
              <a:tr h="371961">
                <a:tc>
                  <a:txBody>
                    <a:bodyPr/>
                    <a:lstStyle/>
                    <a:p>
                      <a:pPr algn="r" fontAlgn="t"/>
                      <a:r>
                        <a:rPr lang="en-GB" sz="1000" u="none" strike="noStrike">
                          <a:effectLst/>
                        </a:rPr>
                        <a:t>14%</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dirty="0">
                          <a:effectLst/>
                        </a:rPr>
                        <a:t>55%</a:t>
                      </a:r>
                      <a:endParaRPr lang="en-GB" sz="1000" b="0" i="0" u="none" strike="noStrike" dirty="0">
                        <a:solidFill>
                          <a:srgbClr val="000000"/>
                        </a:solidFill>
                        <a:effectLst/>
                        <a:latin typeface="Helvetica Neue"/>
                      </a:endParaRPr>
                    </a:p>
                  </a:txBody>
                  <a:tcPr marL="7620" marR="7620" marT="7620" marB="0"/>
                </a:tc>
                <a:tc>
                  <a:txBody>
                    <a:bodyPr/>
                    <a:lstStyle/>
                    <a:p>
                      <a:pPr algn="r" fontAlgn="t"/>
                      <a:r>
                        <a:rPr lang="en-GB" sz="1000" u="none" strike="noStrike">
                          <a:effectLst/>
                        </a:rPr>
                        <a:t>31%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1748133254"/>
                  </a:ext>
                </a:extLst>
              </a:tr>
              <a:tr h="371961">
                <a:tc>
                  <a:txBody>
                    <a:bodyPr/>
                    <a:lstStyle/>
                    <a:p>
                      <a:pPr algn="r" fontAlgn="t"/>
                      <a:r>
                        <a:rPr lang="en-GB" sz="1000" u="none" strike="noStrike">
                          <a:effectLst/>
                        </a:rPr>
                        <a:t>14%</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dirty="0">
                          <a:effectLst/>
                        </a:rPr>
                        <a:t>47%</a:t>
                      </a:r>
                      <a:endParaRPr lang="en-GB" sz="1000" b="0" i="0" u="none" strike="noStrike" dirty="0">
                        <a:solidFill>
                          <a:srgbClr val="000000"/>
                        </a:solidFill>
                        <a:effectLst/>
                        <a:latin typeface="Helvetica Neue"/>
                      </a:endParaRPr>
                    </a:p>
                  </a:txBody>
                  <a:tcPr marL="7620" marR="7620" marT="7620" marB="0"/>
                </a:tc>
                <a:tc>
                  <a:txBody>
                    <a:bodyPr/>
                    <a:lstStyle/>
                    <a:p>
                      <a:pPr algn="r" fontAlgn="t"/>
                      <a:r>
                        <a:rPr lang="en-GB" sz="1000" u="none" strike="noStrike">
                          <a:effectLst/>
                        </a:rPr>
                        <a:t>40%</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791849921"/>
                  </a:ext>
                </a:extLst>
              </a:tr>
              <a:tr h="371961">
                <a:tc>
                  <a:txBody>
                    <a:bodyPr/>
                    <a:lstStyle/>
                    <a:p>
                      <a:pPr algn="r" fontAlgn="t"/>
                      <a:r>
                        <a:rPr lang="en-GB" sz="1000" u="none" strike="noStrike">
                          <a:effectLst/>
                        </a:rPr>
                        <a:t>11%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57%</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32%</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3561002278"/>
                  </a:ext>
                </a:extLst>
              </a:tr>
              <a:tr h="283313">
                <a:tc>
                  <a:txBody>
                    <a:bodyPr/>
                    <a:lstStyle/>
                    <a:p>
                      <a:pPr algn="r" fontAlgn="t"/>
                      <a:r>
                        <a:rPr lang="en-GB" sz="1000" u="none" strike="noStrike">
                          <a:effectLst/>
                        </a:rPr>
                        <a:t>16%</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53%</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31%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dirty="0">
                          <a:effectLst/>
                        </a:rPr>
                        <a:t>100%</a:t>
                      </a:r>
                      <a:endParaRPr lang="en-GB" sz="1000" b="0" i="0" u="none" strike="noStrike" dirty="0">
                        <a:solidFill>
                          <a:srgbClr val="000000"/>
                        </a:solidFill>
                        <a:effectLst/>
                        <a:latin typeface="Helvetica Neue"/>
                      </a:endParaRPr>
                    </a:p>
                  </a:txBody>
                  <a:tcPr marL="7620" marR="7620" marT="7620" marB="0"/>
                </a:tc>
                <a:extLst>
                  <a:ext uri="{0D108BD9-81ED-4DB2-BD59-A6C34878D82A}">
                    <a16:rowId xmlns:a16="http://schemas.microsoft.com/office/drawing/2014/main" val="4260731799"/>
                  </a:ext>
                </a:extLst>
              </a:tr>
            </a:tbl>
          </a:graphicData>
        </a:graphic>
      </p:graphicFrame>
      <p:sp>
        <p:nvSpPr>
          <p:cNvPr id="6" name="Text Placeholder 5">
            <a:extLst>
              <a:ext uri="{FF2B5EF4-FFF2-40B4-BE49-F238E27FC236}">
                <a16:creationId xmlns:a16="http://schemas.microsoft.com/office/drawing/2014/main" id="{A581BDE2-BD32-13AD-DD5C-D94F36EE34E1}"/>
              </a:ext>
            </a:extLst>
          </p:cNvPr>
          <p:cNvSpPr>
            <a:spLocks noGrp="1"/>
          </p:cNvSpPr>
          <p:nvPr>
            <p:ph type="body" sz="quarter" idx="3"/>
          </p:nvPr>
        </p:nvSpPr>
        <p:spPr/>
        <p:txBody>
          <a:bodyPr/>
          <a:lstStyle/>
          <a:p>
            <a:r>
              <a:rPr lang="en-GB" dirty="0"/>
              <a:t> Count of employees that have left and those that are still at the company</a:t>
            </a:r>
          </a:p>
        </p:txBody>
      </p:sp>
      <p:graphicFrame>
        <p:nvGraphicFramePr>
          <p:cNvPr id="11" name="Content Placeholder 10">
            <a:extLst>
              <a:ext uri="{FF2B5EF4-FFF2-40B4-BE49-F238E27FC236}">
                <a16:creationId xmlns:a16="http://schemas.microsoft.com/office/drawing/2014/main" id="{512745CC-985D-31A7-0B34-70BE4AC3FFC0}"/>
              </a:ext>
            </a:extLst>
          </p:cNvPr>
          <p:cNvGraphicFramePr>
            <a:graphicFrameLocks noGrp="1"/>
          </p:cNvGraphicFramePr>
          <p:nvPr>
            <p:ph sz="quarter" idx="4"/>
            <p:extLst>
              <p:ext uri="{D42A27DB-BD31-4B8C-83A1-F6EECF244321}">
                <p14:modId xmlns:p14="http://schemas.microsoft.com/office/powerpoint/2010/main" val="454637220"/>
              </p:ext>
            </p:extLst>
          </p:nvPr>
        </p:nvGraphicFramePr>
        <p:xfrm>
          <a:off x="6542843" y="2805344"/>
          <a:ext cx="4809369" cy="3551066"/>
        </p:xfrm>
        <a:graphic>
          <a:graphicData uri="http://schemas.openxmlformats.org/drawingml/2006/table">
            <a:tbl>
              <a:tblPr>
                <a:tableStyleId>{5C22544A-7EE6-4342-B048-85BDC9FD1C3A}</a:tableStyleId>
              </a:tblPr>
              <a:tblGrid>
                <a:gridCol w="1941131">
                  <a:extLst>
                    <a:ext uri="{9D8B030D-6E8A-4147-A177-3AD203B41FA5}">
                      <a16:colId xmlns:a16="http://schemas.microsoft.com/office/drawing/2014/main" val="2787327385"/>
                    </a:ext>
                  </a:extLst>
                </a:gridCol>
                <a:gridCol w="1448605">
                  <a:extLst>
                    <a:ext uri="{9D8B030D-6E8A-4147-A177-3AD203B41FA5}">
                      <a16:colId xmlns:a16="http://schemas.microsoft.com/office/drawing/2014/main" val="740695874"/>
                    </a:ext>
                  </a:extLst>
                </a:gridCol>
                <a:gridCol w="637386">
                  <a:extLst>
                    <a:ext uri="{9D8B030D-6E8A-4147-A177-3AD203B41FA5}">
                      <a16:colId xmlns:a16="http://schemas.microsoft.com/office/drawing/2014/main" val="3773817077"/>
                    </a:ext>
                  </a:extLst>
                </a:gridCol>
                <a:gridCol w="782247">
                  <a:extLst>
                    <a:ext uri="{9D8B030D-6E8A-4147-A177-3AD203B41FA5}">
                      <a16:colId xmlns:a16="http://schemas.microsoft.com/office/drawing/2014/main" val="1175444622"/>
                    </a:ext>
                  </a:extLst>
                </a:gridCol>
              </a:tblGrid>
              <a:tr h="591845">
                <a:tc>
                  <a:txBody>
                    <a:bodyPr/>
                    <a:lstStyle/>
                    <a:p>
                      <a:pPr algn="l" fontAlgn="t"/>
                      <a:r>
                        <a:rPr lang="en-GB" sz="1000" u="none" strike="noStrike">
                          <a:effectLst/>
                        </a:rPr>
                        <a:t>Count of Left</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Column Labels</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 </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 </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284090738"/>
                  </a:ext>
                </a:extLst>
              </a:tr>
              <a:tr h="1183689">
                <a:tc>
                  <a:txBody>
                    <a:bodyPr/>
                    <a:lstStyle/>
                    <a:p>
                      <a:pPr algn="l" fontAlgn="t"/>
                      <a:r>
                        <a:rPr lang="en-GB" sz="1000" u="none" strike="noStrike">
                          <a:effectLst/>
                        </a:rPr>
                        <a:t>Row Labels</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No</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Yes</a:t>
                      </a:r>
                      <a:endParaRPr lang="en-GB" sz="1000" b="0" i="0" u="none" strike="noStrike">
                        <a:solidFill>
                          <a:srgbClr val="000000"/>
                        </a:solidFill>
                        <a:effectLst/>
                        <a:latin typeface="Helvetica Neue"/>
                      </a:endParaRPr>
                    </a:p>
                  </a:txBody>
                  <a:tcPr marL="7620" marR="7620" marT="7620" marB="0"/>
                </a:tc>
                <a:tc>
                  <a:txBody>
                    <a:bodyPr/>
                    <a:lstStyle/>
                    <a:p>
                      <a:pPr algn="l" fontAlgn="t"/>
                      <a:r>
                        <a:rPr lang="en-GB" sz="1000" u="none" strike="noStrike">
                          <a:effectLst/>
                        </a:rPr>
                        <a:t>Grand Total</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2299431545"/>
                  </a:ext>
                </a:extLst>
              </a:tr>
              <a:tr h="295922">
                <a:tc>
                  <a:txBody>
                    <a:bodyPr/>
                    <a:lstStyle/>
                    <a:p>
                      <a:pPr algn="l" fontAlgn="t"/>
                      <a:r>
                        <a:rPr lang="en-GB" sz="1000" u="none" strike="noStrike">
                          <a:effectLst/>
                        </a:rPr>
                        <a:t>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256</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60</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316</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236719771"/>
                  </a:ext>
                </a:extLst>
              </a:tr>
              <a:tr h="295922">
                <a:tc>
                  <a:txBody>
                    <a:bodyPr/>
                    <a:lstStyle/>
                    <a:p>
                      <a:pPr algn="l" fontAlgn="t"/>
                      <a:r>
                        <a:rPr lang="en-GB" sz="1000" u="none" strike="noStrike">
                          <a:effectLst/>
                        </a:rPr>
                        <a:t>2</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287</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52</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339</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1994165117"/>
                  </a:ext>
                </a:extLst>
              </a:tr>
              <a:tr h="295922">
                <a:tc>
                  <a:txBody>
                    <a:bodyPr/>
                    <a:lstStyle/>
                    <a:p>
                      <a:pPr algn="l" fontAlgn="t"/>
                      <a:r>
                        <a:rPr lang="en-GB" sz="1000" u="none" strike="noStrike">
                          <a:effectLst/>
                        </a:rPr>
                        <a:t>3</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258</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42</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300</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2713981523"/>
                  </a:ext>
                </a:extLst>
              </a:tr>
              <a:tr h="295922">
                <a:tc>
                  <a:txBody>
                    <a:bodyPr/>
                    <a:lstStyle/>
                    <a:p>
                      <a:pPr algn="l" fontAlgn="t"/>
                      <a:r>
                        <a:rPr lang="en-GB" sz="1000" u="none" strike="noStrike">
                          <a:effectLst/>
                        </a:rPr>
                        <a:t>4</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214</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43</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257</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3110360082"/>
                  </a:ext>
                </a:extLst>
              </a:tr>
              <a:tr h="295922">
                <a:tc>
                  <a:txBody>
                    <a:bodyPr/>
                    <a:lstStyle/>
                    <a:p>
                      <a:pPr algn="l" fontAlgn="t"/>
                      <a:r>
                        <a:rPr lang="en-GB" sz="1000" u="none" strike="noStrike">
                          <a:effectLst/>
                        </a:rPr>
                        <a:t>5</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218</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44</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262</a:t>
                      </a:r>
                      <a:endParaRPr lang="en-GB" sz="1000" b="0" i="0" u="none" strike="noStrike">
                        <a:solidFill>
                          <a:srgbClr val="000000"/>
                        </a:solidFill>
                        <a:effectLst/>
                        <a:latin typeface="Helvetica Neue"/>
                      </a:endParaRPr>
                    </a:p>
                  </a:txBody>
                  <a:tcPr marL="7620" marR="7620" marT="7620" marB="0"/>
                </a:tc>
                <a:extLst>
                  <a:ext uri="{0D108BD9-81ED-4DB2-BD59-A6C34878D82A}">
                    <a16:rowId xmlns:a16="http://schemas.microsoft.com/office/drawing/2014/main" val="2530964168"/>
                  </a:ext>
                </a:extLst>
              </a:tr>
              <a:tr h="295922">
                <a:tc>
                  <a:txBody>
                    <a:bodyPr/>
                    <a:lstStyle/>
                    <a:p>
                      <a:pPr algn="l" fontAlgn="t"/>
                      <a:r>
                        <a:rPr lang="en-GB" sz="1000" u="none" strike="noStrike">
                          <a:effectLst/>
                        </a:rPr>
                        <a:t>Grand Total</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1233</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a:effectLst/>
                        </a:rPr>
                        <a:t>241</a:t>
                      </a:r>
                      <a:endParaRPr lang="en-GB" sz="1000" b="0" i="0" u="none" strike="noStrike">
                        <a:solidFill>
                          <a:srgbClr val="000000"/>
                        </a:solidFill>
                        <a:effectLst/>
                        <a:latin typeface="Helvetica Neue"/>
                      </a:endParaRPr>
                    </a:p>
                  </a:txBody>
                  <a:tcPr marL="7620" marR="7620" marT="7620" marB="0"/>
                </a:tc>
                <a:tc>
                  <a:txBody>
                    <a:bodyPr/>
                    <a:lstStyle/>
                    <a:p>
                      <a:pPr algn="r" fontAlgn="t"/>
                      <a:r>
                        <a:rPr lang="en-GB" sz="1000" u="none" strike="noStrike" dirty="0">
                          <a:effectLst/>
                        </a:rPr>
                        <a:t>1474</a:t>
                      </a:r>
                      <a:endParaRPr lang="en-GB" sz="1000" b="0" i="0" u="none" strike="noStrike" dirty="0">
                        <a:solidFill>
                          <a:srgbClr val="000000"/>
                        </a:solidFill>
                        <a:effectLst/>
                        <a:latin typeface="Helvetica Neue"/>
                      </a:endParaRPr>
                    </a:p>
                  </a:txBody>
                  <a:tcPr marL="7620" marR="7620" marT="7620" marB="0"/>
                </a:tc>
                <a:extLst>
                  <a:ext uri="{0D108BD9-81ED-4DB2-BD59-A6C34878D82A}">
                    <a16:rowId xmlns:a16="http://schemas.microsoft.com/office/drawing/2014/main" val="2410364134"/>
                  </a:ext>
                </a:extLst>
              </a:tr>
            </a:tbl>
          </a:graphicData>
        </a:graphic>
      </p:graphicFrame>
    </p:spTree>
    <p:extLst>
      <p:ext uri="{BB962C8B-B14F-4D97-AF65-F5344CB8AC3E}">
        <p14:creationId xmlns:p14="http://schemas.microsoft.com/office/powerpoint/2010/main" val="424921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741808-E2D5-F1A5-E262-1F9FAC81E356}"/>
              </a:ext>
            </a:extLst>
          </p:cNvPr>
          <p:cNvSpPr>
            <a:spLocks noGrp="1"/>
          </p:cNvSpPr>
          <p:nvPr>
            <p:ph type="title"/>
          </p:nvPr>
        </p:nvSpPr>
        <p:spPr/>
        <p:txBody>
          <a:bodyPr>
            <a:normAutofit/>
          </a:bodyPr>
          <a:lstStyle/>
          <a:p>
            <a:r>
              <a:rPr lang="en-GB" sz="3600" b="1" dirty="0"/>
              <a:t>Count of Left (YES) against Performance Rating and  Department.</a:t>
            </a:r>
          </a:p>
        </p:txBody>
      </p:sp>
      <p:pic>
        <p:nvPicPr>
          <p:cNvPr id="8" name="Content Placeholder 7">
            <a:extLst>
              <a:ext uri="{FF2B5EF4-FFF2-40B4-BE49-F238E27FC236}">
                <a16:creationId xmlns:a16="http://schemas.microsoft.com/office/drawing/2014/main" id="{BC1A19E8-5109-4821-77CA-1C23F5E35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510" y="1825625"/>
            <a:ext cx="9925290" cy="4667250"/>
          </a:xfrm>
        </p:spPr>
      </p:pic>
    </p:spTree>
    <p:extLst>
      <p:ext uri="{BB962C8B-B14F-4D97-AF65-F5344CB8AC3E}">
        <p14:creationId xmlns:p14="http://schemas.microsoft.com/office/powerpoint/2010/main" val="69374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FBA19-E01C-61BD-43F2-F939C126E354}"/>
              </a:ext>
            </a:extLst>
          </p:cNvPr>
          <p:cNvSpPr>
            <a:spLocks noGrp="1"/>
          </p:cNvSpPr>
          <p:nvPr>
            <p:ph type="title"/>
          </p:nvPr>
        </p:nvSpPr>
        <p:spPr/>
        <p:txBody>
          <a:bodyPr>
            <a:normAutofit/>
          </a:bodyPr>
          <a:lstStyle/>
          <a:p>
            <a:r>
              <a:rPr lang="en-GB" sz="3600" b="1" dirty="0"/>
              <a:t>A comparison of left against PR, Monthly income and Department</a:t>
            </a:r>
          </a:p>
        </p:txBody>
      </p:sp>
      <p:sp>
        <p:nvSpPr>
          <p:cNvPr id="5" name="Text Placeholder 4">
            <a:extLst>
              <a:ext uri="{FF2B5EF4-FFF2-40B4-BE49-F238E27FC236}">
                <a16:creationId xmlns:a16="http://schemas.microsoft.com/office/drawing/2014/main" id="{EBD752BB-30D2-FC66-F5F8-56482EA15167}"/>
              </a:ext>
            </a:extLst>
          </p:cNvPr>
          <p:cNvSpPr>
            <a:spLocks noGrp="1"/>
          </p:cNvSpPr>
          <p:nvPr>
            <p:ph idx="1"/>
          </p:nvPr>
        </p:nvSpPr>
        <p:spPr/>
        <p:txBody>
          <a:bodyPr/>
          <a:lstStyle/>
          <a:p>
            <a:r>
              <a:rPr lang="en-GB" sz="1600" dirty="0"/>
              <a:t>The chart below shows the comparison between both employees that work for the company and those that have left.</a:t>
            </a:r>
          </a:p>
          <a:p>
            <a:endParaRPr lang="en-GB" dirty="0"/>
          </a:p>
        </p:txBody>
      </p:sp>
      <p:sp>
        <p:nvSpPr>
          <p:cNvPr id="7" name="Text Placeholder 6">
            <a:extLst>
              <a:ext uri="{FF2B5EF4-FFF2-40B4-BE49-F238E27FC236}">
                <a16:creationId xmlns:a16="http://schemas.microsoft.com/office/drawing/2014/main" id="{FF2694BC-216A-96A9-DB49-499AEE4B1B98}"/>
              </a:ext>
            </a:extLst>
          </p:cNvPr>
          <p:cNvSpPr>
            <a:spLocks noGrp="1"/>
          </p:cNvSpPr>
          <p:nvPr>
            <p:ph type="body" sz="quarter" idx="4294967295"/>
          </p:nvPr>
        </p:nvSpPr>
        <p:spPr>
          <a:xfrm>
            <a:off x="7008813" y="1681163"/>
            <a:ext cx="5183187" cy="823912"/>
          </a:xfrm>
        </p:spPr>
        <p:txBody>
          <a:bodyPr/>
          <a:lstStyle/>
          <a:p>
            <a:pPr marL="0" indent="0">
              <a:buNone/>
            </a:pPr>
            <a:r>
              <a:rPr lang="en-GB" dirty="0"/>
              <a:t> </a:t>
            </a:r>
          </a:p>
        </p:txBody>
      </p:sp>
      <p:pic>
        <p:nvPicPr>
          <p:cNvPr id="10" name="Content Placeholder 3">
            <a:extLst>
              <a:ext uri="{FF2B5EF4-FFF2-40B4-BE49-F238E27FC236}">
                <a16:creationId xmlns:a16="http://schemas.microsoft.com/office/drawing/2014/main" id="{4E42EA3D-1F38-A625-A6A1-0B96709E7DD9}"/>
              </a:ext>
            </a:extLst>
          </p:cNvPr>
          <p:cNvPicPr>
            <a:picLocks noChangeAspect="1"/>
          </p:cNvPicPr>
          <p:nvPr/>
        </p:nvPicPr>
        <p:blipFill>
          <a:blip r:embed="rId2"/>
          <a:stretch>
            <a:fillRect/>
          </a:stretch>
        </p:blipFill>
        <p:spPr>
          <a:xfrm>
            <a:off x="1183860" y="2126913"/>
            <a:ext cx="8416546" cy="4365962"/>
          </a:xfrm>
          <a:prstGeom prst="rect">
            <a:avLst/>
          </a:prstGeom>
        </p:spPr>
      </p:pic>
    </p:spTree>
    <p:extLst>
      <p:ext uri="{BB962C8B-B14F-4D97-AF65-F5344CB8AC3E}">
        <p14:creationId xmlns:p14="http://schemas.microsoft.com/office/powerpoint/2010/main" val="260305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9B9D-4816-D83D-C890-F58CDCBC9909}"/>
              </a:ext>
            </a:extLst>
          </p:cNvPr>
          <p:cNvSpPr>
            <a:spLocks noGrp="1"/>
          </p:cNvSpPr>
          <p:nvPr>
            <p:ph type="title"/>
          </p:nvPr>
        </p:nvSpPr>
        <p:spPr>
          <a:xfrm>
            <a:off x="838200" y="365126"/>
            <a:ext cx="10515600" cy="788972"/>
          </a:xfrm>
        </p:spPr>
        <p:txBody>
          <a:bodyPr>
            <a:normAutofit/>
          </a:bodyPr>
          <a:lstStyle/>
          <a:p>
            <a:r>
              <a:rPr lang="en-GB" sz="4000" b="1" dirty="0"/>
              <a:t>RECOMMENDATIONS</a:t>
            </a:r>
          </a:p>
        </p:txBody>
      </p:sp>
      <p:sp>
        <p:nvSpPr>
          <p:cNvPr id="3" name="Content Placeholder 2">
            <a:extLst>
              <a:ext uri="{FF2B5EF4-FFF2-40B4-BE49-F238E27FC236}">
                <a16:creationId xmlns:a16="http://schemas.microsoft.com/office/drawing/2014/main" id="{36988847-E191-F8C9-5DD4-8AB8F093E9F6}"/>
              </a:ext>
            </a:extLst>
          </p:cNvPr>
          <p:cNvSpPr>
            <a:spLocks noGrp="1"/>
          </p:cNvSpPr>
          <p:nvPr>
            <p:ph idx="1"/>
          </p:nvPr>
        </p:nvSpPr>
        <p:spPr>
          <a:xfrm>
            <a:off x="838200" y="1376039"/>
            <a:ext cx="10515600" cy="4800924"/>
          </a:xfrm>
        </p:spPr>
        <p:txBody>
          <a:bodyPr>
            <a:normAutofit fontScale="92500" lnSpcReduction="20000"/>
          </a:bodyPr>
          <a:lstStyle/>
          <a:p>
            <a:pPr marL="0" indent="0">
              <a:buNone/>
            </a:pPr>
            <a:r>
              <a:rPr lang="en-GB" dirty="0"/>
              <a:t>After thorough analysis of the given dataset, I would recommend the following;</a:t>
            </a:r>
          </a:p>
          <a:p>
            <a:r>
              <a:rPr lang="en-GB" dirty="0"/>
              <a:t>High performing employees can be retained when their salary or income is increased.</a:t>
            </a:r>
          </a:p>
          <a:p>
            <a:r>
              <a:rPr lang="en-GB" dirty="0"/>
              <a:t>From the analysis and visualization, it is predicted that employees in the Research and development team will be the next to leave because they are the high performing staff but with medium to low pay. </a:t>
            </a:r>
          </a:p>
          <a:p>
            <a:r>
              <a:rPr lang="en-GB" dirty="0"/>
              <a:t>Employees in the Research and Development team who still work in the company are poorly paid.</a:t>
            </a:r>
          </a:p>
          <a:p>
            <a:r>
              <a:rPr lang="en-GB" dirty="0"/>
              <a:t>You can increase salary across board and especially in the business and development team.</a:t>
            </a:r>
          </a:p>
          <a:p>
            <a:r>
              <a:rPr lang="en-GB" dirty="0"/>
              <a:t>Employees who are satisfied on their job and high performers are medium income earners and I recommend that their income is reviewed upwards.</a:t>
            </a:r>
          </a:p>
        </p:txBody>
      </p:sp>
    </p:spTree>
    <p:extLst>
      <p:ext uri="{BB962C8B-B14F-4D97-AF65-F5344CB8AC3E}">
        <p14:creationId xmlns:p14="http://schemas.microsoft.com/office/powerpoint/2010/main" val="397634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A446-EDFC-6125-32F7-630DD78FE883}"/>
              </a:ext>
            </a:extLst>
          </p:cNvPr>
          <p:cNvSpPr>
            <a:spLocks noGrp="1"/>
          </p:cNvSpPr>
          <p:nvPr>
            <p:ph type="title"/>
          </p:nvPr>
        </p:nvSpPr>
        <p:spPr>
          <a:xfrm>
            <a:off x="838200" y="338493"/>
            <a:ext cx="10515600" cy="726827"/>
          </a:xfrm>
        </p:spPr>
        <p:txBody>
          <a:bodyPr>
            <a:normAutofit/>
          </a:bodyPr>
          <a:lstStyle/>
          <a:p>
            <a:pPr algn="ctr"/>
            <a:r>
              <a:rPr lang="en-GB" sz="4000" b="1" dirty="0"/>
              <a:t>SCOPE</a:t>
            </a:r>
          </a:p>
        </p:txBody>
      </p:sp>
      <p:sp>
        <p:nvSpPr>
          <p:cNvPr id="3" name="Content Placeholder 2">
            <a:extLst>
              <a:ext uri="{FF2B5EF4-FFF2-40B4-BE49-F238E27FC236}">
                <a16:creationId xmlns:a16="http://schemas.microsoft.com/office/drawing/2014/main" id="{B398F83F-9C8F-838A-6D0A-FB73D80D7168}"/>
              </a:ext>
            </a:extLst>
          </p:cNvPr>
          <p:cNvSpPr>
            <a:spLocks noGrp="1"/>
          </p:cNvSpPr>
          <p:nvPr>
            <p:ph idx="1"/>
          </p:nvPr>
        </p:nvSpPr>
        <p:spPr>
          <a:xfrm>
            <a:off x="838200" y="1065320"/>
            <a:ext cx="10515600" cy="5637321"/>
          </a:xfrm>
        </p:spPr>
        <p:txBody>
          <a:bodyPr>
            <a:noAutofit/>
          </a:bodyPr>
          <a:lstStyle/>
          <a:p>
            <a:pPr>
              <a:lnSpc>
                <a:spcPct val="120000"/>
              </a:lnSpc>
            </a:pPr>
            <a:r>
              <a:rPr lang="en-GB" sz="2400" dirty="0"/>
              <a:t>Based on my own research and expertise, I have included the variables/attributes that, in this case study, I believe are the most crucial to the analysis. To do my analysis, I have determined the factors and the attributes listed below are to be considered:</a:t>
            </a:r>
          </a:p>
          <a:p>
            <a:pPr>
              <a:lnSpc>
                <a:spcPct val="120000"/>
              </a:lnSpc>
            </a:pPr>
            <a:r>
              <a:rPr lang="en-GB" sz="2400" dirty="0"/>
              <a:t>Departments</a:t>
            </a:r>
          </a:p>
          <a:p>
            <a:pPr>
              <a:lnSpc>
                <a:spcPct val="120000"/>
              </a:lnSpc>
            </a:pPr>
            <a:r>
              <a:rPr lang="en-GB" sz="2400" dirty="0"/>
              <a:t>Monthly Income</a:t>
            </a:r>
          </a:p>
          <a:p>
            <a:pPr>
              <a:lnSpc>
                <a:spcPct val="120000"/>
              </a:lnSpc>
            </a:pPr>
            <a:r>
              <a:rPr lang="en-GB" sz="2400" dirty="0"/>
              <a:t>Performance Rating</a:t>
            </a:r>
          </a:p>
          <a:p>
            <a:pPr>
              <a:lnSpc>
                <a:spcPct val="120000"/>
              </a:lnSpc>
            </a:pPr>
            <a:r>
              <a:rPr lang="en-GB" sz="2400" dirty="0"/>
              <a:t>Left (Dependant Variable)</a:t>
            </a:r>
          </a:p>
          <a:p>
            <a:pPr>
              <a:lnSpc>
                <a:spcPct val="120000"/>
              </a:lnSpc>
            </a:pPr>
            <a:r>
              <a:rPr lang="en-GB" sz="2400" dirty="0"/>
              <a:t>Job Satisfaction</a:t>
            </a:r>
          </a:p>
          <a:p>
            <a:pPr marL="0" indent="0">
              <a:lnSpc>
                <a:spcPct val="120000"/>
              </a:lnSpc>
              <a:buNone/>
            </a:pPr>
            <a:r>
              <a:rPr lang="en-GB" sz="2400" dirty="0"/>
              <a:t>Excel was used in this analysis, a table was created and named </a:t>
            </a:r>
            <a:r>
              <a:rPr lang="en-GB" sz="2400"/>
              <a:t>HRdataset</a:t>
            </a:r>
            <a:r>
              <a:rPr lang="en-GB" sz="2400" dirty="0"/>
              <a:t>. Pivot tables and charts were created for this analysis.</a:t>
            </a:r>
          </a:p>
          <a:p>
            <a:pPr marL="0" indent="0">
              <a:lnSpc>
                <a:spcPct val="120000"/>
              </a:lnSpc>
              <a:buNone/>
            </a:pPr>
            <a:endParaRPr lang="en-GB" sz="1600" dirty="0"/>
          </a:p>
          <a:p>
            <a:pPr>
              <a:lnSpc>
                <a:spcPct val="120000"/>
              </a:lnSpc>
            </a:pPr>
            <a:endParaRPr lang="en-GB" sz="1600" dirty="0"/>
          </a:p>
          <a:p>
            <a:pPr marL="0" indent="0">
              <a:lnSpc>
                <a:spcPct val="120000"/>
              </a:lnSpc>
              <a:buNone/>
            </a:pPr>
            <a:endParaRPr lang="en-GB" sz="1600" dirty="0"/>
          </a:p>
          <a:p>
            <a:pPr>
              <a:lnSpc>
                <a:spcPct val="120000"/>
              </a:lnSpc>
            </a:pPr>
            <a:endParaRPr lang="en-GB" sz="1600" dirty="0"/>
          </a:p>
          <a:p>
            <a:pPr>
              <a:lnSpc>
                <a:spcPct val="120000"/>
              </a:lnSpc>
            </a:pPr>
            <a:endParaRPr lang="en-GB" sz="1600" dirty="0"/>
          </a:p>
          <a:p>
            <a:pPr>
              <a:lnSpc>
                <a:spcPct val="120000"/>
              </a:lnSpc>
            </a:pPr>
            <a:endParaRPr lang="en-GB" sz="1600" dirty="0"/>
          </a:p>
        </p:txBody>
      </p:sp>
    </p:spTree>
    <p:extLst>
      <p:ext uri="{BB962C8B-B14F-4D97-AF65-F5344CB8AC3E}">
        <p14:creationId xmlns:p14="http://schemas.microsoft.com/office/powerpoint/2010/main" val="44418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BFA2EF-2F46-4BB8-8652-58DFFAC7C449}"/>
              </a:ext>
            </a:extLst>
          </p:cNvPr>
          <p:cNvSpPr>
            <a:spLocks noGrp="1"/>
          </p:cNvSpPr>
          <p:nvPr>
            <p:ph type="title"/>
          </p:nvPr>
        </p:nvSpPr>
        <p:spPr/>
        <p:txBody>
          <a:bodyPr>
            <a:normAutofit/>
          </a:bodyPr>
          <a:lstStyle/>
          <a:p>
            <a:r>
              <a:rPr lang="en-GB" sz="3600" b="1" dirty="0"/>
              <a:t>Understanding ratings of Variables</a:t>
            </a:r>
          </a:p>
        </p:txBody>
      </p:sp>
      <p:sp>
        <p:nvSpPr>
          <p:cNvPr id="3" name="Content Placeholder 2">
            <a:extLst>
              <a:ext uri="{FF2B5EF4-FFF2-40B4-BE49-F238E27FC236}">
                <a16:creationId xmlns:a16="http://schemas.microsoft.com/office/drawing/2014/main" id="{F735AA17-DE2E-984C-527A-B51F4C87B769}"/>
              </a:ext>
            </a:extLst>
          </p:cNvPr>
          <p:cNvSpPr>
            <a:spLocks noGrp="1"/>
          </p:cNvSpPr>
          <p:nvPr>
            <p:ph sz="half" idx="1"/>
          </p:nvPr>
        </p:nvSpPr>
        <p:spPr>
          <a:xfrm>
            <a:off x="838200" y="1825625"/>
            <a:ext cx="6326080" cy="4351338"/>
          </a:xfrm>
        </p:spPr>
        <p:txBody>
          <a:bodyPr>
            <a:normAutofit/>
          </a:bodyPr>
          <a:lstStyle/>
          <a:p>
            <a:pPr marL="0" indent="0">
              <a:lnSpc>
                <a:spcPct val="120000"/>
              </a:lnSpc>
              <a:buNone/>
            </a:pPr>
            <a:r>
              <a:rPr lang="en-GB" sz="2800" dirty="0"/>
              <a:t>The Performance rating is between 1 -5. </a:t>
            </a:r>
          </a:p>
          <a:p>
            <a:pPr>
              <a:lnSpc>
                <a:spcPct val="120000"/>
              </a:lnSpc>
              <a:buFont typeface="Wingdings" panose="05000000000000000000" pitchFamily="2" charset="2"/>
              <a:buChar char="v"/>
            </a:pPr>
            <a:r>
              <a:rPr lang="en-GB" sz="2800" dirty="0"/>
              <a:t>1 – Needs development</a:t>
            </a:r>
          </a:p>
          <a:p>
            <a:pPr>
              <a:lnSpc>
                <a:spcPct val="120000"/>
              </a:lnSpc>
              <a:buFont typeface="Wingdings" panose="05000000000000000000" pitchFamily="2" charset="2"/>
              <a:buChar char="v"/>
            </a:pPr>
            <a:r>
              <a:rPr lang="en-GB" dirty="0"/>
              <a:t>2</a:t>
            </a:r>
            <a:r>
              <a:rPr lang="en-GB" sz="2800" dirty="0"/>
              <a:t> – Sometimes exceed expectations</a:t>
            </a:r>
          </a:p>
          <a:p>
            <a:pPr>
              <a:lnSpc>
                <a:spcPct val="120000"/>
              </a:lnSpc>
              <a:buFont typeface="Wingdings" panose="05000000000000000000" pitchFamily="2" charset="2"/>
              <a:buChar char="v"/>
            </a:pPr>
            <a:r>
              <a:rPr lang="en-GB" dirty="0"/>
              <a:t>3</a:t>
            </a:r>
            <a:r>
              <a:rPr lang="en-GB" sz="2800" dirty="0"/>
              <a:t> – Often meets expectation </a:t>
            </a:r>
          </a:p>
          <a:p>
            <a:pPr>
              <a:lnSpc>
                <a:spcPct val="120000"/>
              </a:lnSpc>
              <a:buFont typeface="Wingdings" panose="05000000000000000000" pitchFamily="2" charset="2"/>
              <a:buChar char="v"/>
            </a:pPr>
            <a:r>
              <a:rPr lang="en-GB" sz="2800" dirty="0"/>
              <a:t>4 – Always exceed expectations </a:t>
            </a:r>
          </a:p>
          <a:p>
            <a:pPr>
              <a:lnSpc>
                <a:spcPct val="120000"/>
              </a:lnSpc>
              <a:buFont typeface="Wingdings" panose="05000000000000000000" pitchFamily="2" charset="2"/>
              <a:buChar char="v"/>
            </a:pPr>
            <a:r>
              <a:rPr lang="en-GB" sz="2800" dirty="0"/>
              <a:t>5 </a:t>
            </a:r>
            <a:r>
              <a:rPr lang="en-GB" dirty="0"/>
              <a:t>–</a:t>
            </a:r>
            <a:r>
              <a:rPr lang="en-GB" sz="2800" dirty="0"/>
              <a:t> Sets a new standard of Performance</a:t>
            </a:r>
          </a:p>
          <a:p>
            <a:pPr>
              <a:lnSpc>
                <a:spcPct val="120000"/>
              </a:lnSpc>
              <a:buFont typeface="Wingdings" panose="05000000000000000000" pitchFamily="2" charset="2"/>
              <a:buChar char="v"/>
            </a:pPr>
            <a:endParaRPr lang="en-GB" sz="2800" dirty="0"/>
          </a:p>
          <a:p>
            <a:endParaRPr lang="en-GB" dirty="0"/>
          </a:p>
        </p:txBody>
      </p:sp>
      <p:sp>
        <p:nvSpPr>
          <p:cNvPr id="5" name="Content Placeholder 4">
            <a:extLst>
              <a:ext uri="{FF2B5EF4-FFF2-40B4-BE49-F238E27FC236}">
                <a16:creationId xmlns:a16="http://schemas.microsoft.com/office/drawing/2014/main" id="{5E3B2D84-2DB5-40FF-7669-A046B62219C3}"/>
              </a:ext>
            </a:extLst>
          </p:cNvPr>
          <p:cNvSpPr>
            <a:spLocks noGrp="1"/>
          </p:cNvSpPr>
          <p:nvPr>
            <p:ph sz="half" idx="2"/>
          </p:nvPr>
        </p:nvSpPr>
        <p:spPr>
          <a:xfrm>
            <a:off x="7537142" y="1825625"/>
            <a:ext cx="4385569" cy="4351338"/>
          </a:xfrm>
        </p:spPr>
        <p:txBody>
          <a:bodyPr>
            <a:normAutofit/>
          </a:bodyPr>
          <a:lstStyle/>
          <a:p>
            <a:r>
              <a:rPr lang="en-GB" dirty="0"/>
              <a:t>The Job Satisfaction rating is between 1 – 4</a:t>
            </a:r>
          </a:p>
          <a:p>
            <a:r>
              <a:rPr lang="en-GB" dirty="0"/>
              <a:t>1 – Unsatisfactory</a:t>
            </a:r>
          </a:p>
          <a:p>
            <a:r>
              <a:rPr lang="en-GB" dirty="0"/>
              <a:t>2 – Satisfactory</a:t>
            </a:r>
          </a:p>
          <a:p>
            <a:r>
              <a:rPr lang="en-GB" dirty="0"/>
              <a:t>3 – Very Satisfied</a:t>
            </a:r>
          </a:p>
          <a:p>
            <a:r>
              <a:rPr lang="en-GB" dirty="0"/>
              <a:t>4. – Outstanding</a:t>
            </a:r>
          </a:p>
        </p:txBody>
      </p:sp>
    </p:spTree>
    <p:extLst>
      <p:ext uri="{BB962C8B-B14F-4D97-AF65-F5344CB8AC3E}">
        <p14:creationId xmlns:p14="http://schemas.microsoft.com/office/powerpoint/2010/main" val="110816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B351-D91E-E9AD-2C5E-FCBD37F18AD4}"/>
              </a:ext>
            </a:extLst>
          </p:cNvPr>
          <p:cNvSpPr>
            <a:spLocks noGrp="1"/>
          </p:cNvSpPr>
          <p:nvPr>
            <p:ph type="title"/>
          </p:nvPr>
        </p:nvSpPr>
        <p:spPr/>
        <p:txBody>
          <a:bodyPr>
            <a:normAutofit/>
          </a:bodyPr>
          <a:lstStyle/>
          <a:p>
            <a:r>
              <a:rPr lang="en-GB" sz="4000" b="1" dirty="0"/>
              <a:t>ANALYSIS METHODOLOGY</a:t>
            </a:r>
          </a:p>
        </p:txBody>
      </p:sp>
      <p:sp>
        <p:nvSpPr>
          <p:cNvPr id="3" name="Content Placeholder 2">
            <a:extLst>
              <a:ext uri="{FF2B5EF4-FFF2-40B4-BE49-F238E27FC236}">
                <a16:creationId xmlns:a16="http://schemas.microsoft.com/office/drawing/2014/main" id="{1F92D7EF-C3F1-973F-5023-C2D06C77F1FF}"/>
              </a:ext>
            </a:extLst>
          </p:cNvPr>
          <p:cNvSpPr>
            <a:spLocks noGrp="1"/>
          </p:cNvSpPr>
          <p:nvPr>
            <p:ph idx="1"/>
          </p:nvPr>
        </p:nvSpPr>
        <p:spPr/>
        <p:txBody>
          <a:bodyPr>
            <a:normAutofit/>
          </a:bodyPr>
          <a:lstStyle/>
          <a:p>
            <a:r>
              <a:rPr lang="en-GB" dirty="0"/>
              <a:t>An HR dataset was provided and this was used in the research study with datasets which included about 20 attributes. Various tables and charts were created using excel. Pivot table and pivot charts were created to identify high performing employees. </a:t>
            </a:r>
          </a:p>
          <a:p>
            <a:r>
              <a:rPr lang="en-GB" dirty="0"/>
              <a:t>I created a trend line to see the trends common among people that have left</a:t>
            </a:r>
          </a:p>
          <a:p>
            <a:r>
              <a:rPr lang="en-GB" dirty="0"/>
              <a:t>I created a several charts to show common trends among people that have been considered high performing but they have left</a:t>
            </a:r>
          </a:p>
          <a:p>
            <a:r>
              <a:rPr lang="en-GB" dirty="0"/>
              <a:t>For the purpose of grouping, I created a table to show the employees who have left and those who still work for the company.</a:t>
            </a:r>
          </a:p>
          <a:p>
            <a:endParaRPr lang="en-GB" dirty="0"/>
          </a:p>
          <a:p>
            <a:endParaRPr lang="en-GB" dirty="0"/>
          </a:p>
        </p:txBody>
      </p:sp>
    </p:spTree>
    <p:extLst>
      <p:ext uri="{BB962C8B-B14F-4D97-AF65-F5344CB8AC3E}">
        <p14:creationId xmlns:p14="http://schemas.microsoft.com/office/powerpoint/2010/main" val="347976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2180-E217-5AAD-E505-2F6992A4D8D0}"/>
              </a:ext>
            </a:extLst>
          </p:cNvPr>
          <p:cNvSpPr>
            <a:spLocks noGrp="1"/>
          </p:cNvSpPr>
          <p:nvPr>
            <p:ph type="title"/>
          </p:nvPr>
        </p:nvSpPr>
        <p:spPr/>
        <p:txBody>
          <a:bodyPr>
            <a:normAutofit/>
          </a:bodyPr>
          <a:lstStyle/>
          <a:p>
            <a:r>
              <a:rPr lang="en-GB" sz="3600" b="1" dirty="0"/>
              <a:t>A chart of Performance Rating, Department, Monthly Income Versus Count of Left(Yes)</a:t>
            </a:r>
          </a:p>
        </p:txBody>
      </p:sp>
      <p:pic>
        <p:nvPicPr>
          <p:cNvPr id="5" name="Content Placeholder 3">
            <a:extLst>
              <a:ext uri="{FF2B5EF4-FFF2-40B4-BE49-F238E27FC236}">
                <a16:creationId xmlns:a16="http://schemas.microsoft.com/office/drawing/2014/main" id="{0C287B27-8C61-8BDA-DC7B-58E2669E127E}"/>
              </a:ext>
            </a:extLst>
          </p:cNvPr>
          <p:cNvPicPr>
            <a:picLocks noGrp="1" noChangeAspect="1"/>
          </p:cNvPicPr>
          <p:nvPr>
            <p:ph idx="1"/>
          </p:nvPr>
        </p:nvPicPr>
        <p:blipFill>
          <a:blip r:embed="rId2"/>
          <a:stretch>
            <a:fillRect/>
          </a:stretch>
        </p:blipFill>
        <p:spPr>
          <a:xfrm>
            <a:off x="2549873" y="1825625"/>
            <a:ext cx="7092254" cy="4351338"/>
          </a:xfrm>
          <a:prstGeom prst="rect">
            <a:avLst/>
          </a:prstGeom>
        </p:spPr>
      </p:pic>
    </p:spTree>
    <p:extLst>
      <p:ext uri="{BB962C8B-B14F-4D97-AF65-F5344CB8AC3E}">
        <p14:creationId xmlns:p14="http://schemas.microsoft.com/office/powerpoint/2010/main" val="403874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CC67FE-344F-DD27-6602-60D2E568D756}"/>
              </a:ext>
            </a:extLst>
          </p:cNvPr>
          <p:cNvSpPr>
            <a:spLocks noGrp="1"/>
          </p:cNvSpPr>
          <p:nvPr>
            <p:ph type="title"/>
          </p:nvPr>
        </p:nvSpPr>
        <p:spPr/>
        <p:txBody>
          <a:bodyPr/>
          <a:lstStyle/>
          <a:p>
            <a:r>
              <a:rPr lang="en-GB" sz="4400" b="1" dirty="0"/>
              <a:t>A chart of Performance Rating, Department, Monthly Income per Count of Left(Yes)</a:t>
            </a:r>
            <a:endParaRPr lang="en-GB" dirty="0"/>
          </a:p>
        </p:txBody>
      </p:sp>
      <p:sp>
        <p:nvSpPr>
          <p:cNvPr id="9" name="Content Placeholder 8">
            <a:extLst>
              <a:ext uri="{FF2B5EF4-FFF2-40B4-BE49-F238E27FC236}">
                <a16:creationId xmlns:a16="http://schemas.microsoft.com/office/drawing/2014/main" id="{4047D0C8-9F34-3614-C254-8BEB80192B99}"/>
              </a:ext>
            </a:extLst>
          </p:cNvPr>
          <p:cNvSpPr>
            <a:spLocks noGrp="1"/>
          </p:cNvSpPr>
          <p:nvPr>
            <p:ph idx="1"/>
          </p:nvPr>
        </p:nvSpPr>
        <p:spPr/>
        <p:txBody>
          <a:bodyPr/>
          <a:lstStyle/>
          <a:p>
            <a:r>
              <a:rPr lang="en-GB" dirty="0"/>
              <a:t>A Chart of the high performers, department and monthly income versus the count of employees that are still in the company is graphically represented in the chart above. It can be observed that the Research and development department has the highest number if low earners across board, they are the least paying employee and they are those that are the highest risk of leaving.</a:t>
            </a:r>
          </a:p>
        </p:txBody>
      </p:sp>
    </p:spTree>
    <p:extLst>
      <p:ext uri="{BB962C8B-B14F-4D97-AF65-F5344CB8AC3E}">
        <p14:creationId xmlns:p14="http://schemas.microsoft.com/office/powerpoint/2010/main" val="67224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135D-A1D7-E43D-7870-4810D4439F76}"/>
              </a:ext>
            </a:extLst>
          </p:cNvPr>
          <p:cNvSpPr>
            <a:spLocks noGrp="1"/>
          </p:cNvSpPr>
          <p:nvPr>
            <p:ph type="title"/>
          </p:nvPr>
        </p:nvSpPr>
        <p:spPr/>
        <p:txBody>
          <a:bodyPr>
            <a:normAutofit/>
          </a:bodyPr>
          <a:lstStyle/>
          <a:p>
            <a:r>
              <a:rPr lang="en-GB" sz="3600" b="1" dirty="0"/>
              <a:t>A Chart of Left against Performance Rating, Job Satisfaction and Monthly Income</a:t>
            </a:r>
          </a:p>
        </p:txBody>
      </p:sp>
      <p:pic>
        <p:nvPicPr>
          <p:cNvPr id="4" name="Content Placeholder 3">
            <a:extLst>
              <a:ext uri="{FF2B5EF4-FFF2-40B4-BE49-F238E27FC236}">
                <a16:creationId xmlns:a16="http://schemas.microsoft.com/office/drawing/2014/main" id="{BA6D41DD-8042-6776-1EB4-5498E32C8606}"/>
              </a:ext>
            </a:extLst>
          </p:cNvPr>
          <p:cNvPicPr>
            <a:picLocks noGrp="1" noChangeAspect="1"/>
          </p:cNvPicPr>
          <p:nvPr>
            <p:ph idx="1"/>
          </p:nvPr>
        </p:nvPicPr>
        <p:blipFill>
          <a:blip r:embed="rId2"/>
          <a:stretch>
            <a:fillRect/>
          </a:stretch>
        </p:blipFill>
        <p:spPr>
          <a:xfrm>
            <a:off x="1810140" y="2117466"/>
            <a:ext cx="8571719" cy="3767655"/>
          </a:xfrm>
          <a:prstGeom prst="rect">
            <a:avLst/>
          </a:prstGeom>
        </p:spPr>
      </p:pic>
    </p:spTree>
    <p:extLst>
      <p:ext uri="{BB962C8B-B14F-4D97-AF65-F5344CB8AC3E}">
        <p14:creationId xmlns:p14="http://schemas.microsoft.com/office/powerpoint/2010/main" val="277372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128A-232E-12C8-A620-0FDAAFF466B2}"/>
              </a:ext>
            </a:extLst>
          </p:cNvPr>
          <p:cNvSpPr>
            <a:spLocks noGrp="1"/>
          </p:cNvSpPr>
          <p:nvPr>
            <p:ph type="title"/>
          </p:nvPr>
        </p:nvSpPr>
        <p:spPr/>
        <p:txBody>
          <a:bodyPr>
            <a:normAutofit/>
          </a:bodyPr>
          <a:lstStyle/>
          <a:p>
            <a:r>
              <a:rPr lang="en-GB" sz="3600" b="1" dirty="0"/>
              <a:t>Chart</a:t>
            </a:r>
            <a:r>
              <a:rPr lang="en-GB" sz="4000" b="1" dirty="0"/>
              <a:t> of employee performance rating, job satisfaction and monthly income</a:t>
            </a:r>
          </a:p>
        </p:txBody>
      </p:sp>
      <p:sp>
        <p:nvSpPr>
          <p:cNvPr id="3" name="Content Placeholder 2">
            <a:extLst>
              <a:ext uri="{FF2B5EF4-FFF2-40B4-BE49-F238E27FC236}">
                <a16:creationId xmlns:a16="http://schemas.microsoft.com/office/drawing/2014/main" id="{CFD843A2-E585-1D17-9F95-DE49C4A6B3D3}"/>
              </a:ext>
            </a:extLst>
          </p:cNvPr>
          <p:cNvSpPr>
            <a:spLocks noGrp="1"/>
          </p:cNvSpPr>
          <p:nvPr>
            <p:ph idx="1"/>
          </p:nvPr>
        </p:nvSpPr>
        <p:spPr/>
        <p:txBody>
          <a:bodyPr/>
          <a:lstStyle/>
          <a:p>
            <a:r>
              <a:rPr lang="en-GB" dirty="0"/>
              <a:t>The chart above visualizes the count of employees who have left the organization against income, job satisfaction and performance rating and it was observed that:</a:t>
            </a:r>
          </a:p>
          <a:p>
            <a:pPr>
              <a:buFont typeface="Wingdings" panose="05000000000000000000" pitchFamily="2" charset="2"/>
              <a:buChar char="v"/>
            </a:pPr>
            <a:r>
              <a:rPr lang="en-GB" dirty="0"/>
              <a:t>A lot of the employees who are high performing and score between (3 -5, which is Satisfactory to Outstanding) love their jobs and are satisfied. High performers have medium income from the survey and it shows they have job satisfaction</a:t>
            </a:r>
          </a:p>
          <a:p>
            <a:pPr>
              <a:buFont typeface="Wingdings" panose="05000000000000000000" pitchFamily="2" charset="2"/>
              <a:buChar char="v"/>
            </a:pPr>
            <a:r>
              <a:rPr lang="en-GB" dirty="0"/>
              <a:t>Their income should be reviewed upwards if you want them to stay</a:t>
            </a:r>
          </a:p>
        </p:txBody>
      </p:sp>
    </p:spTree>
    <p:extLst>
      <p:ext uri="{BB962C8B-B14F-4D97-AF65-F5344CB8AC3E}">
        <p14:creationId xmlns:p14="http://schemas.microsoft.com/office/powerpoint/2010/main" val="275360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00EC-8273-DDF2-3C71-F1606C3F9E0B}"/>
              </a:ext>
            </a:extLst>
          </p:cNvPr>
          <p:cNvSpPr>
            <a:spLocks noGrp="1"/>
          </p:cNvSpPr>
          <p:nvPr>
            <p:ph type="title"/>
          </p:nvPr>
        </p:nvSpPr>
        <p:spPr>
          <a:xfrm>
            <a:off x="838200" y="338492"/>
            <a:ext cx="10515600" cy="1325563"/>
          </a:xfrm>
        </p:spPr>
        <p:txBody>
          <a:bodyPr>
            <a:normAutofit/>
          </a:bodyPr>
          <a:lstStyle/>
          <a:p>
            <a:r>
              <a:rPr lang="en-GB" sz="3600" b="1" dirty="0"/>
              <a:t>Chart of employees per job satisfaction and Monthly Income</a:t>
            </a:r>
          </a:p>
        </p:txBody>
      </p:sp>
      <p:pic>
        <p:nvPicPr>
          <p:cNvPr id="4" name="Content Placeholder 3">
            <a:extLst>
              <a:ext uri="{FF2B5EF4-FFF2-40B4-BE49-F238E27FC236}">
                <a16:creationId xmlns:a16="http://schemas.microsoft.com/office/drawing/2014/main" id="{416ED181-0AB8-CBEB-6E4B-E593A9932881}"/>
              </a:ext>
            </a:extLst>
          </p:cNvPr>
          <p:cNvPicPr>
            <a:picLocks noGrp="1" noChangeAspect="1"/>
          </p:cNvPicPr>
          <p:nvPr>
            <p:ph idx="1"/>
          </p:nvPr>
        </p:nvPicPr>
        <p:blipFill>
          <a:blip r:embed="rId2"/>
          <a:stretch>
            <a:fillRect/>
          </a:stretch>
        </p:blipFill>
        <p:spPr>
          <a:xfrm>
            <a:off x="2343705" y="2320898"/>
            <a:ext cx="7537141" cy="3707039"/>
          </a:xfrm>
          <a:prstGeom prst="rect">
            <a:avLst/>
          </a:prstGeom>
        </p:spPr>
      </p:pic>
    </p:spTree>
    <p:extLst>
      <p:ext uri="{BB962C8B-B14F-4D97-AF65-F5344CB8AC3E}">
        <p14:creationId xmlns:p14="http://schemas.microsoft.com/office/powerpoint/2010/main" val="1672945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1130</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Wingdings</vt:lpstr>
      <vt:lpstr>Office Theme</vt:lpstr>
      <vt:lpstr>USE CASE INTRODUCTION</vt:lpstr>
      <vt:lpstr>SCOPE</vt:lpstr>
      <vt:lpstr>Understanding ratings of Variables</vt:lpstr>
      <vt:lpstr>ANALYSIS METHODOLOGY</vt:lpstr>
      <vt:lpstr>A chart of Performance Rating, Department, Monthly Income Versus Count of Left(Yes)</vt:lpstr>
      <vt:lpstr>A chart of Performance Rating, Department, Monthly Income per Count of Left(Yes)</vt:lpstr>
      <vt:lpstr>A Chart of Left against Performance Rating, Job Satisfaction and Monthly Income</vt:lpstr>
      <vt:lpstr>Chart of employee performance rating, job satisfaction and monthly income</vt:lpstr>
      <vt:lpstr>Chart of employees per job satisfaction and Monthly Income</vt:lpstr>
      <vt:lpstr>Chart of employees per job satisfaction and Monthly Income</vt:lpstr>
      <vt:lpstr>RESEARCH FINDINGS</vt:lpstr>
      <vt:lpstr>The pivot table shows a summary of monthly income against performance rating</vt:lpstr>
      <vt:lpstr>Count of Left (YES) against Performance Rating and  Department.</vt:lpstr>
      <vt:lpstr>A comparison of left against PR, Monthly income and Department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INTRODUTCION</dc:title>
  <dc:creator>Mariam mosunmola</dc:creator>
  <cp:lastModifiedBy>Mariam mosunmola</cp:lastModifiedBy>
  <cp:revision>4</cp:revision>
  <dcterms:created xsi:type="dcterms:W3CDTF">2023-03-15T10:28:58Z</dcterms:created>
  <dcterms:modified xsi:type="dcterms:W3CDTF">2023-03-15T18:06:39Z</dcterms:modified>
</cp:coreProperties>
</file>