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Longest overlap</a:t>
            </a:r>
            <a:br>
              <a:rPr lang="en-US" dirty="0" smtClean="0"/>
            </a:br>
            <a:r>
              <a:rPr lang="en-US" sz="3200" dirty="0" smtClean="0"/>
              <a:t>aka suffix-prefix matching</a:t>
            </a:r>
            <a:endParaRPr lang="ar-E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ahnschrift SemiBold Condensed" panose="020B0502040204020203" pitchFamily="34" charset="0"/>
              </a:rPr>
              <a:t>Brute force algorithm</a:t>
            </a:r>
            <a:endParaRPr lang="ar-EG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093976"/>
            <a:ext cx="4754880" cy="4078224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Longest Overlap Problem</a:t>
            </a:r>
            <a:r>
              <a:rPr lang="en-US" dirty="0"/>
              <a:t>: Find the longest overlap between the </a:t>
            </a:r>
            <a:r>
              <a:rPr lang="en-US" dirty="0">
                <a:solidFill>
                  <a:srgbClr val="FF0000"/>
                </a:solidFill>
              </a:rPr>
              <a:t>suffix</a:t>
            </a:r>
            <a:r>
              <a:rPr lang="en-US" dirty="0"/>
              <a:t> of one string and the </a:t>
            </a:r>
            <a:r>
              <a:rPr lang="en-US" dirty="0">
                <a:solidFill>
                  <a:srgbClr val="FF0000"/>
                </a:solidFill>
              </a:rPr>
              <a:t>prefix</a:t>
            </a:r>
            <a:r>
              <a:rPr lang="en-US" dirty="0"/>
              <a:t> of another string.</a:t>
            </a:r>
            <a:endParaRPr lang="ar-EG" dirty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b="1" dirty="0"/>
              <a:t>Formal Definition</a:t>
            </a:r>
            <a:r>
              <a:rPr lang="en-US" dirty="0" smtClean="0"/>
              <a:t>: Given </a:t>
            </a:r>
            <a:r>
              <a:rPr lang="en-US" dirty="0"/>
              <a:t>two strings </a:t>
            </a:r>
            <a:r>
              <a:rPr lang="en-US" dirty="0" smtClean="0"/>
              <a:t>A </a:t>
            </a:r>
            <a:r>
              <a:rPr lang="en-US" dirty="0"/>
              <a:t>and </a:t>
            </a:r>
            <a:r>
              <a:rPr lang="en-US" dirty="0" smtClean="0"/>
              <a:t>B, </a:t>
            </a:r>
            <a:r>
              <a:rPr lang="en-US" dirty="0"/>
              <a:t>find the maximum </a:t>
            </a:r>
            <a:r>
              <a:rPr lang="en-US" dirty="0" smtClean="0"/>
              <a:t>k (overlap) </a:t>
            </a:r>
            <a:r>
              <a:rPr lang="en-US" dirty="0"/>
              <a:t>such that the suffix of length </a:t>
            </a:r>
            <a:r>
              <a:rPr lang="en-US" dirty="0" smtClean="0"/>
              <a:t>k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/>
              <a:t>matches the prefix of length </a:t>
            </a:r>
            <a:r>
              <a:rPr lang="en-US" dirty="0" smtClean="0"/>
              <a:t>k </a:t>
            </a:r>
            <a:r>
              <a:rPr lang="en-US" dirty="0"/>
              <a:t>of </a:t>
            </a:r>
            <a:r>
              <a:rPr lang="en-US" dirty="0" smtClean="0"/>
              <a:t>B.</a:t>
            </a:r>
            <a:endParaRPr lang="en-US" dirty="0"/>
          </a:p>
          <a:p>
            <a:endParaRPr lang="ar-EG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364224" y="3098468"/>
            <a:ext cx="378126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ar-EG" altLang="ar-E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A</a:t>
            </a:r>
            <a:r>
              <a:rPr kumimoji="0" lang="en-US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ar-EG" sz="1800" b="1" dirty="0" err="1" smtClean="0">
                <a:latin typeface="Arial" panose="020B0604020202020204" pitchFamily="34" charset="0"/>
              </a:rPr>
              <a:t>fg</a:t>
            </a:r>
            <a:r>
              <a:rPr lang="en-US" altLang="ar-EG" sz="1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cde</a:t>
            </a:r>
            <a:endParaRPr lang="en-US" altLang="ar-EG" sz="1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B</a:t>
            </a:r>
            <a:r>
              <a:rPr kumimoji="0" lang="en-US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ar-EG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cde</a:t>
            </a:r>
            <a:r>
              <a:rPr kumimoji="0" lang="en-US" altLang="ar-EG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fg</a:t>
            </a:r>
            <a:endParaRPr kumimoji="0" lang="en-US" altLang="ar-EG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Longest Overla</a:t>
            </a:r>
            <a:r>
              <a:rPr kumimoji="0" lang="en-US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ar-EG" sz="1800" b="1" dirty="0" smtClean="0">
                <a:latin typeface="Arial" panose="020B0604020202020204" pitchFamily="34" charset="0"/>
              </a:rPr>
              <a:t>: </a:t>
            </a:r>
            <a:r>
              <a:rPr lang="en-US" altLang="ar-EG" sz="1800" b="1" dirty="0" err="1" smtClean="0">
                <a:latin typeface="Arial" panose="020B0604020202020204" pitchFamily="34" charset="0"/>
              </a:rPr>
              <a:t>cde</a:t>
            </a:r>
            <a:endParaRPr lang="en-US" altLang="ar-EG" sz="1800" b="1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of </a:t>
            </a:r>
            <a:r>
              <a:rPr kumimoji="0" lang="en-US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longest </a:t>
            </a:r>
            <a:r>
              <a:rPr kumimoji="0" lang="ar-EG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</a:t>
            </a:r>
            <a:r>
              <a:rPr kumimoji="0" lang="en-US" altLang="ar-EG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p:</a:t>
            </a:r>
            <a:r>
              <a:rPr kumimoji="0" lang="en-US" altLang="ar-EG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</a:t>
            </a: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6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2093976"/>
          </a:xfrm>
        </p:spPr>
        <p:txBody>
          <a:bodyPr/>
          <a:lstStyle/>
          <a:p>
            <a:r>
              <a:rPr lang="en-US" b="1" dirty="0"/>
              <a:t>Brute 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11086"/>
            <a:ext cx="10058400" cy="505968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:</a:t>
            </a:r>
            <a:endParaRPr lang="en-US" dirty="0"/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//Check </a:t>
            </a:r>
            <a:r>
              <a:rPr lang="en-US" dirty="0"/>
              <a:t>each possible suffix of </a:t>
            </a:r>
            <a:r>
              <a:rPr lang="en-US" dirty="0" smtClean="0"/>
              <a:t>A </a:t>
            </a:r>
            <a:r>
              <a:rPr lang="en-US" dirty="0"/>
              <a:t>against the corresponding prefix of </a:t>
            </a:r>
            <a:r>
              <a:rPr lang="en-US" dirty="0" smtClean="0"/>
              <a:t>B.</a:t>
            </a:r>
            <a:endParaRPr lang="en-US" dirty="0"/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//Determine </a:t>
            </a:r>
            <a:r>
              <a:rPr lang="en-US" dirty="0"/>
              <a:t>the maximum length where the suffix of </a:t>
            </a:r>
            <a:r>
              <a:rPr lang="en-US" dirty="0" smtClean="0"/>
              <a:t>A </a:t>
            </a:r>
            <a:r>
              <a:rPr lang="en-US" dirty="0"/>
              <a:t>matches the prefix of </a:t>
            </a:r>
            <a:r>
              <a:rPr lang="en-US" dirty="0" smtClean="0"/>
              <a:t>B.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max_overlap</a:t>
            </a:r>
            <a:r>
              <a:rPr lang="en-US" dirty="0" smtClean="0"/>
              <a:t> (A , B):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Len1 , len2 , </a:t>
            </a:r>
            <a:r>
              <a:rPr lang="en-US" dirty="0" err="1"/>
              <a:t>M</a:t>
            </a:r>
            <a:r>
              <a:rPr lang="en-US" dirty="0" err="1" smtClean="0"/>
              <a:t>ax_len</a:t>
            </a:r>
            <a:r>
              <a:rPr lang="en-US" dirty="0" smtClean="0"/>
              <a:t>= </a:t>
            </a:r>
            <a:r>
              <a:rPr lang="en-US" dirty="0" err="1" smtClean="0"/>
              <a:t>len</a:t>
            </a:r>
            <a:r>
              <a:rPr lang="en-US" dirty="0" smtClean="0"/>
              <a:t>(A) , </a:t>
            </a:r>
            <a:r>
              <a:rPr lang="en-US" dirty="0" err="1" smtClean="0"/>
              <a:t>len</a:t>
            </a:r>
            <a:r>
              <a:rPr lang="en-US" dirty="0" smtClean="0"/>
              <a:t>(B) , 0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For I in range len1  </a:t>
            </a:r>
            <a:r>
              <a:rPr lang="en-US" dirty="0" smtClean="0">
                <a:sym typeface="Wingdings" panose="05000000000000000000" pitchFamily="2" charset="2"/>
              </a:rPr>
              <a:t> check the suffix of string1 (A) with the prefix of string2 (B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Suffix=len1[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:] //starting from I to the end of the string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// as long as the suffix </a:t>
            </a:r>
            <a:r>
              <a:rPr lang="en-US" dirty="0" smtClean="0">
                <a:sym typeface="Wingdings" panose="05000000000000000000" pitchFamily="2" charset="2"/>
              </a:rPr>
              <a:t>&lt;= </a:t>
            </a:r>
            <a:r>
              <a:rPr lang="en-US" dirty="0">
                <a:sym typeface="Wingdings" panose="05000000000000000000" pitchFamily="2" charset="2"/>
              </a:rPr>
              <a:t>len2</a:t>
            </a:r>
            <a:endParaRPr lang="en-US" dirty="0" smtClean="0">
              <a:sym typeface="Wingdings" panose="05000000000000000000" pitchFamily="2" charset="2"/>
            </a:endParaRP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suffix==s2[:</a:t>
            </a:r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(suffix)]  //suffix(A</a:t>
            </a:r>
            <a:r>
              <a:rPr lang="en-US" dirty="0" smtClean="0">
                <a:sym typeface="Wingdings" panose="05000000000000000000" pitchFamily="2" charset="2"/>
              </a:rPr>
              <a:t>) == prefix(B) initially the whole strings are compared and we keep comparing the changing suffix of A with </a:t>
            </a:r>
            <a:r>
              <a:rPr lang="en-US" dirty="0" smtClean="0">
                <a:sym typeface="Wingdings" panose="05000000000000000000" pitchFamily="2" charset="2"/>
              </a:rPr>
              <a:t>the changing </a:t>
            </a:r>
            <a:r>
              <a:rPr lang="en-US" dirty="0" smtClean="0">
                <a:sym typeface="Wingdings" panose="05000000000000000000" pitchFamily="2" charset="2"/>
              </a:rPr>
              <a:t>prefix of B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err="1" smtClean="0">
                <a:sym typeface="Wingdings" panose="05000000000000000000" pitchFamily="2" charset="2"/>
              </a:rPr>
              <a:t>Max_len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(suffix)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4731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Brute 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//second loop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/>
              <a:t>For I in range len2  </a:t>
            </a:r>
            <a:r>
              <a:rPr lang="en-US" dirty="0" smtClean="0">
                <a:sym typeface="Wingdings" panose="05000000000000000000" pitchFamily="2" charset="2"/>
              </a:rPr>
              <a:t> check the suffix of string2 (B) with the prefix of string1 (A)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Suffix=len2[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:] //starting from I to the end of the </a:t>
            </a:r>
            <a:r>
              <a:rPr lang="en-US" dirty="0" smtClean="0">
                <a:sym typeface="Wingdings" panose="05000000000000000000" pitchFamily="2" charset="2"/>
              </a:rPr>
              <a:t>string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// </a:t>
            </a:r>
            <a:r>
              <a:rPr lang="en-US" dirty="0">
                <a:sym typeface="Wingdings" panose="05000000000000000000" pitchFamily="2" charset="2"/>
              </a:rPr>
              <a:t>as long as the suffix </a:t>
            </a:r>
            <a:r>
              <a:rPr lang="en-US" dirty="0" smtClean="0">
                <a:sym typeface="Wingdings" panose="05000000000000000000" pitchFamily="2" charset="2"/>
              </a:rPr>
              <a:t>&lt;= len1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suffix</a:t>
            </a:r>
            <a:r>
              <a:rPr lang="en-US" dirty="0">
                <a:sym typeface="Wingdings" panose="05000000000000000000" pitchFamily="2" charset="2"/>
              </a:rPr>
              <a:t>==</a:t>
            </a:r>
            <a:r>
              <a:rPr lang="en-US" dirty="0" smtClean="0">
                <a:sym typeface="Wingdings" panose="05000000000000000000" pitchFamily="2" charset="2"/>
              </a:rPr>
              <a:t>s1[:</a:t>
            </a:r>
            <a:r>
              <a:rPr lang="en-US" dirty="0" err="1">
                <a:sym typeface="Wingdings" panose="05000000000000000000" pitchFamily="2" charset="2"/>
              </a:rPr>
              <a:t>len</a:t>
            </a:r>
            <a:r>
              <a:rPr lang="en-US" dirty="0">
                <a:sym typeface="Wingdings" panose="05000000000000000000" pitchFamily="2" charset="2"/>
              </a:rPr>
              <a:t>(suffix)] </a:t>
            </a:r>
            <a:r>
              <a:rPr lang="en-US" dirty="0" smtClean="0">
                <a:sym typeface="Wingdings" panose="05000000000000000000" pitchFamily="2" charset="2"/>
              </a:rPr>
              <a:t>  //suffix(B</a:t>
            </a:r>
            <a:r>
              <a:rPr lang="en-US" dirty="0" smtClean="0">
                <a:sym typeface="Wingdings" panose="05000000000000000000" pitchFamily="2" charset="2"/>
              </a:rPr>
              <a:t>) == prefix(A) initially the whole strings are compared and we keep comparing the changing suffix of B with the static prefix of A</a:t>
            </a:r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err="1">
                <a:sym typeface="Wingdings" panose="05000000000000000000" pitchFamily="2" charset="2"/>
              </a:rPr>
              <a:t>Max_len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len</a:t>
            </a:r>
            <a:r>
              <a:rPr lang="en-US" dirty="0">
                <a:sym typeface="Wingdings" panose="05000000000000000000" pitchFamily="2" charset="2"/>
              </a:rPr>
              <a:t>(suffix)</a:t>
            </a:r>
            <a:endParaRPr lang="en-US" dirty="0"/>
          </a:p>
          <a:p>
            <a:pPr marL="274320" lvl="1" indent="0" algn="l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return </a:t>
            </a:r>
            <a:r>
              <a:rPr lang="en-US" dirty="0" err="1" smtClean="0">
                <a:sym typeface="Wingdings" panose="05000000000000000000" pitchFamily="2" charset="2"/>
              </a:rPr>
              <a:t>max_length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6877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79269"/>
            <a:ext cx="10058400" cy="2773245"/>
          </a:xfrm>
        </p:spPr>
        <p:txBody>
          <a:bodyPr/>
          <a:lstStyle/>
          <a:p>
            <a:r>
              <a:rPr lang="en-US" b="1" dirty="0"/>
              <a:t>Brute 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8537"/>
            <a:ext cx="10058400" cy="525997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u="sng" dirty="0"/>
              <a:t>Complexity Analysis of </a:t>
            </a:r>
            <a:r>
              <a:rPr lang="en-US" b="1" u="sng" dirty="0" smtClean="0"/>
              <a:t>the longest overlap:</a:t>
            </a:r>
            <a:endParaRPr lang="en-US" b="1" dirty="0"/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b="1" dirty="0"/>
              <a:t>Time Complexity</a:t>
            </a:r>
            <a:r>
              <a:rPr lang="en-US" dirty="0"/>
              <a:t>: </a:t>
            </a:r>
            <a:r>
              <a:rPr lang="en-US" dirty="0" smtClean="0"/>
              <a:t>O(len1+ </a:t>
            </a:r>
            <a:r>
              <a:rPr lang="en-US" dirty="0"/>
              <a:t>len2</a:t>
            </a:r>
            <a:r>
              <a:rPr lang="en-US" dirty="0" smtClean="0"/>
              <a:t>) ≈ </a:t>
            </a:r>
            <a:r>
              <a:rPr lang="en-US" dirty="0"/>
              <a:t>O(max(len1, len2)) </a:t>
            </a:r>
            <a:endParaRPr lang="en-US" dirty="0" smtClean="0"/>
          </a:p>
          <a:p>
            <a:pPr marL="274320" lvl="1" indent="0" algn="l" fontAlgn="base">
              <a:lnSpc>
                <a:spcPct val="150000"/>
              </a:lnSpc>
              <a:buNone/>
            </a:pPr>
            <a:r>
              <a:rPr lang="en-US" dirty="0" smtClean="0"/>
              <a:t>Worst-case</a:t>
            </a:r>
            <a:r>
              <a:rPr lang="en-US" dirty="0"/>
              <a:t>: </a:t>
            </a:r>
            <a:r>
              <a:rPr lang="en-US" dirty="0" smtClean="0"/>
              <a:t>O(max(len1, len2</a:t>
            </a:r>
            <a:r>
              <a:rPr lang="en-US" dirty="0"/>
              <a:t>)) </a:t>
            </a:r>
            <a:r>
              <a:rPr lang="en-US" dirty="0" smtClean="0"/>
              <a:t>.</a:t>
            </a:r>
          </a:p>
          <a:p>
            <a:pPr marL="274320" lvl="1" indent="0" algn="l" fontAlgn="base">
              <a:lnSpc>
                <a:spcPct val="150000"/>
              </a:lnSpc>
              <a:buNone/>
            </a:pPr>
            <a:r>
              <a:rPr lang="en-US" dirty="0" smtClean="0"/>
              <a:t>Average-case: </a:t>
            </a:r>
            <a:r>
              <a:rPr lang="en-US" dirty="0" smtClean="0"/>
              <a:t>O(max(len1, len2</a:t>
            </a:r>
            <a:r>
              <a:rPr lang="en-US" dirty="0"/>
              <a:t>)) </a:t>
            </a:r>
            <a:r>
              <a:rPr lang="en-US" dirty="0" smtClean="0"/>
              <a:t>.</a:t>
            </a:r>
          </a:p>
          <a:p>
            <a:pPr marL="274320" lvl="1" indent="0" algn="l" fontAlgn="base">
              <a:lnSpc>
                <a:spcPct val="150000"/>
              </a:lnSpc>
              <a:buNone/>
            </a:pPr>
            <a:r>
              <a:rPr lang="en-US" dirty="0" smtClean="0"/>
              <a:t>Best-case</a:t>
            </a:r>
            <a:r>
              <a:rPr lang="en-US" dirty="0"/>
              <a:t>: </a:t>
            </a:r>
            <a:r>
              <a:rPr lang="en-US" dirty="0" smtClean="0"/>
              <a:t>O(max(len1, len2</a:t>
            </a:r>
            <a:r>
              <a:rPr lang="en-US" dirty="0"/>
              <a:t>)) </a:t>
            </a:r>
            <a:endParaRPr lang="en-US" dirty="0" smtClean="0"/>
          </a:p>
          <a:p>
            <a:pPr marL="274320" lvl="1" indent="0" algn="l" fontAlgn="base">
              <a:lnSpc>
                <a:spcPct val="150000"/>
              </a:lnSpc>
              <a:buNone/>
            </a:pPr>
            <a:r>
              <a:rPr lang="en-US" dirty="0" smtClean="0"/>
              <a:t>//because the two for loops are </a:t>
            </a:r>
            <a:r>
              <a:rPr lang="en-US" dirty="0" err="1" smtClean="0"/>
              <a:t>seperate</a:t>
            </a:r>
            <a:r>
              <a:rPr lang="en-US" dirty="0" smtClean="0"/>
              <a:t> NOT nested and they must iterate through the whole strings to come up with the longest overlap</a:t>
            </a:r>
          </a:p>
          <a:p>
            <a:pPr marL="274320" lvl="1" indent="0" algn="l" fontAlgn="base">
              <a:buNone/>
            </a:pPr>
            <a:endParaRPr lang="en-US" dirty="0"/>
          </a:p>
          <a:p>
            <a:pPr marL="274320" lvl="1" indent="0" algn="l" fontAlgn="base">
              <a:buNone/>
            </a:pPr>
            <a:r>
              <a:rPr lang="en-US" b="1" dirty="0"/>
              <a:t>Time Complexity</a:t>
            </a:r>
            <a:r>
              <a:rPr lang="en-US" dirty="0"/>
              <a:t>: </a:t>
            </a:r>
            <a:r>
              <a:rPr lang="en-US" dirty="0" smtClean="0"/>
              <a:t>O(1) since the algorithm doesn’t take up more space </a:t>
            </a:r>
            <a:r>
              <a:rPr lang="en-US" dirty="0" err="1" smtClean="0"/>
              <a:t>regareding</a:t>
            </a:r>
            <a:r>
              <a:rPr lang="en-US" dirty="0" smtClean="0"/>
              <a:t> the </a:t>
            </a:r>
            <a:r>
              <a:rPr lang="en-US" dirty="0"/>
              <a:t>few variables used </a:t>
            </a:r>
            <a:endParaRPr lang="en-US" dirty="0" smtClean="0"/>
          </a:p>
          <a:p>
            <a:pPr marL="274320" lvl="1" indent="0" algn="l" fontAlgn="base">
              <a:buNone/>
            </a:pPr>
            <a:r>
              <a:rPr lang="en-US" dirty="0"/>
              <a:t>-</a:t>
            </a:r>
            <a:r>
              <a:rPr lang="en-US" dirty="0" smtClean="0"/>
              <a:t>The </a:t>
            </a:r>
            <a:r>
              <a:rPr lang="en-US" dirty="0"/>
              <a:t>space used by these variables is independent of the input size and can be considered constant.</a:t>
            </a:r>
            <a:endParaRPr lang="en-US" dirty="0" smtClean="0"/>
          </a:p>
          <a:p>
            <a:pPr marL="274320" lvl="1" indent="0" algn="l" fontAlgn="base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2815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889</TotalTime>
  <Words>414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 Condensed</vt:lpstr>
      <vt:lpstr>Rockwell</vt:lpstr>
      <vt:lpstr>Rockwell Condensed</vt:lpstr>
      <vt:lpstr>Times New Roman</vt:lpstr>
      <vt:lpstr>Wingdings</vt:lpstr>
      <vt:lpstr>Wood Type</vt:lpstr>
      <vt:lpstr>The Longest overlap aka suffix-prefix matching</vt:lpstr>
      <vt:lpstr>Problem Definition</vt:lpstr>
      <vt:lpstr>Brute Force Algorithm</vt:lpstr>
      <vt:lpstr>Brute Force Algorithm</vt:lpstr>
      <vt:lpstr>Brute Force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Longest overlap aka suffix-prefix matching</dc:title>
  <dc:creator>mariam elewa</dc:creator>
  <cp:lastModifiedBy>mariam elewa</cp:lastModifiedBy>
  <cp:revision>14</cp:revision>
  <dcterms:created xsi:type="dcterms:W3CDTF">2024-05-24T04:37:06Z</dcterms:created>
  <dcterms:modified xsi:type="dcterms:W3CDTF">2024-05-24T19:34:58Z</dcterms:modified>
</cp:coreProperties>
</file>