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83" r:id="rId3"/>
    <p:sldId id="284" r:id="rId4"/>
    <p:sldId id="258" r:id="rId5"/>
    <p:sldId id="287" r:id="rId6"/>
    <p:sldId id="288" r:id="rId7"/>
    <p:sldId id="289" r:id="rId8"/>
    <p:sldId id="299" r:id="rId9"/>
    <p:sldId id="291" r:id="rId10"/>
    <p:sldId id="292" r:id="rId11"/>
    <p:sldId id="293" r:id="rId12"/>
    <p:sldId id="294" r:id="rId13"/>
    <p:sldId id="295" r:id="rId14"/>
    <p:sldId id="296" r:id="rId15"/>
    <p:sldId id="297" r:id="rId16"/>
    <p:sldId id="300" r:id="rId17"/>
    <p:sldId id="259" r:id="rId18"/>
    <p:sldId id="260" r:id="rId19"/>
    <p:sldId id="261" r:id="rId20"/>
    <p:sldId id="262" r:id="rId21"/>
    <p:sldId id="263" r:id="rId22"/>
    <p:sldId id="264" r:id="rId23"/>
    <p:sldId id="265" r:id="rId24"/>
    <p:sldId id="268" r:id="rId25"/>
    <p:sldId id="266" r:id="rId26"/>
    <p:sldId id="267" r:id="rId27"/>
    <p:sldId id="269" r:id="rId28"/>
    <p:sldId id="270" r:id="rId29"/>
    <p:sldId id="271" r:id="rId30"/>
    <p:sldId id="272" r:id="rId31"/>
    <p:sldId id="273" r:id="rId32"/>
    <p:sldId id="301" r:id="rId33"/>
    <p:sldId id="302" r:id="rId34"/>
    <p:sldId id="256" r:id="rId35"/>
    <p:sldId id="277" r:id="rId36"/>
    <p:sldId id="278" r:id="rId37"/>
    <p:sldId id="279" r:id="rId38"/>
    <p:sldId id="280" r:id="rId39"/>
    <p:sldId id="282"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99CC"/>
    <a:srgbClr val="3399FF"/>
    <a:srgbClr val="008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03" autoAdjust="0"/>
    <p:restoredTop sz="94660"/>
  </p:normalViewPr>
  <p:slideViewPr>
    <p:cSldViewPr snapToGrid="0">
      <p:cViewPr varScale="1">
        <p:scale>
          <a:sx n="72" d="100"/>
          <a:sy n="72"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1B586C7-622C-449A-A3E6-EB664811DAF3}"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9DC0E-EBB5-4B56-A4AF-C3834B5568C9}"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9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586C7-622C-449A-A3E6-EB664811DAF3}"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315641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586C7-622C-449A-A3E6-EB664811DAF3}"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9DC0E-EBB5-4B56-A4AF-C3834B5568C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11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586C7-622C-449A-A3E6-EB664811DAF3}"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115946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586C7-622C-449A-A3E6-EB664811DAF3}"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9DC0E-EBB5-4B56-A4AF-C3834B5568C9}"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38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B586C7-622C-449A-A3E6-EB664811DAF3}"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271506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B586C7-622C-449A-A3E6-EB664811DAF3}"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4241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B586C7-622C-449A-A3E6-EB664811DAF3}"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160901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586C7-622C-449A-A3E6-EB664811DAF3}"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357542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586C7-622C-449A-A3E6-EB664811DAF3}"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9DC0E-EBB5-4B56-A4AF-C3834B5568C9}" type="slidenum">
              <a:rPr lang="en-US" smtClean="0"/>
              <a:t>‹#›</a:t>
            </a:fld>
            <a:endParaRPr lang="en-US"/>
          </a:p>
        </p:txBody>
      </p:sp>
    </p:spTree>
    <p:extLst>
      <p:ext uri="{BB962C8B-B14F-4D97-AF65-F5344CB8AC3E}">
        <p14:creationId xmlns:p14="http://schemas.microsoft.com/office/powerpoint/2010/main" val="72750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B586C7-622C-449A-A3E6-EB664811DAF3}"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9DC0E-EBB5-4B56-A4AF-C3834B5568C9}"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88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1B586C7-622C-449A-A3E6-EB664811DAF3}" type="datetimeFigureOut">
              <a:rPr lang="en-US" smtClean="0"/>
              <a:t>9/8/2023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0679DC0E-EBB5-4B56-A4AF-C3834B5568C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9894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schools.com/cssref/sel_root.asp"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0CD2CC-BFD1-316F-901F-4CFB62913F10}"/>
              </a:ext>
            </a:extLst>
          </p:cNvPr>
          <p:cNvPicPr>
            <a:picLocks noChangeAspect="1"/>
          </p:cNvPicPr>
          <p:nvPr/>
        </p:nvPicPr>
        <p:blipFill rotWithShape="1">
          <a:blip r:embed="rId2">
            <a:alphaModFix amt="45000"/>
          </a:blip>
          <a:srcRect t="4054" r="-1" b="1779"/>
          <a:stretch/>
        </p:blipFill>
        <p:spPr>
          <a:xfrm>
            <a:off x="20" y="-1"/>
            <a:ext cx="12188932" cy="6858000"/>
          </a:xfrm>
          <a:prstGeom prst="rect">
            <a:avLst/>
          </a:prstGeom>
        </p:spPr>
      </p:pic>
      <p:sp>
        <p:nvSpPr>
          <p:cNvPr id="2" name="Title 1">
            <a:extLst>
              <a:ext uri="{FF2B5EF4-FFF2-40B4-BE49-F238E27FC236}">
                <a16:creationId xmlns:a16="http://schemas.microsoft.com/office/drawing/2014/main" id="{4C9535CC-7F3A-4E34-210F-04A69EFE543D}"/>
              </a:ext>
            </a:extLst>
          </p:cNvPr>
          <p:cNvSpPr>
            <a:spLocks noGrp="1"/>
          </p:cNvSpPr>
          <p:nvPr>
            <p:ph type="ctrTitle"/>
          </p:nvPr>
        </p:nvSpPr>
        <p:spPr>
          <a:xfrm>
            <a:off x="643467" y="643467"/>
            <a:ext cx="7164674" cy="5571066"/>
          </a:xfrm>
        </p:spPr>
        <p:txBody>
          <a:bodyPr>
            <a:normAutofit/>
          </a:bodyPr>
          <a:lstStyle/>
          <a:p>
            <a:r>
              <a:rPr lang="en-US" sz="6600">
                <a:solidFill>
                  <a:schemeClr val="tx1"/>
                </a:solidFill>
              </a:rPr>
              <a:t>Session 3</a:t>
            </a:r>
          </a:p>
        </p:txBody>
      </p:sp>
      <p:sp>
        <p:nvSpPr>
          <p:cNvPr id="3" name="Subtitle 2">
            <a:extLst>
              <a:ext uri="{FF2B5EF4-FFF2-40B4-BE49-F238E27FC236}">
                <a16:creationId xmlns:a16="http://schemas.microsoft.com/office/drawing/2014/main" id="{6FA88533-6064-EC81-C0DB-C4CFDBD671D6}"/>
              </a:ext>
            </a:extLst>
          </p:cNvPr>
          <p:cNvSpPr>
            <a:spLocks noGrp="1"/>
          </p:cNvSpPr>
          <p:nvPr>
            <p:ph type="subTitle" idx="1"/>
          </p:nvPr>
        </p:nvSpPr>
        <p:spPr>
          <a:xfrm>
            <a:off x="8451608" y="643467"/>
            <a:ext cx="3096926" cy="5571066"/>
          </a:xfrm>
        </p:spPr>
        <p:txBody>
          <a:bodyPr>
            <a:normAutofit/>
          </a:bodyPr>
          <a:lstStyle/>
          <a:p>
            <a:r>
              <a:rPr lang="en-US" sz="2000" b="1" i="1">
                <a:solidFill>
                  <a:schemeClr val="tx1"/>
                </a:solidFill>
              </a:rPr>
              <a:t>CSS</a:t>
            </a:r>
          </a:p>
        </p:txBody>
      </p:sp>
      <p:cxnSp>
        <p:nvCxnSpPr>
          <p:cNvPr id="37" name="Straight Connector 36">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9087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E117F94-4A49-4CCB-AB97-121615AE4F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534C7D-2A53-D3E5-C9EF-5AC57860D59D}"/>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cap="all" spc="100" dirty="0">
                <a:solidFill>
                  <a:srgbClr val="00B0F0"/>
                </a:solidFill>
                <a:latin typeface="+mj-lt"/>
                <a:ea typeface="+mj-ea"/>
                <a:cs typeface="+mj-cs"/>
              </a:rPr>
              <a:t>The grid-template-rows Property</a:t>
            </a:r>
          </a:p>
        </p:txBody>
      </p:sp>
      <p:pic>
        <p:nvPicPr>
          <p:cNvPr id="7" name="Picture 6" descr="A screenshot of a computer&#10;&#10;Description automatically generated">
            <a:extLst>
              <a:ext uri="{FF2B5EF4-FFF2-40B4-BE49-F238E27FC236}">
                <a16:creationId xmlns:a16="http://schemas.microsoft.com/office/drawing/2014/main" id="{9F77F2A7-ACF6-4EDC-8173-22E578A571BF}"/>
              </a:ext>
            </a:extLst>
          </p:cNvPr>
          <p:cNvPicPr>
            <a:picLocks noChangeAspect="1"/>
          </p:cNvPicPr>
          <p:nvPr/>
        </p:nvPicPr>
        <p:blipFill rotWithShape="1">
          <a:blip r:embed="rId2">
            <a:extLst>
              <a:ext uri="{28A0092B-C50C-407E-A947-70E740481C1C}">
                <a14:useLocalDpi xmlns:a14="http://schemas.microsoft.com/office/drawing/2010/main" val="0"/>
              </a:ext>
            </a:extLst>
          </a:blip>
          <a:srcRect t="18315" r="576"/>
          <a:stretch/>
        </p:blipFill>
        <p:spPr>
          <a:xfrm>
            <a:off x="672244" y="2427269"/>
            <a:ext cx="6339521" cy="3152916"/>
          </a:xfrm>
          <a:prstGeom prst="rect">
            <a:avLst/>
          </a:prstGeom>
        </p:spPr>
      </p:pic>
      <p:sp>
        <p:nvSpPr>
          <p:cNvPr id="9" name="TextBox 8">
            <a:extLst>
              <a:ext uri="{FF2B5EF4-FFF2-40B4-BE49-F238E27FC236}">
                <a16:creationId xmlns:a16="http://schemas.microsoft.com/office/drawing/2014/main" id="{99DDE1DF-7D5B-DF41-FBF3-3C8A831B2548}"/>
              </a:ext>
            </a:extLst>
          </p:cNvPr>
          <p:cNvSpPr txBox="1"/>
          <p:nvPr/>
        </p:nvSpPr>
        <p:spPr>
          <a:xfrm>
            <a:off x="7735585" y="3429000"/>
            <a:ext cx="3870261" cy="1323439"/>
          </a:xfrm>
          <a:prstGeom prst="rect">
            <a:avLst/>
          </a:prstGeom>
          <a:noFill/>
        </p:spPr>
        <p:txBody>
          <a:bodyPr wrap="square">
            <a:spAutoFit/>
          </a:bodyPr>
          <a:lstStyle/>
          <a:p>
            <a:pPr defTabSz="324612">
              <a:spcAft>
                <a:spcPts val="600"/>
              </a:spcAft>
            </a:pPr>
            <a:r>
              <a:rPr lang="en-US" sz="2000" kern="1200" dirty="0">
                <a:solidFill>
                  <a:srgbClr val="A52A2A"/>
                </a:solidFill>
                <a:latin typeface="+mn-lt"/>
                <a:ea typeface="+mn-ea"/>
                <a:cs typeface="+mn-cs"/>
              </a:rPr>
              <a:t>.grid-container </a:t>
            </a:r>
            <a:r>
              <a:rPr lang="en-US" sz="2000" kern="1200" dirty="0">
                <a:solidFill>
                  <a:srgbClr val="000000"/>
                </a:solidFill>
                <a:latin typeface="+mn-lt"/>
                <a:ea typeface="+mn-ea"/>
                <a:cs typeface="+mn-cs"/>
              </a:rPr>
              <a:t>{</a:t>
            </a:r>
            <a:br>
              <a:rPr lang="en-US" sz="2000" kern="1200" dirty="0">
                <a:solidFill>
                  <a:srgbClr val="FF0000"/>
                </a:solidFill>
                <a:latin typeface="+mn-lt"/>
                <a:ea typeface="+mn-ea"/>
                <a:cs typeface="+mn-cs"/>
              </a:rPr>
            </a:br>
            <a:r>
              <a:rPr lang="en-US" sz="2000" kern="1200" dirty="0">
                <a:solidFill>
                  <a:srgbClr val="FF0000"/>
                </a:solidFill>
                <a:latin typeface="+mn-lt"/>
                <a:ea typeface="+mn-ea"/>
                <a:cs typeface="+mn-cs"/>
              </a:rPr>
              <a:t>  display</a:t>
            </a:r>
            <a:r>
              <a:rPr lang="en-US" sz="2000" kern="1200" dirty="0">
                <a:solidFill>
                  <a:srgbClr val="000000"/>
                </a:solidFill>
                <a:latin typeface="+mn-lt"/>
                <a:ea typeface="+mn-ea"/>
                <a:cs typeface="+mn-cs"/>
              </a:rPr>
              <a:t>:</a:t>
            </a:r>
            <a:r>
              <a:rPr lang="en-US" sz="2000" kern="1200" dirty="0">
                <a:solidFill>
                  <a:srgbClr val="0000CD"/>
                </a:solidFill>
                <a:latin typeface="+mn-lt"/>
                <a:ea typeface="+mn-ea"/>
                <a:cs typeface="+mn-cs"/>
              </a:rPr>
              <a:t> grid</a:t>
            </a:r>
            <a:r>
              <a:rPr lang="en-US" sz="2000" kern="1200" dirty="0">
                <a:solidFill>
                  <a:srgbClr val="000000"/>
                </a:solidFill>
                <a:latin typeface="+mn-lt"/>
                <a:ea typeface="+mn-ea"/>
                <a:cs typeface="+mn-cs"/>
              </a:rPr>
              <a:t>;</a:t>
            </a:r>
            <a:br>
              <a:rPr lang="en-US" sz="2000" kern="1200" dirty="0">
                <a:solidFill>
                  <a:srgbClr val="FF0000"/>
                </a:solidFill>
                <a:latin typeface="+mn-lt"/>
                <a:ea typeface="+mn-ea"/>
                <a:cs typeface="+mn-cs"/>
              </a:rPr>
            </a:br>
            <a:r>
              <a:rPr lang="en-US" sz="2000" kern="1200" dirty="0">
                <a:solidFill>
                  <a:srgbClr val="FF0000"/>
                </a:solidFill>
                <a:latin typeface="+mn-lt"/>
                <a:ea typeface="+mn-ea"/>
                <a:cs typeface="+mn-cs"/>
              </a:rPr>
              <a:t>  grid-template-rows</a:t>
            </a:r>
            <a:r>
              <a:rPr lang="en-US" sz="2000" kern="1200" dirty="0">
                <a:solidFill>
                  <a:srgbClr val="000000"/>
                </a:solidFill>
                <a:latin typeface="+mn-lt"/>
                <a:ea typeface="+mn-ea"/>
                <a:cs typeface="+mn-cs"/>
              </a:rPr>
              <a:t>:</a:t>
            </a:r>
            <a:r>
              <a:rPr lang="en-US" sz="2000" kern="1200" dirty="0">
                <a:solidFill>
                  <a:srgbClr val="0000CD"/>
                </a:solidFill>
                <a:latin typeface="+mn-lt"/>
                <a:ea typeface="+mn-ea"/>
                <a:cs typeface="+mn-cs"/>
              </a:rPr>
              <a:t> 80px 200px</a:t>
            </a:r>
            <a:r>
              <a:rPr lang="en-US" sz="2000" kern="1200" dirty="0">
                <a:solidFill>
                  <a:srgbClr val="000000"/>
                </a:solidFill>
                <a:latin typeface="+mn-lt"/>
                <a:ea typeface="+mn-ea"/>
                <a:cs typeface="+mn-cs"/>
              </a:rPr>
              <a:t>;</a:t>
            </a:r>
            <a:br>
              <a:rPr lang="en-US" sz="2000" kern="1200" dirty="0">
                <a:solidFill>
                  <a:srgbClr val="FF0000"/>
                </a:solidFill>
                <a:latin typeface="+mn-lt"/>
                <a:ea typeface="+mn-ea"/>
                <a:cs typeface="+mn-cs"/>
              </a:rPr>
            </a:br>
            <a:r>
              <a:rPr lang="en-US" sz="2000" kern="1200" dirty="0">
                <a:solidFill>
                  <a:srgbClr val="000000"/>
                </a:solidFill>
                <a:latin typeface="+mn-lt"/>
                <a:ea typeface="+mn-ea"/>
                <a:cs typeface="+mn-cs"/>
              </a:rPr>
              <a:t>}</a:t>
            </a:r>
            <a:endParaRPr lang="en-US" sz="2000" dirty="0"/>
          </a:p>
        </p:txBody>
      </p:sp>
    </p:spTree>
    <p:extLst>
      <p:ext uri="{BB962C8B-B14F-4D97-AF65-F5344CB8AC3E}">
        <p14:creationId xmlns:p14="http://schemas.microsoft.com/office/powerpoint/2010/main" val="59412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C013C-E895-A413-A5A4-879A5D17E949}"/>
              </a:ext>
            </a:extLst>
          </p:cNvPr>
          <p:cNvSpPr txBox="1"/>
          <p:nvPr/>
        </p:nvSpPr>
        <p:spPr>
          <a:xfrm>
            <a:off x="358254" y="514782"/>
            <a:ext cx="6093724" cy="707886"/>
          </a:xfrm>
          <a:prstGeom prst="rect">
            <a:avLst/>
          </a:prstGeom>
          <a:noFill/>
        </p:spPr>
        <p:txBody>
          <a:bodyPr wrap="square">
            <a:spAutoFit/>
          </a:bodyPr>
          <a:lstStyle/>
          <a:p>
            <a:r>
              <a:rPr lang="en-US" sz="4000" b="1" dirty="0">
                <a:solidFill>
                  <a:srgbClr val="00B0F0"/>
                </a:solidFill>
              </a:rPr>
              <a:t>3-Grid Gaps</a:t>
            </a:r>
          </a:p>
        </p:txBody>
      </p:sp>
      <p:sp>
        <p:nvSpPr>
          <p:cNvPr id="5" name="TextBox 4">
            <a:extLst>
              <a:ext uri="{FF2B5EF4-FFF2-40B4-BE49-F238E27FC236}">
                <a16:creationId xmlns:a16="http://schemas.microsoft.com/office/drawing/2014/main" id="{FD3E40E1-2EFE-2AFE-4E44-2C3AA5DB9B31}"/>
              </a:ext>
            </a:extLst>
          </p:cNvPr>
          <p:cNvSpPr txBox="1"/>
          <p:nvPr/>
        </p:nvSpPr>
        <p:spPr>
          <a:xfrm>
            <a:off x="863221" y="1222668"/>
            <a:ext cx="6093724" cy="830997"/>
          </a:xfrm>
          <a:prstGeom prst="rect">
            <a:avLst/>
          </a:prstGeom>
          <a:noFill/>
        </p:spPr>
        <p:txBody>
          <a:bodyPr wrap="square">
            <a:spAutoFit/>
          </a:bodyPr>
          <a:lstStyle/>
          <a:p>
            <a:r>
              <a:rPr lang="en-US" sz="2400" dirty="0"/>
              <a:t>The spaces between each column/row are called </a:t>
            </a:r>
            <a:r>
              <a:rPr lang="en-US" sz="2400" i="1" dirty="0"/>
              <a:t>gaps</a:t>
            </a:r>
            <a:r>
              <a:rPr lang="en-US" sz="2400" dirty="0"/>
              <a:t>.</a:t>
            </a:r>
          </a:p>
        </p:txBody>
      </p:sp>
      <p:pic>
        <p:nvPicPr>
          <p:cNvPr id="7" name="Picture 6">
            <a:extLst>
              <a:ext uri="{FF2B5EF4-FFF2-40B4-BE49-F238E27FC236}">
                <a16:creationId xmlns:a16="http://schemas.microsoft.com/office/drawing/2014/main" id="{F129536A-35C3-8AA6-1B3C-990F56B6B36D}"/>
              </a:ext>
            </a:extLst>
          </p:cNvPr>
          <p:cNvPicPr>
            <a:picLocks noChangeAspect="1"/>
          </p:cNvPicPr>
          <p:nvPr/>
        </p:nvPicPr>
        <p:blipFill rotWithShape="1">
          <a:blip r:embed="rId2">
            <a:extLst>
              <a:ext uri="{28A0092B-C50C-407E-A947-70E740481C1C}">
                <a14:useLocalDpi xmlns:a14="http://schemas.microsoft.com/office/drawing/2010/main" val="0"/>
              </a:ext>
            </a:extLst>
          </a:blip>
          <a:srcRect l="1" t="17289" r="688" b="-1"/>
          <a:stretch/>
        </p:blipFill>
        <p:spPr>
          <a:xfrm>
            <a:off x="183475" y="2333768"/>
            <a:ext cx="5912525" cy="3463539"/>
          </a:xfrm>
          <a:prstGeom prst="rect">
            <a:avLst/>
          </a:prstGeom>
        </p:spPr>
      </p:pic>
      <p:sp>
        <p:nvSpPr>
          <p:cNvPr id="9" name="TextBox 8">
            <a:extLst>
              <a:ext uri="{FF2B5EF4-FFF2-40B4-BE49-F238E27FC236}">
                <a16:creationId xmlns:a16="http://schemas.microsoft.com/office/drawing/2014/main" id="{56AC815B-233D-37E3-9990-D39D1BE90A05}"/>
              </a:ext>
            </a:extLst>
          </p:cNvPr>
          <p:cNvSpPr txBox="1"/>
          <p:nvPr/>
        </p:nvSpPr>
        <p:spPr>
          <a:xfrm>
            <a:off x="7461912" y="1698138"/>
            <a:ext cx="6093724" cy="1200329"/>
          </a:xfrm>
          <a:prstGeom prst="rect">
            <a:avLst/>
          </a:prstGeom>
          <a:noFill/>
        </p:spPr>
        <p:txBody>
          <a:bodyPr wrap="square">
            <a:spAutoFit/>
          </a:bodyPr>
          <a:lstStyle/>
          <a:p>
            <a:r>
              <a:rPr lang="en-US" dirty="0">
                <a:solidFill>
                  <a:srgbClr val="A52A2A"/>
                </a:solidFill>
                <a:effectLst/>
              </a:rPr>
              <a:t>.grid-container </a:t>
            </a:r>
            <a:r>
              <a:rPr lang="en-US" dirty="0">
                <a:solidFill>
                  <a:srgbClr val="000000"/>
                </a:solidFill>
                <a:effectLst/>
              </a:rPr>
              <a:t>{</a:t>
            </a:r>
            <a:br>
              <a:rPr lang="en-US" dirty="0">
                <a:solidFill>
                  <a:srgbClr val="FF0000"/>
                </a:solidFill>
                <a:effectLst/>
              </a:rPr>
            </a:br>
            <a:r>
              <a:rPr lang="en-US" dirty="0">
                <a:solidFill>
                  <a:srgbClr val="FF0000"/>
                </a:solidFill>
                <a:effectLst/>
              </a:rPr>
              <a:t>  display</a:t>
            </a:r>
            <a:r>
              <a:rPr lang="en-US" dirty="0">
                <a:solidFill>
                  <a:srgbClr val="000000"/>
                </a:solidFill>
                <a:effectLst/>
              </a:rPr>
              <a:t>:</a:t>
            </a:r>
            <a:r>
              <a:rPr lang="en-US" dirty="0">
                <a:solidFill>
                  <a:srgbClr val="0000CD"/>
                </a:solidFill>
                <a:effectLst/>
              </a:rPr>
              <a:t> grid</a:t>
            </a:r>
            <a:r>
              <a:rPr lang="en-US" dirty="0">
                <a:solidFill>
                  <a:srgbClr val="000000"/>
                </a:solidFill>
                <a:effectLst/>
              </a:rPr>
              <a:t>;</a:t>
            </a:r>
            <a:br>
              <a:rPr lang="en-US" dirty="0">
                <a:solidFill>
                  <a:srgbClr val="FF0000"/>
                </a:solidFill>
                <a:effectLst/>
              </a:rPr>
            </a:br>
            <a:r>
              <a:rPr lang="en-US" b="1" dirty="0">
                <a:solidFill>
                  <a:srgbClr val="FF0000"/>
                </a:solidFill>
                <a:effectLst/>
              </a:rPr>
              <a:t>  column-gap</a:t>
            </a:r>
            <a:r>
              <a:rPr lang="en-US" b="1" dirty="0">
                <a:solidFill>
                  <a:srgbClr val="000000"/>
                </a:solidFill>
                <a:effectLst/>
              </a:rPr>
              <a:t>:</a:t>
            </a:r>
            <a:r>
              <a:rPr lang="en-US" b="1" dirty="0">
                <a:solidFill>
                  <a:srgbClr val="0000CD"/>
                </a:solidFill>
                <a:effectLst/>
              </a:rPr>
              <a:t> 50px</a:t>
            </a:r>
            <a:r>
              <a:rPr lang="en-US" b="1" dirty="0">
                <a:solidFill>
                  <a:srgbClr val="000000"/>
                </a:solidFill>
                <a:effectLst/>
              </a:rPr>
              <a:t>;</a:t>
            </a:r>
            <a:br>
              <a:rPr lang="en-US" dirty="0">
                <a:solidFill>
                  <a:srgbClr val="FF0000"/>
                </a:solidFill>
                <a:effectLst/>
              </a:rPr>
            </a:br>
            <a:r>
              <a:rPr lang="en-US" dirty="0">
                <a:solidFill>
                  <a:srgbClr val="000000"/>
                </a:solidFill>
                <a:effectLst/>
              </a:rPr>
              <a:t>}</a:t>
            </a:r>
            <a:endParaRPr lang="en-US" dirty="0"/>
          </a:p>
        </p:txBody>
      </p:sp>
      <p:sp>
        <p:nvSpPr>
          <p:cNvPr id="11" name="TextBox 10">
            <a:extLst>
              <a:ext uri="{FF2B5EF4-FFF2-40B4-BE49-F238E27FC236}">
                <a16:creationId xmlns:a16="http://schemas.microsoft.com/office/drawing/2014/main" id="{F971B78D-C67A-79D7-88D1-752BFFDB7E59}"/>
              </a:ext>
            </a:extLst>
          </p:cNvPr>
          <p:cNvSpPr txBox="1"/>
          <p:nvPr/>
        </p:nvSpPr>
        <p:spPr>
          <a:xfrm>
            <a:off x="7461912" y="2865208"/>
            <a:ext cx="6093724" cy="1200329"/>
          </a:xfrm>
          <a:prstGeom prst="rect">
            <a:avLst/>
          </a:prstGeom>
          <a:noFill/>
        </p:spPr>
        <p:txBody>
          <a:bodyPr wrap="square">
            <a:spAutoFit/>
          </a:bodyPr>
          <a:lstStyle/>
          <a:p>
            <a:r>
              <a:rPr lang="en-US" dirty="0">
                <a:solidFill>
                  <a:srgbClr val="A52A2A"/>
                </a:solidFill>
                <a:effectLst/>
              </a:rPr>
              <a:t>.grid-container </a:t>
            </a:r>
            <a:r>
              <a:rPr lang="en-US" dirty="0">
                <a:solidFill>
                  <a:srgbClr val="000000"/>
                </a:solidFill>
                <a:effectLst/>
              </a:rPr>
              <a:t>{</a:t>
            </a:r>
            <a:br>
              <a:rPr lang="en-US" dirty="0">
                <a:solidFill>
                  <a:srgbClr val="FF0000"/>
                </a:solidFill>
                <a:effectLst/>
              </a:rPr>
            </a:br>
            <a:r>
              <a:rPr lang="en-US" dirty="0">
                <a:solidFill>
                  <a:srgbClr val="FF0000"/>
                </a:solidFill>
                <a:effectLst/>
              </a:rPr>
              <a:t>  display</a:t>
            </a:r>
            <a:r>
              <a:rPr lang="en-US" dirty="0">
                <a:solidFill>
                  <a:srgbClr val="000000"/>
                </a:solidFill>
                <a:effectLst/>
              </a:rPr>
              <a:t>:</a:t>
            </a:r>
            <a:r>
              <a:rPr lang="en-US" dirty="0">
                <a:solidFill>
                  <a:srgbClr val="0000CD"/>
                </a:solidFill>
                <a:effectLst/>
              </a:rPr>
              <a:t> grid</a:t>
            </a:r>
            <a:r>
              <a:rPr lang="en-US" dirty="0">
                <a:solidFill>
                  <a:srgbClr val="000000"/>
                </a:solidFill>
                <a:effectLst/>
              </a:rPr>
              <a:t>;</a:t>
            </a:r>
            <a:br>
              <a:rPr lang="en-US" dirty="0">
                <a:solidFill>
                  <a:srgbClr val="FF0000"/>
                </a:solidFill>
                <a:effectLst/>
              </a:rPr>
            </a:br>
            <a:r>
              <a:rPr lang="en-US" b="1" dirty="0">
                <a:solidFill>
                  <a:srgbClr val="FF0000"/>
                </a:solidFill>
                <a:effectLst/>
              </a:rPr>
              <a:t>  row-gap</a:t>
            </a:r>
            <a:r>
              <a:rPr lang="en-US" b="1" dirty="0">
                <a:solidFill>
                  <a:srgbClr val="000000"/>
                </a:solidFill>
                <a:effectLst/>
              </a:rPr>
              <a:t>:</a:t>
            </a:r>
            <a:r>
              <a:rPr lang="en-US" b="1" dirty="0">
                <a:solidFill>
                  <a:srgbClr val="0000CD"/>
                </a:solidFill>
                <a:effectLst/>
              </a:rPr>
              <a:t> 50px</a:t>
            </a:r>
            <a:r>
              <a:rPr lang="en-US" b="1" dirty="0">
                <a:solidFill>
                  <a:srgbClr val="000000"/>
                </a:solidFill>
                <a:effectLst/>
              </a:rPr>
              <a:t>;</a:t>
            </a:r>
            <a:br>
              <a:rPr lang="en-US" b="1" dirty="0">
                <a:solidFill>
                  <a:srgbClr val="FF0000"/>
                </a:solidFill>
                <a:effectLst/>
              </a:rPr>
            </a:br>
            <a:r>
              <a:rPr lang="en-US" dirty="0">
                <a:solidFill>
                  <a:srgbClr val="000000"/>
                </a:solidFill>
                <a:effectLst/>
              </a:rPr>
              <a:t>}</a:t>
            </a:r>
            <a:endParaRPr lang="en-US" dirty="0"/>
          </a:p>
        </p:txBody>
      </p:sp>
      <p:sp>
        <p:nvSpPr>
          <p:cNvPr id="12" name="TextBox 11">
            <a:extLst>
              <a:ext uri="{FF2B5EF4-FFF2-40B4-BE49-F238E27FC236}">
                <a16:creationId xmlns:a16="http://schemas.microsoft.com/office/drawing/2014/main" id="{4D935D73-19B6-83EE-B43D-21AEC6954A51}"/>
              </a:ext>
            </a:extLst>
          </p:cNvPr>
          <p:cNvSpPr txBox="1"/>
          <p:nvPr/>
        </p:nvSpPr>
        <p:spPr>
          <a:xfrm>
            <a:off x="7461912" y="3959534"/>
            <a:ext cx="3744035" cy="923330"/>
          </a:xfrm>
          <a:prstGeom prst="rect">
            <a:avLst/>
          </a:prstGeom>
          <a:noFill/>
        </p:spPr>
        <p:txBody>
          <a:bodyPr wrap="square" rtlCol="0">
            <a:spAutoFit/>
          </a:bodyPr>
          <a:lstStyle/>
          <a:p>
            <a:r>
              <a:rPr lang="en-US" sz="3600" dirty="0">
                <a:solidFill>
                  <a:srgbClr val="FFC000"/>
                </a:solidFill>
              </a:rPr>
              <a:t>Short hand :</a:t>
            </a:r>
          </a:p>
          <a:p>
            <a:r>
              <a:rPr lang="en-US" sz="1800" dirty="0"/>
              <a:t>gap: row column;</a:t>
            </a:r>
            <a:endParaRPr lang="en-US" dirty="0"/>
          </a:p>
        </p:txBody>
      </p:sp>
      <p:sp>
        <p:nvSpPr>
          <p:cNvPr id="14" name="TextBox 13">
            <a:extLst>
              <a:ext uri="{FF2B5EF4-FFF2-40B4-BE49-F238E27FC236}">
                <a16:creationId xmlns:a16="http://schemas.microsoft.com/office/drawing/2014/main" id="{2534F057-D1A9-6C26-5433-579AD1F41F08}"/>
              </a:ext>
            </a:extLst>
          </p:cNvPr>
          <p:cNvSpPr txBox="1"/>
          <p:nvPr/>
        </p:nvSpPr>
        <p:spPr>
          <a:xfrm>
            <a:off x="7461912" y="4882864"/>
            <a:ext cx="6093724" cy="1200329"/>
          </a:xfrm>
          <a:prstGeom prst="rect">
            <a:avLst/>
          </a:prstGeom>
          <a:noFill/>
        </p:spPr>
        <p:txBody>
          <a:bodyPr wrap="square">
            <a:spAutoFit/>
          </a:bodyPr>
          <a:lstStyle/>
          <a:p>
            <a:r>
              <a:rPr lang="en-US" dirty="0">
                <a:solidFill>
                  <a:srgbClr val="A52A2A"/>
                </a:solidFill>
                <a:effectLst/>
              </a:rPr>
              <a:t>.grid-container </a:t>
            </a:r>
            <a:r>
              <a:rPr lang="en-US" dirty="0">
                <a:solidFill>
                  <a:srgbClr val="000000"/>
                </a:solidFill>
                <a:effectLst/>
              </a:rPr>
              <a:t>{</a:t>
            </a:r>
            <a:br>
              <a:rPr lang="en-US" dirty="0">
                <a:solidFill>
                  <a:srgbClr val="FF0000"/>
                </a:solidFill>
                <a:effectLst/>
              </a:rPr>
            </a:br>
            <a:r>
              <a:rPr lang="en-US" dirty="0">
                <a:solidFill>
                  <a:srgbClr val="FF0000"/>
                </a:solidFill>
                <a:effectLst/>
              </a:rPr>
              <a:t>  display</a:t>
            </a:r>
            <a:r>
              <a:rPr lang="en-US" dirty="0">
                <a:solidFill>
                  <a:srgbClr val="000000"/>
                </a:solidFill>
                <a:effectLst/>
              </a:rPr>
              <a:t>:</a:t>
            </a:r>
            <a:r>
              <a:rPr lang="en-US" dirty="0">
                <a:solidFill>
                  <a:srgbClr val="0000CD"/>
                </a:solidFill>
                <a:effectLst/>
              </a:rPr>
              <a:t> grid</a:t>
            </a:r>
            <a:r>
              <a:rPr lang="en-US" dirty="0">
                <a:solidFill>
                  <a:srgbClr val="000000"/>
                </a:solidFill>
                <a:effectLst/>
              </a:rPr>
              <a:t>;</a:t>
            </a:r>
            <a:br>
              <a:rPr lang="en-US" dirty="0">
                <a:solidFill>
                  <a:srgbClr val="FF0000"/>
                </a:solidFill>
                <a:effectLst/>
              </a:rPr>
            </a:br>
            <a:r>
              <a:rPr lang="en-US" b="1" dirty="0">
                <a:solidFill>
                  <a:srgbClr val="FF0000"/>
                </a:solidFill>
                <a:effectLst/>
              </a:rPr>
              <a:t>  gap</a:t>
            </a:r>
            <a:r>
              <a:rPr lang="en-US" b="1" dirty="0">
                <a:solidFill>
                  <a:srgbClr val="000000"/>
                </a:solidFill>
                <a:effectLst/>
              </a:rPr>
              <a:t>:</a:t>
            </a:r>
            <a:r>
              <a:rPr lang="en-US" b="1" dirty="0">
                <a:solidFill>
                  <a:srgbClr val="0000CD"/>
                </a:solidFill>
                <a:effectLst/>
              </a:rPr>
              <a:t> 50px 100px</a:t>
            </a:r>
            <a:r>
              <a:rPr lang="en-US" b="1" dirty="0">
                <a:solidFill>
                  <a:srgbClr val="000000"/>
                </a:solidFill>
                <a:effectLst/>
              </a:rPr>
              <a:t>;</a:t>
            </a:r>
            <a:br>
              <a:rPr lang="en-US" b="1" dirty="0">
                <a:solidFill>
                  <a:srgbClr val="FF0000"/>
                </a:solidFill>
                <a:effectLst/>
              </a:rPr>
            </a:br>
            <a:r>
              <a:rPr lang="en-US" dirty="0">
                <a:solidFill>
                  <a:srgbClr val="000000"/>
                </a:solidFill>
                <a:effectLst/>
              </a:rPr>
              <a:t>}</a:t>
            </a:r>
            <a:endParaRPr lang="en-US" dirty="0"/>
          </a:p>
        </p:txBody>
      </p:sp>
    </p:spTree>
    <p:extLst>
      <p:ext uri="{BB962C8B-B14F-4D97-AF65-F5344CB8AC3E}">
        <p14:creationId xmlns:p14="http://schemas.microsoft.com/office/powerpoint/2010/main" val="276615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24EDA8-DF72-4C37-9EC2-D92134F72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6F64638-3523-4975-845C-48099809A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295D24-34A4-4230-4A34-F782CB73A374}"/>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cap="all" spc="200">
                <a:solidFill>
                  <a:srgbClr val="FFFFFF"/>
                </a:solidFill>
                <a:latin typeface="+mj-lt"/>
                <a:ea typeface="+mj-ea"/>
                <a:cs typeface="+mj-cs"/>
              </a:rPr>
              <a:t>The justify-items</a:t>
            </a:r>
          </a:p>
        </p:txBody>
      </p:sp>
      <p:pic>
        <p:nvPicPr>
          <p:cNvPr id="5" name="Picture 4">
            <a:extLst>
              <a:ext uri="{FF2B5EF4-FFF2-40B4-BE49-F238E27FC236}">
                <a16:creationId xmlns:a16="http://schemas.microsoft.com/office/drawing/2014/main" id="{7623DA11-5087-8703-E1D5-CC117B160FE3}"/>
              </a:ext>
            </a:extLst>
          </p:cNvPr>
          <p:cNvPicPr>
            <a:picLocks noChangeAspect="1"/>
          </p:cNvPicPr>
          <p:nvPr/>
        </p:nvPicPr>
        <p:blipFill rotWithShape="1">
          <a:blip r:embed="rId2">
            <a:extLst>
              <a:ext uri="{28A0092B-C50C-407E-A947-70E740481C1C}">
                <a14:useLocalDpi xmlns:a14="http://schemas.microsoft.com/office/drawing/2010/main" val="0"/>
              </a:ext>
            </a:extLst>
          </a:blip>
          <a:srcRect l="1" t="15560" r="-609"/>
          <a:stretch/>
        </p:blipFill>
        <p:spPr>
          <a:xfrm>
            <a:off x="634276" y="1251001"/>
            <a:ext cx="10917644" cy="2084615"/>
          </a:xfrm>
          <a:prstGeom prst="rect">
            <a:avLst/>
          </a:prstGeom>
        </p:spPr>
      </p:pic>
      <p:cxnSp>
        <p:nvCxnSpPr>
          <p:cNvPr id="33" name="Straight Connector 32">
            <a:extLst>
              <a:ext uri="{FF2B5EF4-FFF2-40B4-BE49-F238E27FC236}">
                <a16:creationId xmlns:a16="http://schemas.microsoft.com/office/drawing/2014/main" id="{0A046F70-04DA-4509-A661-28463B63F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84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A01913F-3FBD-4B62-92CF-D2B8A6741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5BA7E0F-81D0-2477-6F8D-A7D54F07F66C}"/>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4400" b="1" cap="all" spc="200" dirty="0">
                <a:solidFill>
                  <a:srgbClr val="00B0F0"/>
                </a:solidFill>
                <a:latin typeface="+mj-lt"/>
                <a:ea typeface="+mj-ea"/>
                <a:cs typeface="+mj-cs"/>
              </a:rPr>
              <a:t>The align-items Property</a:t>
            </a:r>
          </a:p>
        </p:txBody>
      </p:sp>
      <p:cxnSp>
        <p:nvCxnSpPr>
          <p:cNvPr id="18" name="Straight Connector 17">
            <a:extLst>
              <a:ext uri="{FF2B5EF4-FFF2-40B4-BE49-F238E27FC236}">
                <a16:creationId xmlns:a16="http://schemas.microsoft.com/office/drawing/2014/main" id="{FBB0A898-5387-4E99-A785-462A85DC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D48DD4FF-1816-EDE0-D556-C51544893FD3}"/>
              </a:ext>
            </a:extLst>
          </p:cNvPr>
          <p:cNvPicPr>
            <a:picLocks noChangeAspect="1"/>
          </p:cNvPicPr>
          <p:nvPr/>
        </p:nvPicPr>
        <p:blipFill rotWithShape="1">
          <a:blip r:embed="rId2">
            <a:extLst>
              <a:ext uri="{28A0092B-C50C-407E-A947-70E740481C1C}">
                <a14:useLocalDpi xmlns:a14="http://schemas.microsoft.com/office/drawing/2010/main" val="0"/>
              </a:ext>
            </a:extLst>
          </a:blip>
          <a:srcRect t="9244"/>
          <a:stretch/>
        </p:blipFill>
        <p:spPr>
          <a:xfrm>
            <a:off x="4654984" y="2107192"/>
            <a:ext cx="6896936" cy="2644591"/>
          </a:xfrm>
          <a:prstGeom prst="rect">
            <a:avLst/>
          </a:prstGeom>
        </p:spPr>
      </p:pic>
    </p:spTree>
    <p:extLst>
      <p:ext uri="{BB962C8B-B14F-4D97-AF65-F5344CB8AC3E}">
        <p14:creationId xmlns:p14="http://schemas.microsoft.com/office/powerpoint/2010/main" val="305846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523D8-28AB-C69C-D7F5-750D644D6D74}"/>
              </a:ext>
            </a:extLst>
          </p:cNvPr>
          <p:cNvSpPr txBox="1"/>
          <p:nvPr/>
        </p:nvSpPr>
        <p:spPr>
          <a:xfrm>
            <a:off x="535675" y="354421"/>
            <a:ext cx="6093724" cy="707886"/>
          </a:xfrm>
          <a:prstGeom prst="rect">
            <a:avLst/>
          </a:prstGeom>
          <a:noFill/>
        </p:spPr>
        <p:txBody>
          <a:bodyPr wrap="square">
            <a:spAutoFit/>
          </a:bodyPr>
          <a:lstStyle/>
          <a:p>
            <a:r>
              <a:rPr lang="en-US" sz="4000" b="1" dirty="0">
                <a:solidFill>
                  <a:srgbClr val="00B0F0"/>
                </a:solidFill>
              </a:rPr>
              <a:t>4-Grid Lines</a:t>
            </a:r>
          </a:p>
        </p:txBody>
      </p:sp>
      <p:sp>
        <p:nvSpPr>
          <p:cNvPr id="5" name="TextBox 4">
            <a:extLst>
              <a:ext uri="{FF2B5EF4-FFF2-40B4-BE49-F238E27FC236}">
                <a16:creationId xmlns:a16="http://schemas.microsoft.com/office/drawing/2014/main" id="{AF6289F6-FDA3-C82D-9356-EA446294A29D}"/>
              </a:ext>
            </a:extLst>
          </p:cNvPr>
          <p:cNvSpPr txBox="1"/>
          <p:nvPr/>
        </p:nvSpPr>
        <p:spPr>
          <a:xfrm>
            <a:off x="1689917" y="1106592"/>
            <a:ext cx="7903787" cy="707886"/>
          </a:xfrm>
          <a:prstGeom prst="rect">
            <a:avLst/>
          </a:prstGeom>
          <a:noFill/>
        </p:spPr>
        <p:txBody>
          <a:bodyPr wrap="square">
            <a:spAutoFit/>
          </a:bodyPr>
          <a:lstStyle/>
          <a:p>
            <a:r>
              <a:rPr lang="en-US" sz="2000" dirty="0"/>
              <a:t>The lines between columns are called </a:t>
            </a:r>
            <a:r>
              <a:rPr lang="en-US" sz="2000" i="1" dirty="0"/>
              <a:t>column lines</a:t>
            </a:r>
            <a:r>
              <a:rPr lang="en-US" sz="2000" dirty="0"/>
              <a:t>.</a:t>
            </a:r>
          </a:p>
          <a:p>
            <a:r>
              <a:rPr lang="en-US" sz="2000" dirty="0"/>
              <a:t>The lines between rows are called </a:t>
            </a:r>
            <a:r>
              <a:rPr lang="en-US" sz="2000" i="1" dirty="0"/>
              <a:t>row lines</a:t>
            </a:r>
            <a:r>
              <a:rPr lang="en-US" sz="2000" dirty="0"/>
              <a:t>.</a:t>
            </a:r>
          </a:p>
        </p:txBody>
      </p:sp>
      <p:pic>
        <p:nvPicPr>
          <p:cNvPr id="7" name="Picture 6">
            <a:extLst>
              <a:ext uri="{FF2B5EF4-FFF2-40B4-BE49-F238E27FC236}">
                <a16:creationId xmlns:a16="http://schemas.microsoft.com/office/drawing/2014/main" id="{08B6569C-9276-8052-255F-FB37F51D0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05" y="2075330"/>
            <a:ext cx="6824863" cy="3518455"/>
          </a:xfrm>
          <a:prstGeom prst="rect">
            <a:avLst/>
          </a:prstGeom>
        </p:spPr>
      </p:pic>
      <p:sp>
        <p:nvSpPr>
          <p:cNvPr id="9" name="TextBox 8">
            <a:extLst>
              <a:ext uri="{FF2B5EF4-FFF2-40B4-BE49-F238E27FC236}">
                <a16:creationId xmlns:a16="http://schemas.microsoft.com/office/drawing/2014/main" id="{A131F3D8-E23C-CDA8-157F-4427FA4D9E11}"/>
              </a:ext>
            </a:extLst>
          </p:cNvPr>
          <p:cNvSpPr txBox="1"/>
          <p:nvPr/>
        </p:nvSpPr>
        <p:spPr>
          <a:xfrm>
            <a:off x="7905465" y="2540898"/>
            <a:ext cx="6093724" cy="1200329"/>
          </a:xfrm>
          <a:prstGeom prst="rect">
            <a:avLst/>
          </a:prstGeom>
          <a:noFill/>
        </p:spPr>
        <p:txBody>
          <a:bodyPr wrap="square">
            <a:spAutoFit/>
          </a:bodyPr>
          <a:lstStyle/>
          <a:p>
            <a:r>
              <a:rPr lang="en-US" dirty="0">
                <a:solidFill>
                  <a:srgbClr val="A52A2A"/>
                </a:solidFill>
                <a:effectLst/>
              </a:rPr>
              <a:t>.item1 </a:t>
            </a:r>
            <a:r>
              <a:rPr lang="en-US" dirty="0">
                <a:solidFill>
                  <a:srgbClr val="000000"/>
                </a:solidFill>
                <a:effectLst/>
              </a:rPr>
              <a:t>{</a:t>
            </a:r>
            <a:br>
              <a:rPr lang="en-US" dirty="0">
                <a:solidFill>
                  <a:srgbClr val="FF0000"/>
                </a:solidFill>
                <a:effectLst/>
              </a:rPr>
            </a:br>
            <a:r>
              <a:rPr lang="en-US" b="1" dirty="0">
                <a:solidFill>
                  <a:srgbClr val="FF0000"/>
                </a:solidFill>
                <a:effectLst/>
              </a:rPr>
              <a:t>  </a:t>
            </a:r>
            <a:r>
              <a:rPr lang="en-US" dirty="0">
                <a:solidFill>
                  <a:srgbClr val="FF0000"/>
                </a:solidFill>
                <a:effectLst/>
              </a:rPr>
              <a:t>grid-column-start</a:t>
            </a:r>
            <a:r>
              <a:rPr lang="en-US" dirty="0">
                <a:solidFill>
                  <a:srgbClr val="000000"/>
                </a:solidFill>
                <a:effectLst/>
              </a:rPr>
              <a:t>:</a:t>
            </a:r>
            <a:r>
              <a:rPr lang="en-US" dirty="0">
                <a:solidFill>
                  <a:srgbClr val="0000CD"/>
                </a:solidFill>
                <a:effectLst/>
              </a:rPr>
              <a:t> 1</a:t>
            </a:r>
            <a:r>
              <a:rPr lang="en-US" dirty="0">
                <a:solidFill>
                  <a:srgbClr val="000000"/>
                </a:solidFill>
                <a:effectLst/>
              </a:rPr>
              <a:t>;</a:t>
            </a:r>
            <a:br>
              <a:rPr lang="en-US" dirty="0">
                <a:solidFill>
                  <a:srgbClr val="FF0000"/>
                </a:solidFill>
                <a:effectLst/>
              </a:rPr>
            </a:br>
            <a:r>
              <a:rPr lang="en-US" dirty="0">
                <a:solidFill>
                  <a:srgbClr val="FF0000"/>
                </a:solidFill>
                <a:effectLst/>
              </a:rPr>
              <a:t>  grid-column-end</a:t>
            </a:r>
            <a:r>
              <a:rPr lang="en-US" dirty="0">
                <a:solidFill>
                  <a:srgbClr val="000000"/>
                </a:solidFill>
                <a:effectLst/>
              </a:rPr>
              <a:t>:</a:t>
            </a:r>
            <a:r>
              <a:rPr lang="en-US" dirty="0">
                <a:solidFill>
                  <a:srgbClr val="0000CD"/>
                </a:solidFill>
                <a:effectLst/>
              </a:rPr>
              <a:t> 3</a:t>
            </a:r>
            <a:r>
              <a:rPr lang="en-US" dirty="0">
                <a:solidFill>
                  <a:srgbClr val="000000"/>
                </a:solidFill>
                <a:effectLst/>
              </a:rPr>
              <a:t>;</a:t>
            </a:r>
            <a:br>
              <a:rPr lang="en-US" dirty="0">
                <a:solidFill>
                  <a:srgbClr val="FF0000"/>
                </a:solidFill>
                <a:effectLst/>
              </a:rPr>
            </a:br>
            <a:r>
              <a:rPr lang="en-US" dirty="0">
                <a:solidFill>
                  <a:srgbClr val="000000"/>
                </a:solidFill>
                <a:effectLst/>
              </a:rPr>
              <a:t>}</a:t>
            </a:r>
            <a:endParaRPr lang="en-US" dirty="0"/>
          </a:p>
        </p:txBody>
      </p:sp>
      <p:sp>
        <p:nvSpPr>
          <p:cNvPr id="11" name="TextBox 10">
            <a:extLst>
              <a:ext uri="{FF2B5EF4-FFF2-40B4-BE49-F238E27FC236}">
                <a16:creationId xmlns:a16="http://schemas.microsoft.com/office/drawing/2014/main" id="{8660687A-CC40-4DB2-6B69-16345EB286E2}"/>
              </a:ext>
            </a:extLst>
          </p:cNvPr>
          <p:cNvSpPr txBox="1"/>
          <p:nvPr/>
        </p:nvSpPr>
        <p:spPr>
          <a:xfrm>
            <a:off x="7905465" y="4002079"/>
            <a:ext cx="6530452" cy="1200329"/>
          </a:xfrm>
          <a:prstGeom prst="rect">
            <a:avLst/>
          </a:prstGeom>
          <a:noFill/>
        </p:spPr>
        <p:txBody>
          <a:bodyPr wrap="square">
            <a:spAutoFit/>
          </a:bodyPr>
          <a:lstStyle/>
          <a:p>
            <a:r>
              <a:rPr lang="en-US" dirty="0">
                <a:solidFill>
                  <a:srgbClr val="A52A2A"/>
                </a:solidFill>
                <a:effectLst/>
              </a:rPr>
              <a:t>.item1 </a:t>
            </a:r>
            <a:r>
              <a:rPr lang="en-US" dirty="0">
                <a:solidFill>
                  <a:srgbClr val="000000"/>
                </a:solidFill>
                <a:effectLst/>
              </a:rPr>
              <a:t>{</a:t>
            </a:r>
            <a:br>
              <a:rPr lang="en-US" dirty="0">
                <a:solidFill>
                  <a:srgbClr val="FF0000"/>
                </a:solidFill>
                <a:effectLst/>
              </a:rPr>
            </a:br>
            <a:r>
              <a:rPr lang="en-US" b="1" dirty="0">
                <a:solidFill>
                  <a:srgbClr val="FF0000"/>
                </a:solidFill>
                <a:effectLst/>
              </a:rPr>
              <a:t>  </a:t>
            </a:r>
            <a:r>
              <a:rPr lang="en-US" dirty="0">
                <a:solidFill>
                  <a:srgbClr val="FF0000"/>
                </a:solidFill>
                <a:effectLst/>
              </a:rPr>
              <a:t>grid-row-start</a:t>
            </a:r>
            <a:r>
              <a:rPr lang="en-US" dirty="0">
                <a:solidFill>
                  <a:srgbClr val="000000"/>
                </a:solidFill>
                <a:effectLst/>
              </a:rPr>
              <a:t>:</a:t>
            </a:r>
            <a:r>
              <a:rPr lang="en-US" dirty="0">
                <a:solidFill>
                  <a:srgbClr val="0000CD"/>
                </a:solidFill>
                <a:effectLst/>
              </a:rPr>
              <a:t> 1</a:t>
            </a:r>
            <a:r>
              <a:rPr lang="en-US" dirty="0">
                <a:solidFill>
                  <a:srgbClr val="000000"/>
                </a:solidFill>
                <a:effectLst/>
              </a:rPr>
              <a:t>;</a:t>
            </a:r>
            <a:br>
              <a:rPr lang="en-US" dirty="0">
                <a:solidFill>
                  <a:srgbClr val="FF0000"/>
                </a:solidFill>
                <a:effectLst/>
              </a:rPr>
            </a:br>
            <a:r>
              <a:rPr lang="en-US" dirty="0">
                <a:solidFill>
                  <a:srgbClr val="FF0000"/>
                </a:solidFill>
                <a:effectLst/>
              </a:rPr>
              <a:t>  grid-row-end</a:t>
            </a:r>
            <a:r>
              <a:rPr lang="en-US" dirty="0">
                <a:solidFill>
                  <a:srgbClr val="000000"/>
                </a:solidFill>
                <a:effectLst/>
              </a:rPr>
              <a:t>:</a:t>
            </a:r>
            <a:r>
              <a:rPr lang="en-US" dirty="0">
                <a:solidFill>
                  <a:srgbClr val="0000CD"/>
                </a:solidFill>
                <a:effectLst/>
              </a:rPr>
              <a:t> 3</a:t>
            </a:r>
            <a:r>
              <a:rPr lang="en-US" dirty="0">
                <a:solidFill>
                  <a:srgbClr val="000000"/>
                </a:solidFill>
                <a:effectLst/>
              </a:rPr>
              <a:t>;</a:t>
            </a:r>
            <a:br>
              <a:rPr lang="en-US" dirty="0">
                <a:solidFill>
                  <a:srgbClr val="FF0000"/>
                </a:solidFill>
                <a:effectLst/>
              </a:rPr>
            </a:br>
            <a:r>
              <a:rPr lang="en-US" dirty="0">
                <a:solidFill>
                  <a:srgbClr val="000000"/>
                </a:solidFill>
                <a:effectLst/>
              </a:rPr>
              <a:t>}</a:t>
            </a:r>
            <a:endParaRPr lang="en-US" dirty="0"/>
          </a:p>
        </p:txBody>
      </p:sp>
    </p:spTree>
    <p:extLst>
      <p:ext uri="{BB962C8B-B14F-4D97-AF65-F5344CB8AC3E}">
        <p14:creationId xmlns:p14="http://schemas.microsoft.com/office/powerpoint/2010/main" val="296453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8">
            <a:extLst>
              <a:ext uri="{FF2B5EF4-FFF2-40B4-BE49-F238E27FC236}">
                <a16:creationId xmlns:a16="http://schemas.microsoft.com/office/drawing/2014/main" id="{B73DEAEA-BFDB-410C-89E7-02514506C8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10">
            <a:extLst>
              <a:ext uri="{FF2B5EF4-FFF2-40B4-BE49-F238E27FC236}">
                <a16:creationId xmlns:a16="http://schemas.microsoft.com/office/drawing/2014/main" id="{6EAAB671-E1B2-4834-B3F6-E0A2D3BE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76B4F177-5DF6-B8AB-D2AA-5316E222F19C}"/>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cap="all" spc="200">
                <a:solidFill>
                  <a:schemeClr val="tx1">
                    <a:lumMod val="95000"/>
                    <a:lumOff val="5000"/>
                  </a:schemeClr>
                </a:solidFill>
                <a:latin typeface="+mj-lt"/>
                <a:ea typeface="+mj-ea"/>
                <a:cs typeface="+mj-cs"/>
              </a:rPr>
              <a:t>Gird template area :</a:t>
            </a:r>
          </a:p>
        </p:txBody>
      </p:sp>
      <p:sp>
        <p:nvSpPr>
          <p:cNvPr id="25" name="Rectangle 12">
            <a:extLst>
              <a:ext uri="{FF2B5EF4-FFF2-40B4-BE49-F238E27FC236}">
                <a16:creationId xmlns:a16="http://schemas.microsoft.com/office/drawing/2014/main" id="{3C5ED0A0-6E58-4828-B5E9-FA61FD864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D3B046-9D26-5F69-8257-86FA519D7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 y="1022982"/>
            <a:ext cx="10917644" cy="3166115"/>
          </a:xfrm>
          <a:prstGeom prst="rect">
            <a:avLst/>
          </a:prstGeom>
        </p:spPr>
      </p:pic>
    </p:spTree>
    <p:extLst>
      <p:ext uri="{BB962C8B-B14F-4D97-AF65-F5344CB8AC3E}">
        <p14:creationId xmlns:p14="http://schemas.microsoft.com/office/powerpoint/2010/main" val="326897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1E931B3F-E340-12A6-4686-F0A5A5840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379" y="643467"/>
            <a:ext cx="10463135" cy="5571066"/>
          </a:xfrm>
          <a:prstGeom prst="rect">
            <a:avLst/>
          </a:prstGeom>
        </p:spPr>
      </p:pic>
    </p:spTree>
    <p:extLst>
      <p:ext uri="{BB962C8B-B14F-4D97-AF65-F5344CB8AC3E}">
        <p14:creationId xmlns:p14="http://schemas.microsoft.com/office/powerpoint/2010/main" val="245387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3132-9196-C60C-EA3F-B07F44204376}"/>
              </a:ext>
            </a:extLst>
          </p:cNvPr>
          <p:cNvSpPr>
            <a:spLocks noGrp="1"/>
          </p:cNvSpPr>
          <p:nvPr>
            <p:ph type="title"/>
          </p:nvPr>
        </p:nvSpPr>
        <p:spPr>
          <a:xfrm flipV="1">
            <a:off x="2854960" y="1737360"/>
            <a:ext cx="4531360" cy="1148080"/>
          </a:xfrm>
        </p:spPr>
        <p:txBody>
          <a:bodyPr>
            <a:normAutofit/>
          </a:bodyPr>
          <a:lstStyle/>
          <a:p>
            <a:endParaRPr lang="en-US"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AEC16EE0-0CBA-8A0C-CCF4-0B0A221D6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498398"/>
            <a:ext cx="9916160" cy="5181042"/>
          </a:xfrm>
        </p:spPr>
      </p:pic>
    </p:spTree>
    <p:extLst>
      <p:ext uri="{BB962C8B-B14F-4D97-AF65-F5344CB8AC3E}">
        <p14:creationId xmlns:p14="http://schemas.microsoft.com/office/powerpoint/2010/main" val="15994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67EB-5219-6582-DA43-591BC457EA7A}"/>
              </a:ext>
            </a:extLst>
          </p:cNvPr>
          <p:cNvSpPr>
            <a:spLocks noGrp="1"/>
          </p:cNvSpPr>
          <p:nvPr>
            <p:ph type="ctrTitle"/>
          </p:nvPr>
        </p:nvSpPr>
        <p:spPr>
          <a:xfrm>
            <a:off x="812800" y="267202"/>
            <a:ext cx="10058400" cy="1031748"/>
          </a:xfrm>
        </p:spPr>
        <p:txBody>
          <a:bodyPr>
            <a:normAutofit/>
          </a:bodyPr>
          <a:lstStyle/>
          <a:p>
            <a:r>
              <a:rPr lang="en-US" sz="5400" b="1" dirty="0">
                <a:solidFill>
                  <a:schemeClr val="bg1"/>
                </a:solidFill>
              </a:rPr>
              <a:t>FLEXBOX</a:t>
            </a:r>
            <a:r>
              <a:rPr lang="en-US" sz="5400" b="1" dirty="0">
                <a:solidFill>
                  <a:schemeClr val="accent2">
                    <a:lumMod val="75000"/>
                  </a:schemeClr>
                </a:solidFill>
              </a:rPr>
              <a:t> </a:t>
            </a:r>
            <a:r>
              <a:rPr lang="en-US" sz="5400" b="1" dirty="0">
                <a:solidFill>
                  <a:schemeClr val="bg1"/>
                </a:solidFill>
              </a:rPr>
              <a:t>:</a:t>
            </a:r>
          </a:p>
        </p:txBody>
      </p:sp>
      <p:sp>
        <p:nvSpPr>
          <p:cNvPr id="3" name="Subtitle 2">
            <a:extLst>
              <a:ext uri="{FF2B5EF4-FFF2-40B4-BE49-F238E27FC236}">
                <a16:creationId xmlns:a16="http://schemas.microsoft.com/office/drawing/2014/main" id="{F151D035-3208-877E-2ACD-3E7DA295FF5D}"/>
              </a:ext>
            </a:extLst>
          </p:cNvPr>
          <p:cNvSpPr>
            <a:spLocks noGrp="1"/>
          </p:cNvSpPr>
          <p:nvPr>
            <p:ph type="subTitle" idx="1"/>
          </p:nvPr>
        </p:nvSpPr>
        <p:spPr/>
        <p:txBody>
          <a:bodyPr/>
          <a:lstStyle/>
          <a:p>
            <a:r>
              <a:rPr lang="en-US" b="1" dirty="0">
                <a:solidFill>
                  <a:srgbClr val="00B0F0"/>
                </a:solidFill>
              </a:rPr>
              <a:t>1-Parent Element (Container):</a:t>
            </a:r>
          </a:p>
          <a:p>
            <a:endParaRPr lang="en-US" b="1" dirty="0"/>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E968C9F1-FDFB-5FDA-9D5F-8D0F09A8D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82" y="1332816"/>
            <a:ext cx="9587435" cy="2495678"/>
          </a:xfrm>
          <a:prstGeom prst="rect">
            <a:avLst/>
          </a:prstGeom>
        </p:spPr>
      </p:pic>
      <p:pic>
        <p:nvPicPr>
          <p:cNvPr id="8" name="Picture 7">
            <a:extLst>
              <a:ext uri="{FF2B5EF4-FFF2-40B4-BE49-F238E27FC236}">
                <a16:creationId xmlns:a16="http://schemas.microsoft.com/office/drawing/2014/main" id="{A5397323-B920-D2E3-B101-8ED102093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1" y="5830019"/>
            <a:ext cx="8267699" cy="906978"/>
          </a:xfrm>
          <a:prstGeom prst="rect">
            <a:avLst/>
          </a:prstGeom>
        </p:spPr>
      </p:pic>
    </p:spTree>
    <p:extLst>
      <p:ext uri="{BB962C8B-B14F-4D97-AF65-F5344CB8AC3E}">
        <p14:creationId xmlns:p14="http://schemas.microsoft.com/office/powerpoint/2010/main" val="141173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 name="Straight Connector 20">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5F40173-F096-49CC-A730-A2DF1F04E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6CEF0B-5733-482C-9868-4C57AF79D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B08CD-1A9A-74D4-29B9-1C2A39E4E913}"/>
              </a:ext>
            </a:extLst>
          </p:cNvPr>
          <p:cNvSpPr>
            <a:spLocks noGrp="1"/>
          </p:cNvSpPr>
          <p:nvPr>
            <p:ph type="title"/>
          </p:nvPr>
        </p:nvSpPr>
        <p:spPr>
          <a:xfrm>
            <a:off x="634275" y="640080"/>
            <a:ext cx="4537799" cy="3034857"/>
          </a:xfrm>
        </p:spPr>
        <p:txBody>
          <a:bodyPr vert="horz" lIns="91440" tIns="45720" rIns="91440" bIns="45720" rtlCol="0" anchor="b">
            <a:normAutofit/>
          </a:bodyPr>
          <a:lstStyle/>
          <a:p>
            <a:pPr algn="r"/>
            <a:r>
              <a:rPr lang="en-US" sz="5400" b="1" spc="200" dirty="0">
                <a:solidFill>
                  <a:srgbClr val="FFFFFF"/>
                </a:solidFill>
              </a:rPr>
              <a:t>1-Parent Element (Container):</a:t>
            </a:r>
            <a:br>
              <a:rPr lang="en-US" sz="4400" b="1" spc="200" dirty="0">
                <a:solidFill>
                  <a:srgbClr val="FFFFFF"/>
                </a:solidFill>
              </a:rPr>
            </a:br>
            <a:endParaRPr lang="en-US" sz="4400" spc="200" dirty="0">
              <a:solidFill>
                <a:srgbClr val="FFFFFF"/>
              </a:solidFill>
            </a:endParaRPr>
          </a:p>
        </p:txBody>
      </p:sp>
      <p:cxnSp>
        <p:nvCxnSpPr>
          <p:cNvPr id="27" name="Straight Connector 26">
            <a:extLst>
              <a:ext uri="{FF2B5EF4-FFF2-40B4-BE49-F238E27FC236}">
                <a16:creationId xmlns:a16="http://schemas.microsoft.com/office/drawing/2014/main" id="{FC5D3B4D-9BAC-482B-A34B-01BB35CB53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765C3C84-B083-DFEA-90A0-E2F7A7A8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57275"/>
            <a:ext cx="5459470" cy="4914900"/>
          </a:xfrm>
          <a:prstGeom prst="rect">
            <a:avLst/>
          </a:prstGeom>
        </p:spPr>
      </p:pic>
    </p:spTree>
    <p:extLst>
      <p:ext uri="{BB962C8B-B14F-4D97-AF65-F5344CB8AC3E}">
        <p14:creationId xmlns:p14="http://schemas.microsoft.com/office/powerpoint/2010/main" val="21086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8432C1-7F3F-3EB3-3CD0-B8D69F8FDCDA}"/>
              </a:ext>
            </a:extLst>
          </p:cNvPr>
          <p:cNvSpPr>
            <a:spLocks noChangeArrowheads="1"/>
          </p:cNvSpPr>
          <p:nvPr/>
        </p:nvSpPr>
        <p:spPr bwMode="auto">
          <a:xfrm>
            <a:off x="961292" y="743959"/>
            <a:ext cx="8745416" cy="1595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B0F0"/>
                </a:solidFill>
                <a:effectLst/>
                <a:latin typeface="Segoe UI" panose="020B0502040204020203" pitchFamily="34" charset="0"/>
                <a:cs typeface="Segoe UI" panose="020B0502040204020203" pitchFamily="34" charset="0"/>
              </a:rPr>
              <a:t>CSS Box Sizing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CSS </a:t>
            </a:r>
            <a:r>
              <a:rPr kumimoji="0" lang="en-US" altLang="en-US" b="0" i="0" u="none" strike="noStrike" cap="none" normalizeH="0" baseline="0" dirty="0">
                <a:ln>
                  <a:noFill/>
                </a:ln>
                <a:solidFill>
                  <a:srgbClr val="DC143C"/>
                </a:solidFill>
                <a:effectLst/>
                <a:latin typeface="Consolas" panose="020B0609020204030204" pitchFamily="49" charset="0"/>
              </a:rPr>
              <a:t>box-sizing</a:t>
            </a:r>
            <a:r>
              <a:rPr kumimoji="0" lang="en-US" altLang="en-US" b="0" i="0" u="none" strike="noStrike" cap="none" normalizeH="0" baseline="0" dirty="0">
                <a:ln>
                  <a:noFill/>
                </a:ln>
                <a:solidFill>
                  <a:srgbClr val="000000"/>
                </a:solidFill>
                <a:effectLst/>
                <a:latin typeface="Verdana" panose="020B0604030504040204" pitchFamily="34" charset="0"/>
              </a:rPr>
              <a:t> property allows us to include the padding and border in an element's total width and height.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0F0EE95-332F-35C6-1B2B-8F4F447E05AE}"/>
              </a:ext>
            </a:extLst>
          </p:cNvPr>
          <p:cNvSpPr txBox="1"/>
          <p:nvPr/>
        </p:nvSpPr>
        <p:spPr>
          <a:xfrm>
            <a:off x="703385" y="2672130"/>
            <a:ext cx="6482861" cy="3970318"/>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Without the CSS box-sizing Property</a:t>
            </a:r>
          </a:p>
          <a:p>
            <a:pPr algn="l"/>
            <a:r>
              <a:rPr lang="en-US" b="0" i="0" dirty="0">
                <a:solidFill>
                  <a:srgbClr val="000000"/>
                </a:solidFill>
                <a:effectLst/>
                <a:latin typeface="Verdana" panose="020B0604030504040204" pitchFamily="34" charset="0"/>
              </a:rPr>
              <a:t>By default, the width and height of an element is calculated like this:</a:t>
            </a:r>
          </a:p>
          <a:p>
            <a:pPr algn="l"/>
            <a:r>
              <a:rPr lang="en-US" b="0" i="0" dirty="0">
                <a:solidFill>
                  <a:srgbClr val="000000"/>
                </a:solidFill>
                <a:effectLst/>
                <a:latin typeface="Verdana" panose="020B0604030504040204" pitchFamily="34" charset="0"/>
              </a:rPr>
              <a:t>width + padding + border = actual width of an element</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height + padding + border = actual height of an element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This means: When you set the width/height of an element, the element often appears bigger than you have set (because the element's border and padding are added to the element's specified width/height).</a:t>
            </a:r>
          </a:p>
          <a:p>
            <a:pPr algn="l"/>
            <a:r>
              <a:rPr lang="en-US" b="0" i="0" dirty="0">
                <a:solidFill>
                  <a:srgbClr val="000000"/>
                </a:solidFill>
                <a:effectLst/>
                <a:latin typeface="Verdana" panose="020B0604030504040204" pitchFamily="34" charset="0"/>
              </a:rPr>
              <a:t>The following illustration shows two &lt;div&gt; elements with the same specified width and height:</a:t>
            </a:r>
          </a:p>
        </p:txBody>
      </p:sp>
      <p:pic>
        <p:nvPicPr>
          <p:cNvPr id="8" name="Picture 7" descr="A screenshot of a computer&#10;&#10;Description automatically generated">
            <a:extLst>
              <a:ext uri="{FF2B5EF4-FFF2-40B4-BE49-F238E27FC236}">
                <a16:creationId xmlns:a16="http://schemas.microsoft.com/office/drawing/2014/main" id="{3394D1AB-23A6-1E2C-B20E-251B6F5DA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06" y="2846510"/>
            <a:ext cx="4020111" cy="3267531"/>
          </a:xfrm>
          <a:prstGeom prst="rect">
            <a:avLst/>
          </a:prstGeom>
        </p:spPr>
      </p:pic>
    </p:spTree>
    <p:extLst>
      <p:ext uri="{BB962C8B-B14F-4D97-AF65-F5344CB8AC3E}">
        <p14:creationId xmlns:p14="http://schemas.microsoft.com/office/powerpoint/2010/main" val="417690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F45D-7E87-BA91-CCA3-B4FE226EC79B}"/>
              </a:ext>
            </a:extLst>
          </p:cNvPr>
          <p:cNvSpPr>
            <a:spLocks noGrp="1"/>
          </p:cNvSpPr>
          <p:nvPr>
            <p:ph type="title"/>
          </p:nvPr>
        </p:nvSpPr>
        <p:spPr>
          <a:xfrm>
            <a:off x="925830" y="758885"/>
            <a:ext cx="5633014" cy="969303"/>
          </a:xfrm>
        </p:spPr>
        <p:txBody>
          <a:bodyPr>
            <a:normAutofit/>
          </a:bodyPr>
          <a:lstStyle/>
          <a:p>
            <a:r>
              <a:rPr lang="en-US" b="1" dirty="0">
                <a:solidFill>
                  <a:srgbClr val="00B0F0"/>
                </a:solidFill>
              </a:rPr>
              <a:t>Flex direction :</a:t>
            </a:r>
          </a:p>
        </p:txBody>
      </p:sp>
      <p:pic>
        <p:nvPicPr>
          <p:cNvPr id="5" name="Content Placeholder 4" descr="Graphical user interface&#10;&#10;Description automatically generated">
            <a:extLst>
              <a:ext uri="{FF2B5EF4-FFF2-40B4-BE49-F238E27FC236}">
                <a16:creationId xmlns:a16="http://schemas.microsoft.com/office/drawing/2014/main" id="{2A58586D-32ED-38C2-676B-57E1BA084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9244" y="2258766"/>
            <a:ext cx="7732889" cy="4467165"/>
          </a:xfrm>
        </p:spPr>
      </p:pic>
      <p:sp>
        <p:nvSpPr>
          <p:cNvPr id="3" name="Rectangle 1">
            <a:extLst>
              <a:ext uri="{FF2B5EF4-FFF2-40B4-BE49-F238E27FC236}">
                <a16:creationId xmlns:a16="http://schemas.microsoft.com/office/drawing/2014/main" id="{649C108B-FF01-CBEC-379B-CCFE9269E1BA}"/>
              </a:ext>
            </a:extLst>
          </p:cNvPr>
          <p:cNvSpPr>
            <a:spLocks noChangeArrowheads="1"/>
          </p:cNvSpPr>
          <p:nvPr/>
        </p:nvSpPr>
        <p:spPr bwMode="auto">
          <a:xfrm>
            <a:off x="1659466" y="1453268"/>
            <a:ext cx="101374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flex-direction</a:t>
            </a:r>
            <a:r>
              <a:rPr kumimoji="0" lang="en-US" altLang="en-US" sz="2000" b="0" i="0" u="none" strike="noStrike" cap="none" normalizeH="0" baseline="0" dirty="0">
                <a:ln>
                  <a:noFill/>
                </a:ln>
                <a:solidFill>
                  <a:srgbClr val="000000"/>
                </a:solidFill>
                <a:effectLst/>
                <a:latin typeface="Verdana" panose="020B0604030504040204" pitchFamily="34" charset="0"/>
              </a:rPr>
              <a:t> property defines in which direction the container wants to stack the flex items.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22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01913F-3FBD-4B62-92CF-D2B8A6741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8278-C1FE-EC12-2A38-16D170B0B99B}"/>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b="1" spc="200" dirty="0">
                <a:solidFill>
                  <a:srgbClr val="00B0F0"/>
                </a:solidFill>
              </a:rPr>
              <a:t>Flex wrap:</a:t>
            </a:r>
          </a:p>
        </p:txBody>
      </p:sp>
      <p:cxnSp>
        <p:nvCxnSpPr>
          <p:cNvPr id="16" name="Straight Connector 15">
            <a:extLst>
              <a:ext uri="{FF2B5EF4-FFF2-40B4-BE49-F238E27FC236}">
                <a16:creationId xmlns:a16="http://schemas.microsoft.com/office/drawing/2014/main" id="{FBB0A898-5387-4E99-A785-462A85DC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a:extLst>
              <a:ext uri="{FF2B5EF4-FFF2-40B4-BE49-F238E27FC236}">
                <a16:creationId xmlns:a16="http://schemas.microsoft.com/office/drawing/2014/main" id="{3DFC1241-42DF-EFCA-286D-5FCF2C7DA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070" y="640080"/>
            <a:ext cx="6404952" cy="5578816"/>
          </a:xfrm>
          <a:prstGeom prst="rect">
            <a:avLst/>
          </a:prstGeom>
        </p:spPr>
      </p:pic>
      <p:sp>
        <p:nvSpPr>
          <p:cNvPr id="3" name="Rectangle 1">
            <a:extLst>
              <a:ext uri="{FF2B5EF4-FFF2-40B4-BE49-F238E27FC236}">
                <a16:creationId xmlns:a16="http://schemas.microsoft.com/office/drawing/2014/main" id="{8DDF60AD-8E6D-2D17-309E-81C26BF97000}"/>
              </a:ext>
            </a:extLst>
          </p:cNvPr>
          <p:cNvSpPr>
            <a:spLocks noChangeArrowheads="1"/>
          </p:cNvSpPr>
          <p:nvPr/>
        </p:nvSpPr>
        <p:spPr bwMode="auto">
          <a:xfrm>
            <a:off x="151831" y="3922544"/>
            <a:ext cx="537796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flex-wrap</a:t>
            </a:r>
            <a:r>
              <a:rPr kumimoji="0" lang="en-US" altLang="en-US" sz="2000" b="0" i="0" u="none" strike="noStrike" cap="none" normalizeH="0" baseline="0" dirty="0">
                <a:ln>
                  <a:noFill/>
                </a:ln>
                <a:solidFill>
                  <a:srgbClr val="000000"/>
                </a:solidFill>
                <a:effectLst/>
                <a:latin typeface="Verdana" panose="020B0604030504040204" pitchFamily="34" charset="0"/>
              </a:rPr>
              <a:t> property specifies whether the flex items should wrap or not.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examples below have 12 flex items, to better demonstrate the </a:t>
            </a:r>
            <a:r>
              <a:rPr kumimoji="0" lang="en-US" altLang="en-US" sz="2000" b="0" i="0" u="none" strike="noStrike" cap="none" normalizeH="0" baseline="0" dirty="0">
                <a:ln>
                  <a:noFill/>
                </a:ln>
                <a:solidFill>
                  <a:srgbClr val="DC143C"/>
                </a:solidFill>
                <a:effectLst/>
                <a:latin typeface="Consolas" panose="020B0609020204030204" pitchFamily="49" charset="0"/>
              </a:rPr>
              <a:t>flex-wrap</a:t>
            </a:r>
            <a:r>
              <a:rPr kumimoji="0" lang="en-US" altLang="en-US" sz="2000" b="0" i="0" u="none" strike="noStrike" cap="none" normalizeH="0" baseline="0" dirty="0">
                <a:ln>
                  <a:noFill/>
                </a:ln>
                <a:solidFill>
                  <a:srgbClr val="000000"/>
                </a:solidFill>
                <a:effectLst/>
                <a:latin typeface="Verdana" panose="020B0604030504040204" pitchFamily="34" charset="0"/>
              </a:rPr>
              <a:t> property.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332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E9C19-B78A-120C-EEDA-CABE489F4A4C}"/>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4400" b="1" kern="1200" cap="all" spc="100" baseline="0" dirty="0">
                <a:solidFill>
                  <a:schemeClr val="bg1"/>
                </a:solidFill>
                <a:latin typeface="+mj-lt"/>
                <a:ea typeface="+mj-ea"/>
                <a:cs typeface="+mj-cs"/>
              </a:rPr>
              <a:t>Flex flow:</a:t>
            </a:r>
          </a:p>
        </p:txBody>
      </p:sp>
      <p:cxnSp>
        <p:nvCxnSpPr>
          <p:cNvPr id="12" name="Straight Connector 11">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5900BB4-83FD-7489-395A-BCD64158073E}"/>
              </a:ext>
            </a:extLst>
          </p:cNvPr>
          <p:cNvSpPr>
            <a:spLocks noChangeArrowheads="1"/>
          </p:cNvSpPr>
          <p:nvPr/>
        </p:nvSpPr>
        <p:spPr bwMode="auto">
          <a:xfrm>
            <a:off x="1024129" y="2286000"/>
            <a:ext cx="3791711" cy="3931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Bef>
                <a:spcPct val="0"/>
              </a:spcBef>
              <a:spcAft>
                <a:spcPts val="600"/>
              </a:spcAft>
              <a:buClr>
                <a:schemeClr val="accent2"/>
              </a:buClr>
              <a:buSzTx/>
              <a:buFontTx/>
              <a:buNone/>
              <a:tabLst/>
            </a:pPr>
            <a:r>
              <a:rPr kumimoji="0" lang="en-US" altLang="en-US" sz="2800" b="0" i="0" u="none" strike="noStrike" cap="none" normalizeH="0" baseline="0" dirty="0">
                <a:ln>
                  <a:noFill/>
                </a:ln>
                <a:solidFill>
                  <a:srgbClr val="FFFFFF"/>
                </a:solidFill>
                <a:effectLst/>
                <a:latin typeface="+mn-lt"/>
              </a:rPr>
              <a:t>The flex-flow property is a shorthand property for setting both the flex-direction and flex-wrap properties. </a:t>
            </a:r>
          </a:p>
        </p:txBody>
      </p:sp>
      <p:pic>
        <p:nvPicPr>
          <p:cNvPr id="5" name="Content Placeholder 4" descr="Graphical user interface, text, application&#10;&#10;Description automatically generated">
            <a:extLst>
              <a:ext uri="{FF2B5EF4-FFF2-40B4-BE49-F238E27FC236}">
                <a16:creationId xmlns:a16="http://schemas.microsoft.com/office/drawing/2014/main" id="{CDF87C01-8E00-F0A1-EF50-2D425EE23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50774"/>
            <a:ext cx="5455921" cy="3556452"/>
          </a:xfrm>
          <a:prstGeom prst="rect">
            <a:avLst/>
          </a:prstGeom>
        </p:spPr>
      </p:pic>
    </p:spTree>
    <p:extLst>
      <p:ext uri="{BB962C8B-B14F-4D97-AF65-F5344CB8AC3E}">
        <p14:creationId xmlns:p14="http://schemas.microsoft.com/office/powerpoint/2010/main" val="312342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981A-2A3E-47F5-37EC-BFF9254DEAFF}"/>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4400" b="1" kern="1200" cap="all" spc="100" baseline="0" dirty="0">
                <a:solidFill>
                  <a:srgbClr val="00B0F0"/>
                </a:solidFill>
                <a:latin typeface="+mj-lt"/>
                <a:ea typeface="+mj-ea"/>
                <a:cs typeface="+mj-cs"/>
              </a:rPr>
              <a:t>Justify content:</a:t>
            </a:r>
          </a:p>
        </p:txBody>
      </p:sp>
      <p:sp>
        <p:nvSpPr>
          <p:cNvPr id="3" name="Rectangle 1">
            <a:extLst>
              <a:ext uri="{FF2B5EF4-FFF2-40B4-BE49-F238E27FC236}">
                <a16:creationId xmlns:a16="http://schemas.microsoft.com/office/drawing/2014/main" id="{5C0E4C9D-F991-CC95-21FB-E5A6740BD83A}"/>
              </a:ext>
            </a:extLst>
          </p:cNvPr>
          <p:cNvSpPr>
            <a:spLocks noChangeArrowheads="1"/>
          </p:cNvSpPr>
          <p:nvPr/>
        </p:nvSpPr>
        <p:spPr bwMode="auto">
          <a:xfrm>
            <a:off x="1024128" y="2286000"/>
            <a:ext cx="4838774" cy="11430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Bef>
                <a:spcPct val="0"/>
              </a:spcBef>
              <a:spcAft>
                <a:spcPts val="600"/>
              </a:spcAft>
              <a:buClr>
                <a:schemeClr val="accent2"/>
              </a:buClr>
              <a:buSzTx/>
              <a:buFontTx/>
              <a:buNone/>
              <a:tabLst/>
            </a:pPr>
            <a:r>
              <a:rPr kumimoji="0" lang="en-US" altLang="en-US" sz="3200" b="0" i="0" u="none" strike="noStrike" cap="none" normalizeH="0" baseline="0" dirty="0">
                <a:ln>
                  <a:noFill/>
                </a:ln>
                <a:effectLst/>
                <a:latin typeface="+mn-lt"/>
              </a:rPr>
              <a:t>The justify-content property is used to align the flex items:</a:t>
            </a:r>
          </a:p>
          <a:p>
            <a:pPr marL="0" marR="0" lvl="0" indent="0" defTabSz="914400" eaLnBrk="1" fontAlgn="base" hangingPunct="1">
              <a:lnSpc>
                <a:spcPct val="90000"/>
              </a:lnSpc>
              <a:spcBef>
                <a:spcPct val="0"/>
              </a:spcBef>
              <a:spcAft>
                <a:spcPts val="600"/>
              </a:spcAft>
              <a:buClr>
                <a:schemeClr val="accent2"/>
              </a:buClr>
              <a:buSzTx/>
              <a:buFontTx/>
              <a:buNone/>
              <a:tabLst/>
            </a:pPr>
            <a:br>
              <a:rPr kumimoji="0" lang="en-US" altLang="en-US" b="0" i="0" u="none" strike="noStrike" cap="none" normalizeH="0" baseline="0" dirty="0">
                <a:ln>
                  <a:noFill/>
                </a:ln>
                <a:effectLst/>
                <a:latin typeface="+mn-lt"/>
              </a:rPr>
            </a:br>
            <a:endParaRPr kumimoji="0" lang="en-US" altLang="en-US" b="0" i="0" u="none" strike="noStrike" cap="none" normalizeH="0" baseline="0" dirty="0">
              <a:ln>
                <a:noFill/>
              </a:ln>
              <a:effectLst/>
              <a:latin typeface="+mn-lt"/>
            </a:endParaRPr>
          </a:p>
        </p:txBody>
      </p:sp>
      <p:pic>
        <p:nvPicPr>
          <p:cNvPr id="5" name="Content Placeholder 4" descr="Graphical user interface, chart&#10;&#10;Description automatically generated with medium confidence">
            <a:extLst>
              <a:ext uri="{FF2B5EF4-FFF2-40B4-BE49-F238E27FC236}">
                <a16:creationId xmlns:a16="http://schemas.microsoft.com/office/drawing/2014/main" id="{C952FE9F-644C-9E94-E432-31EA28EBC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4573" y="640080"/>
            <a:ext cx="4838774" cy="5577840"/>
          </a:xfrm>
          <a:prstGeom prst="rect">
            <a:avLst/>
          </a:prstGeom>
        </p:spPr>
      </p:pic>
    </p:spTree>
    <p:extLst>
      <p:ext uri="{BB962C8B-B14F-4D97-AF65-F5344CB8AC3E}">
        <p14:creationId xmlns:p14="http://schemas.microsoft.com/office/powerpoint/2010/main" val="30643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2A78946-76C4-FD87-1696-76A2148E3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2" y="643467"/>
            <a:ext cx="11237976" cy="5571066"/>
          </a:xfrm>
          <a:prstGeom prst="rect">
            <a:avLst/>
          </a:prstGeom>
        </p:spPr>
      </p:pic>
    </p:spTree>
    <p:extLst>
      <p:ext uri="{BB962C8B-B14F-4D97-AF65-F5344CB8AC3E}">
        <p14:creationId xmlns:p14="http://schemas.microsoft.com/office/powerpoint/2010/main" val="180671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1D48-5ACD-988B-47A7-C73A9246D048}"/>
              </a:ext>
            </a:extLst>
          </p:cNvPr>
          <p:cNvSpPr>
            <a:spLocks noGrp="1"/>
          </p:cNvSpPr>
          <p:nvPr>
            <p:ph type="title"/>
          </p:nvPr>
        </p:nvSpPr>
        <p:spPr>
          <a:xfrm>
            <a:off x="787061" y="623824"/>
            <a:ext cx="3976850" cy="1499616"/>
          </a:xfrm>
        </p:spPr>
        <p:txBody>
          <a:bodyPr>
            <a:normAutofit/>
          </a:bodyPr>
          <a:lstStyle/>
          <a:p>
            <a:r>
              <a:rPr lang="en-US" sz="5400" b="1" dirty="0">
                <a:solidFill>
                  <a:srgbClr val="00B0F0"/>
                </a:solidFill>
              </a:rPr>
              <a:t>Align items :</a:t>
            </a:r>
          </a:p>
        </p:txBody>
      </p:sp>
      <p:pic>
        <p:nvPicPr>
          <p:cNvPr id="5" name="Content Placeholder 4" descr="Diagram&#10;&#10;Description automatically generated">
            <a:extLst>
              <a:ext uri="{FF2B5EF4-FFF2-40B4-BE49-F238E27FC236}">
                <a16:creationId xmlns:a16="http://schemas.microsoft.com/office/drawing/2014/main" id="{037FBE7D-EAFC-517E-0F42-E14582C07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040" y="2123440"/>
            <a:ext cx="6441439" cy="3942080"/>
          </a:xfrm>
        </p:spPr>
      </p:pic>
      <p:sp>
        <p:nvSpPr>
          <p:cNvPr id="3" name="Rectangle 1">
            <a:extLst>
              <a:ext uri="{FF2B5EF4-FFF2-40B4-BE49-F238E27FC236}">
                <a16:creationId xmlns:a16="http://schemas.microsoft.com/office/drawing/2014/main" id="{7A8B6E2B-4278-6164-394F-DE1BE577F165}"/>
              </a:ext>
            </a:extLst>
          </p:cNvPr>
          <p:cNvSpPr>
            <a:spLocks noChangeArrowheads="1"/>
          </p:cNvSpPr>
          <p:nvPr/>
        </p:nvSpPr>
        <p:spPr bwMode="auto">
          <a:xfrm>
            <a:off x="4533994" y="919526"/>
            <a:ext cx="6633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align-items</a:t>
            </a:r>
            <a:r>
              <a:rPr kumimoji="0" lang="en-US" altLang="en-US" sz="2400" b="0" i="0" u="none" strike="noStrike" cap="none" normalizeH="0" baseline="0" dirty="0">
                <a:ln>
                  <a:noFill/>
                </a:ln>
                <a:solidFill>
                  <a:srgbClr val="000000"/>
                </a:solidFill>
                <a:effectLst/>
                <a:latin typeface="Verdana" panose="020B0604030504040204" pitchFamily="34" charset="0"/>
              </a:rPr>
              <a:t> property is used to align the flex items.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222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51136FD-BBB2-4EB4-A240-3E21EECF7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47D08-A1F2-A79B-21B1-99CA822AF992}"/>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b="1">
                <a:solidFill>
                  <a:srgbClr val="FFFFFF"/>
                </a:solidFill>
              </a:rPr>
              <a:t>Align content :</a:t>
            </a:r>
          </a:p>
        </p:txBody>
      </p:sp>
      <p:cxnSp>
        <p:nvCxnSpPr>
          <p:cNvPr id="21" name="Straight Connector 20">
            <a:extLst>
              <a:ext uri="{FF2B5EF4-FFF2-40B4-BE49-F238E27FC236}">
                <a16:creationId xmlns:a16="http://schemas.microsoft.com/office/drawing/2014/main" id="{C6826B28-36B0-4CC1-8EC8-EF9B88B3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14DE1AC3-F7F1-970F-2997-347323B74B98}"/>
              </a:ext>
            </a:extLst>
          </p:cNvPr>
          <p:cNvSpPr>
            <a:spLocks noChangeArrowheads="1"/>
          </p:cNvSpPr>
          <p:nvPr/>
        </p:nvSpPr>
        <p:spPr bwMode="auto">
          <a:xfrm>
            <a:off x="1024129" y="2286000"/>
            <a:ext cx="3791711" cy="3931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Bef>
                <a:spcPct val="0"/>
              </a:spcBef>
              <a:spcAft>
                <a:spcPts val="600"/>
              </a:spcAft>
              <a:buClr>
                <a:schemeClr val="accent2"/>
              </a:buClr>
              <a:buSzTx/>
              <a:buFontTx/>
              <a:buNone/>
              <a:tabLst/>
            </a:pPr>
            <a:r>
              <a:rPr kumimoji="0" lang="en-US" altLang="en-US" b="0" i="0" u="none" strike="noStrike" cap="none" normalizeH="0" baseline="0">
                <a:ln>
                  <a:noFill/>
                </a:ln>
                <a:solidFill>
                  <a:srgbClr val="FFFFFF"/>
                </a:solidFill>
                <a:effectLst/>
                <a:latin typeface="+mn-lt"/>
              </a:rPr>
              <a:t>The align-content property is used to align the flex lines. </a:t>
            </a:r>
          </a:p>
        </p:txBody>
      </p:sp>
      <p:pic>
        <p:nvPicPr>
          <p:cNvPr id="5" name="Content Placeholder 4" descr="Graphical user interface&#10;&#10;Description automatically generated">
            <a:extLst>
              <a:ext uri="{FF2B5EF4-FFF2-40B4-BE49-F238E27FC236}">
                <a16:creationId xmlns:a16="http://schemas.microsoft.com/office/drawing/2014/main" id="{77FF0124-F72E-71D4-FD08-B70F36CFB6F4}"/>
              </a:ext>
            </a:extLst>
          </p:cNvPr>
          <p:cNvPicPr>
            <a:picLocks noChangeAspect="1"/>
          </p:cNvPicPr>
          <p:nvPr/>
        </p:nvPicPr>
        <p:blipFill rotWithShape="1">
          <a:blip r:embed="rId2">
            <a:extLst>
              <a:ext uri="{28A0092B-C50C-407E-A947-70E740481C1C}">
                <a14:useLocalDpi xmlns:a14="http://schemas.microsoft.com/office/drawing/2010/main" val="0"/>
              </a:ext>
            </a:extLst>
          </a:blip>
          <a:srcRect r="446" b="3"/>
          <a:stretch/>
        </p:blipFill>
        <p:spPr>
          <a:xfrm>
            <a:off x="6096000" y="640080"/>
            <a:ext cx="5455921" cy="5577840"/>
          </a:xfrm>
          <a:prstGeom prst="rect">
            <a:avLst/>
          </a:prstGeom>
        </p:spPr>
      </p:pic>
    </p:spTree>
    <p:extLst>
      <p:ext uri="{BB962C8B-B14F-4D97-AF65-F5344CB8AC3E}">
        <p14:creationId xmlns:p14="http://schemas.microsoft.com/office/powerpoint/2010/main" val="13366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Graphical user interface, text&#10;&#10;Description automatically generated">
            <a:extLst>
              <a:ext uri="{FF2B5EF4-FFF2-40B4-BE49-F238E27FC236}">
                <a16:creationId xmlns:a16="http://schemas.microsoft.com/office/drawing/2014/main" id="{831114AF-55B4-251F-E0C1-4B4888AEF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20393"/>
            <a:ext cx="10905066" cy="2617213"/>
          </a:xfrm>
          <a:prstGeom prst="rect">
            <a:avLst/>
          </a:prstGeom>
        </p:spPr>
      </p:pic>
    </p:spTree>
    <p:extLst>
      <p:ext uri="{BB962C8B-B14F-4D97-AF65-F5344CB8AC3E}">
        <p14:creationId xmlns:p14="http://schemas.microsoft.com/office/powerpoint/2010/main" val="2235026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C5F7-E6C2-F61C-0C8D-4A4D47880A9F}"/>
              </a:ext>
            </a:extLst>
          </p:cNvPr>
          <p:cNvSpPr>
            <a:spLocks noGrp="1"/>
          </p:cNvSpPr>
          <p:nvPr>
            <p:ph type="title"/>
          </p:nvPr>
        </p:nvSpPr>
        <p:spPr/>
        <p:txBody>
          <a:bodyPr/>
          <a:lstStyle/>
          <a:p>
            <a:r>
              <a:rPr lang="en-US" dirty="0">
                <a:solidFill>
                  <a:srgbClr val="00B0F0"/>
                </a:solidFill>
              </a:rPr>
              <a:t>The flex item properties are:</a:t>
            </a:r>
          </a:p>
        </p:txBody>
      </p:sp>
      <p:sp>
        <p:nvSpPr>
          <p:cNvPr id="3" name="Content Placeholder 2">
            <a:extLst>
              <a:ext uri="{FF2B5EF4-FFF2-40B4-BE49-F238E27FC236}">
                <a16:creationId xmlns:a16="http://schemas.microsoft.com/office/drawing/2014/main" id="{2EBD0CD3-5AC7-7F30-FBC9-26E4A4DB03E9}"/>
              </a:ext>
            </a:extLst>
          </p:cNvPr>
          <p:cNvSpPr>
            <a:spLocks noGrp="1"/>
          </p:cNvSpPr>
          <p:nvPr>
            <p:ph idx="1"/>
          </p:nvPr>
        </p:nvSpPr>
        <p:spPr/>
        <p:txBody>
          <a:bodyPr>
            <a:normAutofit/>
          </a:bodyPr>
          <a:lstStyle/>
          <a:p>
            <a:r>
              <a:rPr lang="en-US" sz="3600" dirty="0">
                <a:solidFill>
                  <a:srgbClr val="008080"/>
                </a:solidFill>
              </a:rPr>
              <a:t>Align-self : </a:t>
            </a:r>
          </a:p>
        </p:txBody>
      </p:sp>
      <p:pic>
        <p:nvPicPr>
          <p:cNvPr id="5" name="Picture 4" descr="Graphical user interface&#10;&#10;Description automatically generated">
            <a:extLst>
              <a:ext uri="{FF2B5EF4-FFF2-40B4-BE49-F238E27FC236}">
                <a16:creationId xmlns:a16="http://schemas.microsoft.com/office/drawing/2014/main" id="{5440ED19-8487-7A21-43B1-8F000317D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92" y="2084832"/>
            <a:ext cx="6572737" cy="4351866"/>
          </a:xfrm>
          <a:prstGeom prst="rect">
            <a:avLst/>
          </a:prstGeom>
        </p:spPr>
      </p:pic>
    </p:spTree>
    <p:extLst>
      <p:ext uri="{BB962C8B-B14F-4D97-AF65-F5344CB8AC3E}">
        <p14:creationId xmlns:p14="http://schemas.microsoft.com/office/powerpoint/2010/main" val="1946099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CB31-C757-BBA4-8B66-2CF7ED0DC340}"/>
              </a:ext>
            </a:extLst>
          </p:cNvPr>
          <p:cNvSpPr>
            <a:spLocks noGrp="1"/>
          </p:cNvSpPr>
          <p:nvPr>
            <p:ph type="title"/>
          </p:nvPr>
        </p:nvSpPr>
        <p:spPr/>
        <p:txBody>
          <a:bodyPr/>
          <a:lstStyle/>
          <a:p>
            <a:r>
              <a:rPr lang="en-US" dirty="0">
                <a:solidFill>
                  <a:srgbClr val="00B0F0"/>
                </a:solidFill>
              </a:rPr>
              <a:t>The flex item properties are:</a:t>
            </a:r>
          </a:p>
        </p:txBody>
      </p:sp>
      <p:sp>
        <p:nvSpPr>
          <p:cNvPr id="3" name="Content Placeholder 2">
            <a:extLst>
              <a:ext uri="{FF2B5EF4-FFF2-40B4-BE49-F238E27FC236}">
                <a16:creationId xmlns:a16="http://schemas.microsoft.com/office/drawing/2014/main" id="{5257D04A-96BC-E47B-A9E4-9E088D2D85E0}"/>
              </a:ext>
            </a:extLst>
          </p:cNvPr>
          <p:cNvSpPr>
            <a:spLocks noGrp="1"/>
          </p:cNvSpPr>
          <p:nvPr>
            <p:ph idx="1"/>
          </p:nvPr>
        </p:nvSpPr>
        <p:spPr/>
        <p:txBody>
          <a:bodyPr>
            <a:normAutofit/>
          </a:bodyPr>
          <a:lstStyle/>
          <a:p>
            <a:r>
              <a:rPr lang="en-US" sz="4000" dirty="0">
                <a:solidFill>
                  <a:srgbClr val="008080"/>
                </a:solidFill>
              </a:rPr>
              <a:t>Order:</a:t>
            </a:r>
          </a:p>
        </p:txBody>
      </p:sp>
      <p:pic>
        <p:nvPicPr>
          <p:cNvPr id="5" name="Picture 4" descr="Graphical user interface&#10;&#10;Description automatically generated">
            <a:extLst>
              <a:ext uri="{FF2B5EF4-FFF2-40B4-BE49-F238E27FC236}">
                <a16:creationId xmlns:a16="http://schemas.microsoft.com/office/drawing/2014/main" id="{D695B011-DF15-A325-85B5-F2FE8C465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955" y="1793631"/>
            <a:ext cx="8373872" cy="4515729"/>
          </a:xfrm>
          <a:prstGeom prst="rect">
            <a:avLst/>
          </a:prstGeom>
        </p:spPr>
      </p:pic>
    </p:spTree>
    <p:extLst>
      <p:ext uri="{BB962C8B-B14F-4D97-AF65-F5344CB8AC3E}">
        <p14:creationId xmlns:p14="http://schemas.microsoft.com/office/powerpoint/2010/main" val="257566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70E5EAC-BF22-59EF-EB26-E9FA4BB141E0}"/>
              </a:ext>
            </a:extLst>
          </p:cNvPr>
          <p:cNvSpPr>
            <a:spLocks noChangeArrowheads="1"/>
          </p:cNvSpPr>
          <p:nvPr/>
        </p:nvSpPr>
        <p:spPr bwMode="auto">
          <a:xfrm>
            <a:off x="1008185" y="686758"/>
            <a:ext cx="7702062" cy="22723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With the CSS box-sizing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box-sizing</a:t>
            </a:r>
            <a:r>
              <a:rPr kumimoji="0" lang="en-US" altLang="en-US" sz="2000" b="0" i="0" u="none" strike="noStrike" cap="none" normalizeH="0" baseline="0" dirty="0">
                <a:ln>
                  <a:noFill/>
                </a:ln>
                <a:solidFill>
                  <a:srgbClr val="000000"/>
                </a:solidFill>
                <a:effectLst/>
                <a:latin typeface="Verdana" panose="020B0604030504040204" pitchFamily="34" charset="0"/>
              </a:rPr>
              <a:t> property allows us to include the padding and border in an element's total width and height.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If you set </a:t>
            </a:r>
            <a:r>
              <a:rPr kumimoji="0" lang="en-US" altLang="en-US" sz="2000" b="0" i="0" u="none" strike="noStrike" cap="none" normalizeH="0" baseline="0" dirty="0">
                <a:ln>
                  <a:noFill/>
                </a:ln>
                <a:solidFill>
                  <a:srgbClr val="DC143C"/>
                </a:solidFill>
                <a:effectLst/>
                <a:latin typeface="Consolas" panose="020B0609020204030204" pitchFamily="49" charset="0"/>
              </a:rPr>
              <a:t>box-sizing: border-box;</a:t>
            </a:r>
            <a:r>
              <a:rPr kumimoji="0" lang="en-US" altLang="en-US" sz="2000" b="0" i="0" u="none" strike="noStrike" cap="none" normalizeH="0" baseline="0" dirty="0">
                <a:ln>
                  <a:noFill/>
                </a:ln>
                <a:solidFill>
                  <a:srgbClr val="000000"/>
                </a:solidFill>
                <a:effectLst/>
                <a:latin typeface="Verdana" panose="020B0604030504040204" pitchFamily="34" charset="0"/>
              </a:rPr>
              <a:t> on an element, padding and border are included in the width and height: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3832863C-8134-EE70-09C1-BF724124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165" y="2959118"/>
            <a:ext cx="4649808" cy="3212124"/>
          </a:xfrm>
          <a:prstGeom prst="rect">
            <a:avLst/>
          </a:prstGeom>
        </p:spPr>
      </p:pic>
      <p:sp>
        <p:nvSpPr>
          <p:cNvPr id="8" name="TextBox 7">
            <a:extLst>
              <a:ext uri="{FF2B5EF4-FFF2-40B4-BE49-F238E27FC236}">
                <a16:creationId xmlns:a16="http://schemas.microsoft.com/office/drawing/2014/main" id="{24C3D855-6856-225B-B9E5-5E3458F9E62D}"/>
              </a:ext>
            </a:extLst>
          </p:cNvPr>
          <p:cNvSpPr txBox="1"/>
          <p:nvPr/>
        </p:nvSpPr>
        <p:spPr>
          <a:xfrm>
            <a:off x="1008185" y="3106614"/>
            <a:ext cx="4349261" cy="3447098"/>
          </a:xfrm>
          <a:prstGeom prst="rect">
            <a:avLst/>
          </a:prstGeom>
          <a:noFill/>
        </p:spPr>
        <p:txBody>
          <a:bodyPr wrap="square">
            <a:spAutoFit/>
          </a:bodyPr>
          <a:lstStyle/>
          <a:p>
            <a:pPr algn="l"/>
            <a:r>
              <a:rPr lang="en-US" b="0" i="0" dirty="0">
                <a:solidFill>
                  <a:srgbClr val="A52A2A"/>
                </a:solidFill>
                <a:effectLst/>
                <a:latin typeface="Consolas" panose="020B0609020204030204" pitchFamily="49" charset="0"/>
              </a:rPr>
              <a:t>.</a:t>
            </a:r>
            <a:r>
              <a:rPr lang="en-US" sz="1400" b="0" i="0" dirty="0">
                <a:solidFill>
                  <a:srgbClr val="A52A2A"/>
                </a:solidFill>
                <a:effectLst/>
                <a:latin typeface="Consolas" panose="020B0609020204030204" pitchFamily="49" charset="0"/>
              </a:rPr>
              <a:t>div1 </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width</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300px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height</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100px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border</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1px solid blue</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box-sizing</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border-box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000000"/>
                </a:solidFill>
                <a:effectLst/>
                <a:latin typeface="Consolas" panose="020B0609020204030204" pitchFamily="49" charset="0"/>
              </a:rPr>
              <a:t>}</a:t>
            </a:r>
            <a:br>
              <a:rPr lang="en-US" sz="1400" b="0" i="0" dirty="0">
                <a:solidFill>
                  <a:srgbClr val="A52A2A"/>
                </a:solidFill>
                <a:effectLst/>
                <a:latin typeface="Consolas" panose="020B0609020204030204" pitchFamily="49" charset="0"/>
              </a:rPr>
            </a:br>
            <a:br>
              <a:rPr lang="en-US" sz="1400" b="0" i="0" dirty="0">
                <a:solidFill>
                  <a:srgbClr val="A52A2A"/>
                </a:solidFill>
                <a:effectLst/>
                <a:latin typeface="Consolas" panose="020B0609020204030204" pitchFamily="49" charset="0"/>
              </a:rPr>
            </a:br>
            <a:r>
              <a:rPr lang="en-US" sz="1400" b="0" i="0" dirty="0">
                <a:solidFill>
                  <a:srgbClr val="A52A2A"/>
                </a:solidFill>
                <a:effectLst/>
                <a:latin typeface="Consolas" panose="020B0609020204030204" pitchFamily="49" charset="0"/>
              </a:rPr>
              <a:t>.div2 </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width</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300px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height</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100px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padding</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50px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border</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1px solid red</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box-sizing</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border-box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000000"/>
                </a:solidFill>
                <a:effectLst/>
                <a:latin typeface="Consolas" panose="020B0609020204030204" pitchFamily="49" charset="0"/>
              </a:rPr>
              <a:t>}</a:t>
            </a:r>
            <a:br>
              <a:rPr lang="en-US" dirty="0"/>
            </a:br>
            <a:endParaRPr lang="en-US" dirty="0"/>
          </a:p>
        </p:txBody>
      </p:sp>
      <p:sp>
        <p:nvSpPr>
          <p:cNvPr id="10" name="TextBox 9">
            <a:extLst>
              <a:ext uri="{FF2B5EF4-FFF2-40B4-BE49-F238E27FC236}">
                <a16:creationId xmlns:a16="http://schemas.microsoft.com/office/drawing/2014/main" id="{54AB60AD-2422-D719-F7D7-847326DAC14B}"/>
              </a:ext>
            </a:extLst>
          </p:cNvPr>
          <p:cNvSpPr txBox="1"/>
          <p:nvPr/>
        </p:nvSpPr>
        <p:spPr>
          <a:xfrm>
            <a:off x="3573288" y="4368498"/>
            <a:ext cx="3645877" cy="923330"/>
          </a:xfrm>
          <a:prstGeom prst="rect">
            <a:avLst/>
          </a:prstGeom>
          <a:noFill/>
        </p:spPr>
        <p:txBody>
          <a:bodyPr wrap="square">
            <a:spAutoFit/>
          </a:bodyPr>
          <a:lstStyle/>
          <a:p>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box-sizing</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border-box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436396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E117F94-4A49-4CCB-AB97-121615AE4F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C695245-44E3-4A14-900A-D06036644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303A7-B345-8A76-7750-5FE9E6A61658}"/>
              </a:ext>
            </a:extLst>
          </p:cNvPr>
          <p:cNvSpPr>
            <a:spLocks noGrp="1"/>
          </p:cNvSpPr>
          <p:nvPr>
            <p:ph type="title"/>
          </p:nvPr>
        </p:nvSpPr>
        <p:spPr>
          <a:xfrm>
            <a:off x="643468" y="643467"/>
            <a:ext cx="3415612" cy="5571066"/>
          </a:xfrm>
        </p:spPr>
        <p:txBody>
          <a:bodyPr vert="horz" lIns="91440" tIns="45720" rIns="91440" bIns="45720" rtlCol="0" anchor="ctr">
            <a:normAutofit/>
          </a:bodyPr>
          <a:lstStyle/>
          <a:p>
            <a:r>
              <a:rPr lang="en-US">
                <a:solidFill>
                  <a:srgbClr val="FFFFFF"/>
                </a:solidFill>
              </a:rPr>
              <a:t>How to Structure the page </a:t>
            </a:r>
          </a:p>
        </p:txBody>
      </p:sp>
      <p:sp>
        <p:nvSpPr>
          <p:cNvPr id="4" name="TextBox 3">
            <a:extLst>
              <a:ext uri="{FF2B5EF4-FFF2-40B4-BE49-F238E27FC236}">
                <a16:creationId xmlns:a16="http://schemas.microsoft.com/office/drawing/2014/main" id="{3DDB2268-ACC4-DACB-34A0-F983669EF2A9}"/>
              </a:ext>
            </a:extLst>
          </p:cNvPr>
          <p:cNvSpPr txBox="1"/>
          <p:nvPr/>
        </p:nvSpPr>
        <p:spPr>
          <a:xfrm>
            <a:off x="5595327" y="1740724"/>
            <a:ext cx="3398771" cy="646331"/>
          </a:xfrm>
          <a:prstGeom prst="rect">
            <a:avLst/>
          </a:prstGeom>
          <a:noFill/>
        </p:spPr>
        <p:txBody>
          <a:bodyPr wrap="square" rtlCol="0">
            <a:spAutoFit/>
          </a:bodyPr>
          <a:lstStyle/>
          <a:p>
            <a:pPr defTabSz="256032">
              <a:spcAft>
                <a:spcPts val="600"/>
              </a:spcAft>
            </a:pPr>
            <a:r>
              <a:rPr lang="en-US" sz="3600" kern="1200" dirty="0">
                <a:solidFill>
                  <a:srgbClr val="FFC000"/>
                </a:solidFill>
                <a:latin typeface="+mn-lt"/>
                <a:ea typeface="+mn-ea"/>
                <a:cs typeface="+mn-cs"/>
              </a:rPr>
              <a:t>Example</a:t>
            </a:r>
            <a:r>
              <a:rPr lang="en-US" sz="1008" kern="1200" dirty="0">
                <a:solidFill>
                  <a:srgbClr val="FFC000"/>
                </a:solidFill>
                <a:latin typeface="+mn-lt"/>
                <a:ea typeface="+mn-ea"/>
                <a:cs typeface="+mn-cs"/>
              </a:rPr>
              <a:t> </a:t>
            </a:r>
            <a:r>
              <a:rPr lang="en-US" sz="3600" kern="1200" dirty="0">
                <a:solidFill>
                  <a:srgbClr val="FFC000"/>
                </a:solidFill>
                <a:latin typeface="+mn-lt"/>
                <a:ea typeface="+mn-ea"/>
                <a:cs typeface="+mn-cs"/>
              </a:rPr>
              <a:t>1</a:t>
            </a:r>
            <a:endParaRPr lang="en-US" sz="3600" dirty="0">
              <a:solidFill>
                <a:srgbClr val="FFC000"/>
              </a:solidFill>
            </a:endParaRPr>
          </a:p>
        </p:txBody>
      </p:sp>
      <p:pic>
        <p:nvPicPr>
          <p:cNvPr id="6" name="Picture 5" descr="A black rectangular object with blue text&#10;&#10;Description automatically generated">
            <a:extLst>
              <a:ext uri="{FF2B5EF4-FFF2-40B4-BE49-F238E27FC236}">
                <a16:creationId xmlns:a16="http://schemas.microsoft.com/office/drawing/2014/main" id="{F1B2651C-A577-5943-CBA2-EC1C6E376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99" y="2874064"/>
            <a:ext cx="6718820" cy="1982749"/>
          </a:xfrm>
          <a:prstGeom prst="rect">
            <a:avLst/>
          </a:prstGeom>
        </p:spPr>
      </p:pic>
    </p:spTree>
    <p:extLst>
      <p:ext uri="{BB962C8B-B14F-4D97-AF65-F5344CB8AC3E}">
        <p14:creationId xmlns:p14="http://schemas.microsoft.com/office/powerpoint/2010/main" val="345087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01913F-3FBD-4B62-92CF-D2B8A6741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04430F-5B12-E387-B3E5-0DFD4A9E75D3}"/>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4400" cap="all" spc="200" dirty="0">
                <a:solidFill>
                  <a:srgbClr val="FFC000"/>
                </a:solidFill>
                <a:latin typeface="+mj-lt"/>
                <a:ea typeface="+mj-ea"/>
                <a:cs typeface="+mj-cs"/>
              </a:rPr>
              <a:t>Example 2</a:t>
            </a:r>
          </a:p>
        </p:txBody>
      </p:sp>
      <p:cxnSp>
        <p:nvCxnSpPr>
          <p:cNvPr id="16" name="Straight Connector 15">
            <a:extLst>
              <a:ext uri="{FF2B5EF4-FFF2-40B4-BE49-F238E27FC236}">
                <a16:creationId xmlns:a16="http://schemas.microsoft.com/office/drawing/2014/main" id="{FBB0A898-5387-4E99-A785-462A85DC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cell phone with a price tag&#10;&#10;Description automatically generated">
            <a:extLst>
              <a:ext uri="{FF2B5EF4-FFF2-40B4-BE49-F238E27FC236}">
                <a16:creationId xmlns:a16="http://schemas.microsoft.com/office/drawing/2014/main" id="{68FECF41-CA8B-573D-209A-F051AA9F3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8092" y="208756"/>
            <a:ext cx="3200400" cy="6010140"/>
          </a:xfrm>
          <a:prstGeom prst="rect">
            <a:avLst/>
          </a:prstGeom>
        </p:spPr>
      </p:pic>
    </p:spTree>
    <p:extLst>
      <p:ext uri="{BB962C8B-B14F-4D97-AF65-F5344CB8AC3E}">
        <p14:creationId xmlns:p14="http://schemas.microsoft.com/office/powerpoint/2010/main" val="2750830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21D6C5C-0C97-96B3-0986-7FB19B0C8AF2}"/>
              </a:ext>
            </a:extLst>
          </p:cNvPr>
          <p:cNvSpPr>
            <a:spLocks noChangeArrowheads="1"/>
          </p:cNvSpPr>
          <p:nvPr/>
        </p:nvSpPr>
        <p:spPr bwMode="auto">
          <a:xfrm>
            <a:off x="869429" y="587469"/>
            <a:ext cx="10867869" cy="38420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0B0F0"/>
                </a:solidFill>
                <a:effectLst/>
                <a:latin typeface="Segoe UI" panose="020B0502040204020203" pitchFamily="34" charset="0"/>
                <a:cs typeface="Segoe UI" panose="020B0502040204020203" pitchFamily="34" charset="0"/>
              </a:rPr>
              <a:t>CSS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var()</a:t>
            </a:r>
            <a:r>
              <a:rPr kumimoji="0" lang="en-US" altLang="en-US" sz="2000" b="0" i="0" u="none" strike="noStrike" cap="none" normalizeH="0" baseline="0" dirty="0">
                <a:ln>
                  <a:noFill/>
                </a:ln>
                <a:solidFill>
                  <a:srgbClr val="000000"/>
                </a:solidFill>
                <a:effectLst/>
                <a:latin typeface="Verdana" panose="020B0604030504040204" pitchFamily="34" charset="0"/>
              </a:rPr>
              <a:t> function is used to insert the value of a CSS variable.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CSS variables have access to the DOM, which means that you can create variables with local or global scope, change the variables with JavaScript, and change the variables based on media queries.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A good way to use CSS variables is when it comes to the colors of your design. Instead of copy and paste the same colors over and over again, you can place them in variables.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E92416C-1713-3089-95BD-B325DC8F2C97}"/>
              </a:ext>
            </a:extLst>
          </p:cNvPr>
          <p:cNvSpPr>
            <a:spLocks noChangeArrowheads="1"/>
          </p:cNvSpPr>
          <p:nvPr/>
        </p:nvSpPr>
        <p:spPr bwMode="auto">
          <a:xfrm>
            <a:off x="869429" y="4440395"/>
            <a:ext cx="10314386" cy="15644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Syntax of the var()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var()</a:t>
            </a:r>
            <a:r>
              <a:rPr kumimoji="0" lang="en-US" altLang="en-US" b="0" i="0" u="none" strike="noStrike" cap="none" normalizeH="0" baseline="0" dirty="0">
                <a:ln>
                  <a:noFill/>
                </a:ln>
                <a:solidFill>
                  <a:srgbClr val="000000"/>
                </a:solidFill>
                <a:effectLst/>
                <a:latin typeface="Verdana" panose="020B0604030504040204" pitchFamily="34" charset="0"/>
              </a:rPr>
              <a:t> function is used to insert the value of a CSS variable.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syntax of the </a:t>
            </a:r>
            <a:r>
              <a:rPr kumimoji="0" lang="en-US" altLang="en-US" b="0" i="0" u="none" strike="noStrike" cap="none" normalizeH="0" baseline="0" dirty="0">
                <a:ln>
                  <a:noFill/>
                </a:ln>
                <a:solidFill>
                  <a:srgbClr val="DC143C"/>
                </a:solidFill>
                <a:effectLst/>
                <a:latin typeface="Consolas" panose="020B0609020204030204" pitchFamily="49" charset="0"/>
              </a:rPr>
              <a:t>var()</a:t>
            </a:r>
            <a:r>
              <a:rPr kumimoji="0" lang="en-US" altLang="en-US" b="0" i="0" u="none" strike="noStrike" cap="none" normalizeH="0" baseline="0" dirty="0">
                <a:ln>
                  <a:noFill/>
                </a:ln>
                <a:solidFill>
                  <a:srgbClr val="000000"/>
                </a:solidFill>
                <a:effectLst/>
                <a:latin typeface="Verdana" panose="020B0604030504040204" pitchFamily="34" charset="0"/>
              </a:rPr>
              <a:t> function is as follows: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highlight>
                  <a:srgbClr val="0099CC"/>
                </a:highlight>
                <a:latin typeface="Consolas" panose="020B0609020204030204" pitchFamily="49" charset="0"/>
              </a:rPr>
              <a:t>var(--</a:t>
            </a:r>
            <a:r>
              <a:rPr kumimoji="0" lang="en-US" altLang="en-US" b="0" i="1" u="none" strike="noStrike" cap="none" normalizeH="0" baseline="0" dirty="0">
                <a:ln>
                  <a:noFill/>
                </a:ln>
                <a:solidFill>
                  <a:srgbClr val="000000"/>
                </a:solidFill>
                <a:effectLst/>
                <a:highlight>
                  <a:srgbClr val="0099CC"/>
                </a:highlight>
                <a:latin typeface="Consolas" panose="020B0609020204030204" pitchFamily="49" charset="0"/>
              </a:rPr>
              <a:t>name, value</a:t>
            </a:r>
            <a:r>
              <a:rPr kumimoji="0" lang="en-US" altLang="en-US" b="0" i="0" u="none" strike="noStrike" cap="none" normalizeH="0" baseline="0" dirty="0">
                <a:ln>
                  <a:noFill/>
                </a:ln>
                <a:solidFill>
                  <a:srgbClr val="000000"/>
                </a:solidFill>
                <a:effectLst/>
                <a:highlight>
                  <a:srgbClr val="0099CC"/>
                </a:highlight>
                <a:latin typeface="Consolas" panose="020B0609020204030204" pitchFamily="49" charset="0"/>
              </a:rPr>
              <a:t>)</a:t>
            </a:r>
            <a:endParaRPr kumimoji="0" lang="en-US" altLang="en-US" b="0" i="0" u="none" strike="noStrike" cap="none" normalizeH="0" baseline="0" dirty="0">
              <a:ln>
                <a:noFill/>
              </a:ln>
              <a:solidFill>
                <a:schemeClr val="tx1"/>
              </a:solidFill>
              <a:effectLst/>
              <a:highlight>
                <a:srgbClr val="0099CC"/>
              </a:highlight>
              <a:latin typeface="Arial" panose="020B0604020202020204" pitchFamily="34" charset="0"/>
            </a:endParaRPr>
          </a:p>
        </p:txBody>
      </p:sp>
    </p:spTree>
    <p:extLst>
      <p:ext uri="{BB962C8B-B14F-4D97-AF65-F5344CB8AC3E}">
        <p14:creationId xmlns:p14="http://schemas.microsoft.com/office/powerpoint/2010/main" val="4108342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4C7FAB0-E0AE-D84A-EC95-AFCB84F053F2}"/>
              </a:ext>
            </a:extLst>
          </p:cNvPr>
          <p:cNvSpPr>
            <a:spLocks noChangeArrowheads="1"/>
          </p:cNvSpPr>
          <p:nvPr/>
        </p:nvSpPr>
        <p:spPr bwMode="auto">
          <a:xfrm>
            <a:off x="1019906" y="163027"/>
            <a:ext cx="10562493" cy="28263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B0F0"/>
                </a:solidFill>
                <a:effectLst/>
                <a:latin typeface="Segoe UI" panose="020B0502040204020203" pitchFamily="34" charset="0"/>
                <a:cs typeface="Segoe UI" panose="020B0502040204020203" pitchFamily="34" charset="0"/>
              </a:rPr>
              <a:t>How var()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First of all: CSS variables can have a global or local scope.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Global variables can be accessed/used through the entire document, while local variables can be used only inside the selector where it is declared.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To create a variable with global scope, declare it inside the </a:t>
            </a:r>
            <a:r>
              <a:rPr kumimoji="0" lang="en-US" altLang="en-US" sz="1400" b="0" i="0" u="none" strike="noStrike" cap="none" normalizeH="0" baseline="0" dirty="0">
                <a:ln>
                  <a:noFill/>
                </a:ln>
                <a:solidFill>
                  <a:srgbClr val="DC143C"/>
                </a:solidFill>
                <a:effectLst/>
                <a:latin typeface="Consolas" panose="020B0609020204030204" pitchFamily="49" charset="0"/>
              </a:rPr>
              <a:t>:root</a:t>
            </a:r>
            <a:r>
              <a:rPr kumimoji="0" lang="en-US" altLang="en-US" sz="1400" b="0" i="0" u="none" strike="noStrike" cap="none" normalizeH="0" baseline="0" dirty="0">
                <a:ln>
                  <a:noFill/>
                </a:ln>
                <a:solidFill>
                  <a:srgbClr val="000000"/>
                </a:solidFill>
                <a:effectLst/>
                <a:latin typeface="Verdana" panose="020B0604030504040204" pitchFamily="34" charset="0"/>
              </a:rPr>
              <a:t> selector.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hlinkClick r:id="rId2"/>
              </a:rPr>
              <a:t>:root</a:t>
            </a:r>
            <a:r>
              <a:rPr kumimoji="0" lang="en-US" altLang="en-US" sz="1400" b="0" i="0" u="none" strike="noStrike" cap="none" normalizeH="0" baseline="0" dirty="0">
                <a:ln>
                  <a:noFill/>
                </a:ln>
                <a:solidFill>
                  <a:srgbClr val="000000"/>
                </a:solidFill>
                <a:effectLst/>
                <a:latin typeface="Verdana" panose="020B0604030504040204" pitchFamily="34" charset="0"/>
              </a:rPr>
              <a:t> selector matches the document's root element.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To create a variable with local scope, declare it inside the selector that is going to use it.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following example is equal to the example above, but here we use the </a:t>
            </a:r>
            <a:r>
              <a:rPr kumimoji="0" lang="en-US" altLang="en-US" sz="1400" b="0" i="0" u="none" strike="noStrike" cap="none" normalizeH="0" baseline="0" dirty="0">
                <a:ln>
                  <a:noFill/>
                </a:ln>
                <a:solidFill>
                  <a:srgbClr val="DC143C"/>
                </a:solidFill>
                <a:effectLst/>
                <a:latin typeface="Consolas" panose="020B0609020204030204" pitchFamily="49" charset="0"/>
              </a:rPr>
              <a:t>var()</a:t>
            </a:r>
            <a:r>
              <a:rPr kumimoji="0" lang="en-US" altLang="en-US" sz="1400" b="0" i="0" u="none" strike="noStrike" cap="none" normalizeH="0" baseline="0" dirty="0">
                <a:ln>
                  <a:noFill/>
                </a:ln>
                <a:solidFill>
                  <a:srgbClr val="000000"/>
                </a:solidFill>
                <a:effectLst/>
                <a:latin typeface="Verdana" panose="020B0604030504040204" pitchFamily="34" charset="0"/>
              </a:rPr>
              <a:t> function.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First, we declare two global variables (--blue and --white). Then, we use the </a:t>
            </a:r>
            <a:r>
              <a:rPr kumimoji="0" lang="en-US" altLang="en-US" sz="1400" b="0" i="0" u="none" strike="noStrike" cap="none" normalizeH="0" baseline="0" dirty="0">
                <a:ln>
                  <a:noFill/>
                </a:ln>
                <a:solidFill>
                  <a:srgbClr val="DC143C"/>
                </a:solidFill>
                <a:effectLst/>
                <a:latin typeface="Consolas" panose="020B0609020204030204" pitchFamily="49" charset="0"/>
              </a:rPr>
              <a:t>var()</a:t>
            </a:r>
            <a:r>
              <a:rPr kumimoji="0" lang="en-US" altLang="en-US" sz="1400" b="0" i="0" u="none" strike="noStrike" cap="none" normalizeH="0" baseline="0" dirty="0">
                <a:ln>
                  <a:noFill/>
                </a:ln>
                <a:solidFill>
                  <a:srgbClr val="000000"/>
                </a:solidFill>
                <a:effectLst/>
                <a:latin typeface="Verdana" panose="020B0604030504040204" pitchFamily="34" charset="0"/>
              </a:rPr>
              <a:t> function to insert the value of the variables later in the style sheet: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78EE34B-D0E2-2D4C-3FD7-F93643F0589A}"/>
              </a:ext>
            </a:extLst>
          </p:cNvPr>
          <p:cNvSpPr txBox="1"/>
          <p:nvPr/>
        </p:nvSpPr>
        <p:spPr>
          <a:xfrm>
            <a:off x="7689761" y="2832257"/>
            <a:ext cx="3997569" cy="3970318"/>
          </a:xfrm>
          <a:prstGeom prst="rect">
            <a:avLst/>
          </a:prstGeom>
          <a:noFill/>
        </p:spPr>
        <p:txBody>
          <a:bodyPr wrap="square">
            <a:spAutoFit/>
          </a:bodyPr>
          <a:lstStyle/>
          <a:p>
            <a:r>
              <a:rPr lang="en-US" sz="1200" b="0" i="0" dirty="0">
                <a:solidFill>
                  <a:srgbClr val="A52A2A"/>
                </a:solidFill>
                <a:effectLst/>
                <a:latin typeface="Consolas" panose="020B0609020204030204" pitchFamily="49" charset="0"/>
              </a:rPr>
              <a:t>:root </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--blue</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#1e90ff</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--white</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#ffffff</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000000"/>
                </a:solidFill>
                <a:effectLst/>
                <a:latin typeface="Consolas" panose="020B0609020204030204" pitchFamily="49" charset="0"/>
              </a:rPr>
              <a:t>}</a:t>
            </a:r>
            <a:br>
              <a:rPr lang="en-US" sz="1200" dirty="0"/>
            </a:br>
            <a:br>
              <a:rPr lang="en-US" sz="1200" dirty="0"/>
            </a:br>
            <a:r>
              <a:rPr lang="en-US" sz="1200" b="0" i="0" dirty="0">
                <a:solidFill>
                  <a:srgbClr val="A52A2A"/>
                </a:solidFill>
                <a:effectLst/>
                <a:latin typeface="Consolas" panose="020B0609020204030204" pitchFamily="49" charset="0"/>
              </a:rPr>
              <a:t>body </a:t>
            </a:r>
            <a:r>
              <a:rPr lang="en-US" sz="1200" b="0" i="0" dirty="0">
                <a:solidFill>
                  <a:srgbClr val="000000"/>
                </a:solidFill>
                <a:effectLst/>
                <a:latin typeface="Consolas" panose="020B0609020204030204" pitchFamily="49" charset="0"/>
              </a:rPr>
              <a:t>{</a:t>
            </a:r>
            <a:r>
              <a:rPr lang="en-US" sz="1200" b="0" i="0" dirty="0">
                <a:solidFill>
                  <a:srgbClr val="FF0000"/>
                </a:solidFill>
                <a:effectLst/>
                <a:latin typeface="Consolas" panose="020B0609020204030204" pitchFamily="49" charset="0"/>
              </a:rPr>
              <a:t> background-color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var(--blue)</a:t>
            </a:r>
            <a:r>
              <a:rPr lang="en-US" sz="1200" b="0" i="0" dirty="0">
                <a:solidFill>
                  <a:srgbClr val="000000"/>
                </a:solidFill>
                <a:effectLst/>
                <a:latin typeface="Consolas" panose="020B0609020204030204" pitchFamily="49" charset="0"/>
              </a:rPr>
              <a:t>;</a:t>
            </a:r>
            <a:r>
              <a:rPr lang="en-US" sz="1200" b="0" i="0" dirty="0">
                <a:solidFill>
                  <a:srgbClr val="FF0000"/>
                </a:solidFill>
                <a:effectLst/>
                <a:latin typeface="Consolas" panose="020B0609020204030204" pitchFamily="49" charset="0"/>
              </a:rPr>
              <a:t> </a:t>
            </a:r>
            <a:r>
              <a:rPr lang="en-US" sz="1200" b="0" i="0" dirty="0">
                <a:solidFill>
                  <a:srgbClr val="000000"/>
                </a:solidFill>
                <a:effectLst/>
                <a:latin typeface="Consolas" panose="020B0609020204030204" pitchFamily="49" charset="0"/>
              </a:rPr>
              <a:t>}</a:t>
            </a:r>
            <a:br>
              <a:rPr lang="en-US" sz="1200" dirty="0"/>
            </a:br>
            <a:br>
              <a:rPr lang="en-US" sz="1200" dirty="0"/>
            </a:br>
            <a:r>
              <a:rPr lang="en-US" sz="1200" b="0" i="0" dirty="0">
                <a:solidFill>
                  <a:srgbClr val="A52A2A"/>
                </a:solidFill>
                <a:effectLst/>
                <a:latin typeface="Consolas" panose="020B0609020204030204" pitchFamily="49" charset="0"/>
              </a:rPr>
              <a:t>h2 </a:t>
            </a:r>
            <a:r>
              <a:rPr lang="en-US" sz="1200" b="0" i="0" dirty="0">
                <a:solidFill>
                  <a:srgbClr val="000000"/>
                </a:solidFill>
                <a:effectLst/>
                <a:latin typeface="Consolas" panose="020B0609020204030204" pitchFamily="49" charset="0"/>
              </a:rPr>
              <a:t>{</a:t>
            </a:r>
            <a:r>
              <a:rPr lang="en-US" sz="1200" b="0" i="0" dirty="0">
                <a:solidFill>
                  <a:srgbClr val="FF0000"/>
                </a:solidFill>
                <a:effectLst/>
                <a:latin typeface="Consolas" panose="020B0609020204030204" pitchFamily="49" charset="0"/>
              </a:rPr>
              <a:t> border-bottom</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2px solid var(--blue)</a:t>
            </a:r>
            <a:r>
              <a:rPr lang="en-US" sz="1200" b="0" i="0" dirty="0">
                <a:solidFill>
                  <a:srgbClr val="000000"/>
                </a:solidFill>
                <a:effectLst/>
                <a:latin typeface="Consolas" panose="020B0609020204030204" pitchFamily="49" charset="0"/>
              </a:rPr>
              <a:t>;</a:t>
            </a:r>
            <a:r>
              <a:rPr lang="en-US" sz="1200" b="0" i="0" dirty="0">
                <a:solidFill>
                  <a:srgbClr val="FF0000"/>
                </a:solidFill>
                <a:effectLst/>
                <a:latin typeface="Consolas" panose="020B0609020204030204" pitchFamily="49" charset="0"/>
              </a:rPr>
              <a:t> </a:t>
            </a:r>
            <a:r>
              <a:rPr lang="en-US" sz="1200" b="0" i="0" dirty="0">
                <a:solidFill>
                  <a:srgbClr val="000000"/>
                </a:solidFill>
                <a:effectLst/>
                <a:latin typeface="Consolas" panose="020B0609020204030204" pitchFamily="49" charset="0"/>
              </a:rPr>
              <a:t>}</a:t>
            </a:r>
            <a:br>
              <a:rPr lang="en-US" sz="1200" dirty="0"/>
            </a:br>
            <a:br>
              <a:rPr lang="en-US" sz="1200" dirty="0"/>
            </a:br>
            <a:r>
              <a:rPr lang="en-US" sz="1200" b="0" i="0" dirty="0">
                <a:solidFill>
                  <a:srgbClr val="A52A2A"/>
                </a:solidFill>
                <a:effectLst/>
                <a:latin typeface="Consolas" panose="020B0609020204030204" pitchFamily="49" charset="0"/>
              </a:rPr>
              <a:t>.container </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color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var(--blue)</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background-color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var(--white)</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padding</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15px</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000000"/>
                </a:solidFill>
                <a:effectLst/>
                <a:latin typeface="Consolas" panose="020B0609020204030204" pitchFamily="49" charset="0"/>
              </a:rPr>
              <a:t>}</a:t>
            </a:r>
            <a:br>
              <a:rPr lang="en-US" sz="1200" dirty="0"/>
            </a:br>
            <a:br>
              <a:rPr lang="en-US" sz="1200" dirty="0"/>
            </a:br>
            <a:r>
              <a:rPr lang="en-US" sz="1200" b="0" i="0" dirty="0">
                <a:solidFill>
                  <a:srgbClr val="A52A2A"/>
                </a:solidFill>
                <a:effectLst/>
                <a:latin typeface="Consolas" panose="020B0609020204030204" pitchFamily="49" charset="0"/>
              </a:rPr>
              <a:t>button </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background-color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var(--white)</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color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var(--blue)</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border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1px solid var(--blue)</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padding</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5px</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000000"/>
                </a:solidFill>
                <a:effectLst/>
                <a:latin typeface="Consolas" panose="020B0609020204030204" pitchFamily="49" charset="0"/>
              </a:rPr>
              <a:t>}</a:t>
            </a:r>
            <a:endParaRPr lang="en-US" sz="1200" dirty="0"/>
          </a:p>
        </p:txBody>
      </p:sp>
      <p:sp>
        <p:nvSpPr>
          <p:cNvPr id="7" name="TextBox 6">
            <a:extLst>
              <a:ext uri="{FF2B5EF4-FFF2-40B4-BE49-F238E27FC236}">
                <a16:creationId xmlns:a16="http://schemas.microsoft.com/office/drawing/2014/main" id="{AF37E91C-BA38-DC83-301C-BCE9E45C086A}"/>
              </a:ext>
            </a:extLst>
          </p:cNvPr>
          <p:cNvSpPr txBox="1"/>
          <p:nvPr/>
        </p:nvSpPr>
        <p:spPr>
          <a:xfrm>
            <a:off x="1019906" y="4217252"/>
            <a:ext cx="6093500" cy="120032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Advantages of using var() are:</a:t>
            </a:r>
          </a:p>
          <a:p>
            <a:pPr algn="l">
              <a:buFont typeface="Arial" panose="020B0604020202020204" pitchFamily="34" charset="0"/>
              <a:buChar char="•"/>
            </a:pPr>
            <a:r>
              <a:rPr lang="en-US" b="0" i="0" dirty="0">
                <a:solidFill>
                  <a:srgbClr val="000000"/>
                </a:solidFill>
                <a:effectLst/>
                <a:latin typeface="Verdana" panose="020B0604030504040204" pitchFamily="34" charset="0"/>
              </a:rPr>
              <a:t>makes the code easier to read (more understandable)</a:t>
            </a:r>
          </a:p>
          <a:p>
            <a:pPr algn="l">
              <a:buFont typeface="Arial" panose="020B0604020202020204" pitchFamily="34" charset="0"/>
              <a:buChar char="•"/>
            </a:pPr>
            <a:r>
              <a:rPr lang="en-US" b="0" i="0" dirty="0">
                <a:solidFill>
                  <a:srgbClr val="000000"/>
                </a:solidFill>
                <a:effectLst/>
                <a:latin typeface="Verdana" panose="020B0604030504040204" pitchFamily="34" charset="0"/>
              </a:rPr>
              <a:t>makes it much easier to change the color values</a:t>
            </a:r>
          </a:p>
        </p:txBody>
      </p:sp>
    </p:spTree>
    <p:extLst>
      <p:ext uri="{BB962C8B-B14F-4D97-AF65-F5344CB8AC3E}">
        <p14:creationId xmlns:p14="http://schemas.microsoft.com/office/powerpoint/2010/main" val="138327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38970C-19DE-438D-80D2-5CF969055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B1E3F6-167B-40F3-B303-9A931BAB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1173F-BF6A-6AD5-6DE7-6133B626B50C}"/>
              </a:ext>
            </a:extLst>
          </p:cNvPr>
          <p:cNvSpPr>
            <a:spLocks noGrp="1"/>
          </p:cNvSpPr>
          <p:nvPr>
            <p:ph type="ctrTitle"/>
          </p:nvPr>
        </p:nvSpPr>
        <p:spPr>
          <a:xfrm>
            <a:off x="4365356" y="810275"/>
            <a:ext cx="7020747" cy="5229630"/>
          </a:xfrm>
        </p:spPr>
        <p:txBody>
          <a:bodyPr>
            <a:normAutofit/>
          </a:bodyPr>
          <a:lstStyle/>
          <a:p>
            <a:pPr algn="l"/>
            <a:r>
              <a:rPr lang="en-US" sz="6600" b="1" dirty="0">
                <a:solidFill>
                  <a:srgbClr val="FFFFFF"/>
                </a:solidFill>
              </a:rPr>
              <a:t>What is Responsive Web Design?</a:t>
            </a:r>
            <a:br>
              <a:rPr lang="en-US" sz="6600" b="1" dirty="0">
                <a:solidFill>
                  <a:srgbClr val="FFFFFF"/>
                </a:solidFill>
              </a:rPr>
            </a:br>
            <a:endParaRPr lang="en-US" sz="6600" dirty="0">
              <a:solidFill>
                <a:srgbClr val="FFFFFF"/>
              </a:solidFill>
            </a:endParaRPr>
          </a:p>
        </p:txBody>
      </p:sp>
      <p:sp>
        <p:nvSpPr>
          <p:cNvPr id="3" name="Subtitle 2">
            <a:extLst>
              <a:ext uri="{FF2B5EF4-FFF2-40B4-BE49-F238E27FC236}">
                <a16:creationId xmlns:a16="http://schemas.microsoft.com/office/drawing/2014/main" id="{0793151C-377E-F670-48D0-7B769041A9BE}"/>
              </a:ext>
            </a:extLst>
          </p:cNvPr>
          <p:cNvSpPr>
            <a:spLocks noGrp="1"/>
          </p:cNvSpPr>
          <p:nvPr>
            <p:ph type="subTitle" idx="1"/>
          </p:nvPr>
        </p:nvSpPr>
        <p:spPr>
          <a:xfrm>
            <a:off x="788661" y="810275"/>
            <a:ext cx="2949542" cy="5229630"/>
          </a:xfrm>
        </p:spPr>
        <p:txBody>
          <a:bodyPr>
            <a:normAutofit/>
          </a:bodyPr>
          <a:lstStyle/>
          <a:p>
            <a:pPr algn="r"/>
            <a:r>
              <a:rPr lang="en-US" sz="3200" dirty="0">
                <a:solidFill>
                  <a:srgbClr val="FFFFFF"/>
                </a:solidFill>
              </a:rPr>
              <a:t>-Responsive web design makes your web page look good on all devices.</a:t>
            </a:r>
          </a:p>
          <a:p>
            <a:pPr algn="r"/>
            <a:r>
              <a:rPr lang="en-US" sz="3200" dirty="0">
                <a:solidFill>
                  <a:srgbClr val="FFFFFF"/>
                </a:solidFill>
              </a:rPr>
              <a:t>-Responsive web design uses only HTML and CSS</a:t>
            </a:r>
            <a:r>
              <a:rPr lang="en-US" sz="2400" dirty="0">
                <a:solidFill>
                  <a:srgbClr val="FFFFFF"/>
                </a:solidFill>
              </a:rPr>
              <a:t>.</a:t>
            </a:r>
          </a:p>
          <a:p>
            <a:pPr algn="r"/>
            <a:endParaRPr lang="en-US" sz="2400" dirty="0">
              <a:solidFill>
                <a:srgbClr val="FFFFFF"/>
              </a:solidFill>
            </a:endParaRPr>
          </a:p>
        </p:txBody>
      </p:sp>
      <p:cxnSp>
        <p:nvCxnSpPr>
          <p:cNvPr id="12" name="Straight Connector 11">
            <a:extLst>
              <a:ext uri="{FF2B5EF4-FFF2-40B4-BE49-F238E27FC236}">
                <a16:creationId xmlns:a16="http://schemas.microsoft.com/office/drawing/2014/main" id="{40465A9A-0B0E-4D7B-8150-D098AC71B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96290"/>
            <a:ext cx="0" cy="3657600"/>
          </a:xfrm>
          <a:prstGeom prst="line">
            <a:avLst/>
          </a:prstGeom>
          <a:ln w="19050">
            <a:solidFill>
              <a:srgbClr val="FFFFF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37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FACF-8C7F-5412-8798-9E41D6F98C81}"/>
              </a:ext>
            </a:extLst>
          </p:cNvPr>
          <p:cNvSpPr>
            <a:spLocks noGrp="1"/>
          </p:cNvSpPr>
          <p:nvPr>
            <p:ph type="ctrTitle"/>
          </p:nvPr>
        </p:nvSpPr>
        <p:spPr>
          <a:xfrm>
            <a:off x="750627" y="1472287"/>
            <a:ext cx="9144000" cy="2387600"/>
          </a:xfrm>
        </p:spPr>
        <p:txBody>
          <a:bodyPr>
            <a:normAutofit/>
          </a:bodyPr>
          <a:lstStyle/>
          <a:p>
            <a:pPr algn="l"/>
            <a:r>
              <a:rPr lang="en-US" sz="2800" dirty="0">
                <a:solidFill>
                  <a:schemeClr val="bg1"/>
                </a:solidFill>
              </a:rPr>
              <a:t>-</a:t>
            </a:r>
            <a:r>
              <a:rPr lang="en-US" sz="2800" b="1" dirty="0">
                <a:solidFill>
                  <a:schemeClr val="bg1"/>
                </a:solidFill>
              </a:rPr>
              <a:t>Web pages can be viewed using many different devices: desktops, tablets, and phones. Your web page should look good, and be easy to use, regardless of the device</a:t>
            </a:r>
            <a:r>
              <a:rPr lang="en-US" sz="2800" dirty="0">
                <a:solidFill>
                  <a:schemeClr val="bg1"/>
                </a:solidFill>
              </a:rPr>
              <a:t>. </a:t>
            </a:r>
          </a:p>
        </p:txBody>
      </p:sp>
      <p:sp>
        <p:nvSpPr>
          <p:cNvPr id="3" name="Subtitle 2">
            <a:extLst>
              <a:ext uri="{FF2B5EF4-FFF2-40B4-BE49-F238E27FC236}">
                <a16:creationId xmlns:a16="http://schemas.microsoft.com/office/drawing/2014/main" id="{9B0530D3-B6A1-B9D8-2C21-38E06D20E930}"/>
              </a:ext>
            </a:extLst>
          </p:cNvPr>
          <p:cNvSpPr>
            <a:spLocks noGrp="1"/>
          </p:cNvSpPr>
          <p:nvPr>
            <p:ph type="subTitle" idx="1"/>
          </p:nvPr>
        </p:nvSpPr>
        <p:spPr>
          <a:xfrm>
            <a:off x="750627" y="4591725"/>
            <a:ext cx="9144000" cy="1655762"/>
          </a:xfrm>
        </p:spPr>
        <p:txBody>
          <a:bodyPr>
            <a:normAutofit/>
          </a:bodyPr>
          <a:lstStyle/>
          <a:p>
            <a:pPr algn="l"/>
            <a:r>
              <a:rPr lang="en-US" sz="2800" b="1" dirty="0"/>
              <a:t>-</a:t>
            </a:r>
            <a:r>
              <a:rPr lang="en-US" sz="2800" dirty="0"/>
              <a:t>Web pages should not leave out information to fit smaller devices, but rather adapt its content to fit any device</a:t>
            </a:r>
          </a:p>
        </p:txBody>
      </p:sp>
      <p:sp>
        <p:nvSpPr>
          <p:cNvPr id="4" name="TextBox 3">
            <a:extLst>
              <a:ext uri="{FF2B5EF4-FFF2-40B4-BE49-F238E27FC236}">
                <a16:creationId xmlns:a16="http://schemas.microsoft.com/office/drawing/2014/main" id="{B1FA5D6C-7984-C647-0BD9-6D8AF8FA4928}"/>
              </a:ext>
            </a:extLst>
          </p:cNvPr>
          <p:cNvSpPr txBox="1"/>
          <p:nvPr/>
        </p:nvSpPr>
        <p:spPr>
          <a:xfrm>
            <a:off x="750627" y="610513"/>
            <a:ext cx="8516203" cy="861774"/>
          </a:xfrm>
          <a:prstGeom prst="rect">
            <a:avLst/>
          </a:prstGeom>
          <a:noFill/>
        </p:spPr>
        <p:txBody>
          <a:bodyPr wrap="square" rtlCol="0">
            <a:spAutoFit/>
          </a:bodyPr>
          <a:lstStyle/>
          <a:p>
            <a:r>
              <a:rPr lang="en-US" sz="3200" b="1" dirty="0">
                <a:solidFill>
                  <a:srgbClr val="002060"/>
                </a:solidFill>
              </a:rPr>
              <a:t>Designing For The Best Experience For All Users :</a:t>
            </a:r>
          </a:p>
          <a:p>
            <a:endParaRPr lang="en-US" dirty="0"/>
          </a:p>
        </p:txBody>
      </p:sp>
    </p:spTree>
    <p:extLst>
      <p:ext uri="{BB962C8B-B14F-4D97-AF65-F5344CB8AC3E}">
        <p14:creationId xmlns:p14="http://schemas.microsoft.com/office/powerpoint/2010/main" val="3552577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E117F94-4A49-4CCB-AB97-121615AE4F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D314A70A-2974-46E2-BF4B-2C6335A6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E8AD-0737-702C-AD7E-992B56861EB9}"/>
              </a:ext>
            </a:extLst>
          </p:cNvPr>
          <p:cNvSpPr>
            <a:spLocks noGrp="1"/>
          </p:cNvSpPr>
          <p:nvPr>
            <p:ph type="ctrTitle"/>
          </p:nvPr>
        </p:nvSpPr>
        <p:spPr>
          <a:xfrm>
            <a:off x="842846" y="287339"/>
            <a:ext cx="9720072" cy="1676371"/>
          </a:xfrm>
        </p:spPr>
        <p:txBody>
          <a:bodyPr vert="horz" lIns="91440" tIns="45720" rIns="91440" bIns="45720" rtlCol="0" anchor="ctr">
            <a:normAutofit/>
          </a:bodyPr>
          <a:lstStyle/>
          <a:p>
            <a:pPr algn="l"/>
            <a:r>
              <a:rPr lang="en-US" b="1" spc="100" dirty="0">
                <a:solidFill>
                  <a:srgbClr val="00B0F0"/>
                </a:solidFill>
              </a:rPr>
              <a:t>What is a Media Query?</a:t>
            </a:r>
            <a:br>
              <a:rPr lang="en-US" b="1" spc="100" dirty="0"/>
            </a:br>
            <a:endParaRPr lang="en-US" spc="100" dirty="0"/>
          </a:p>
        </p:txBody>
      </p:sp>
      <p:cxnSp>
        <p:nvCxnSpPr>
          <p:cNvPr id="15" name="Straight Connector 14">
            <a:extLst>
              <a:ext uri="{FF2B5EF4-FFF2-40B4-BE49-F238E27FC236}">
                <a16:creationId xmlns:a16="http://schemas.microsoft.com/office/drawing/2014/main" id="{8E5681ED-8D38-489E-BF75-8BFBC350A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1C827F3-B71F-74A2-C781-A38C16890E32}"/>
              </a:ext>
            </a:extLst>
          </p:cNvPr>
          <p:cNvSpPr>
            <a:spLocks noGrp="1"/>
          </p:cNvSpPr>
          <p:nvPr>
            <p:ph type="subTitle" idx="1"/>
          </p:nvPr>
        </p:nvSpPr>
        <p:spPr>
          <a:xfrm>
            <a:off x="842846" y="1391616"/>
            <a:ext cx="9206458" cy="912825"/>
          </a:xfrm>
        </p:spPr>
        <p:txBody>
          <a:bodyPr>
            <a:normAutofit fontScale="77500" lnSpcReduction="20000"/>
          </a:bodyPr>
          <a:lstStyle/>
          <a:p>
            <a:pPr defTabSz="886968">
              <a:spcAft>
                <a:spcPts val="194"/>
              </a:spcAft>
            </a:pPr>
            <a:r>
              <a:rPr lang="en-US" sz="1746" kern="1200" dirty="0">
                <a:solidFill>
                  <a:schemeClr val="tx1">
                    <a:lumMod val="90000"/>
                    <a:lumOff val="10000"/>
                  </a:schemeClr>
                </a:solidFill>
                <a:latin typeface="+mn-lt"/>
                <a:ea typeface="+mn-ea"/>
                <a:cs typeface="+mn-cs"/>
              </a:rPr>
              <a:t>-</a:t>
            </a:r>
            <a:r>
              <a:rPr lang="en-US" sz="4000" kern="1200" dirty="0">
                <a:solidFill>
                  <a:schemeClr val="tx1">
                    <a:lumMod val="90000"/>
                    <a:lumOff val="10000"/>
                  </a:schemeClr>
                </a:solidFill>
                <a:latin typeface="+mn-lt"/>
                <a:ea typeface="+mn-ea"/>
                <a:cs typeface="+mn-cs"/>
              </a:rPr>
              <a:t>Media query is a CSS technique introduced in CSS3.</a:t>
            </a:r>
          </a:p>
          <a:p>
            <a:endParaRPr lang="en-US" dirty="0"/>
          </a:p>
        </p:txBody>
      </p:sp>
      <p:sp>
        <p:nvSpPr>
          <p:cNvPr id="5" name="TextBox 4">
            <a:extLst>
              <a:ext uri="{FF2B5EF4-FFF2-40B4-BE49-F238E27FC236}">
                <a16:creationId xmlns:a16="http://schemas.microsoft.com/office/drawing/2014/main" id="{C1CAC20A-767D-7A32-BA3E-2C51FE8496DF}"/>
              </a:ext>
            </a:extLst>
          </p:cNvPr>
          <p:cNvSpPr txBox="1"/>
          <p:nvPr/>
        </p:nvSpPr>
        <p:spPr>
          <a:xfrm>
            <a:off x="1424318" y="3568834"/>
            <a:ext cx="3593518" cy="1500026"/>
          </a:xfrm>
          <a:prstGeom prst="rect">
            <a:avLst/>
          </a:prstGeom>
          <a:noFill/>
        </p:spPr>
        <p:txBody>
          <a:bodyPr wrap="square" rtlCol="0">
            <a:spAutoFit/>
          </a:bodyPr>
          <a:lstStyle/>
          <a:p>
            <a:pPr defTabSz="443484">
              <a:spcAft>
                <a:spcPts val="600"/>
              </a:spcAft>
            </a:pPr>
            <a:r>
              <a:rPr lang="en-US" sz="2716" kern="1200" dirty="0">
                <a:solidFill>
                  <a:schemeClr val="tx1"/>
                </a:solidFill>
                <a:latin typeface="+mn-lt"/>
                <a:ea typeface="+mn-ea"/>
                <a:cs typeface="+mn-cs"/>
              </a:rPr>
              <a:t>@media (condition) {</a:t>
            </a:r>
          </a:p>
          <a:p>
            <a:pPr defTabSz="443484">
              <a:spcAft>
                <a:spcPts val="600"/>
              </a:spcAft>
            </a:pPr>
            <a:r>
              <a:rPr lang="en-US" sz="2716" kern="1200" dirty="0">
                <a:solidFill>
                  <a:schemeClr val="tx1"/>
                </a:solidFill>
                <a:latin typeface="+mn-lt"/>
                <a:ea typeface="+mn-ea"/>
                <a:cs typeface="+mn-cs"/>
              </a:rPr>
              <a:t>//block of code;</a:t>
            </a:r>
          </a:p>
          <a:p>
            <a:pPr defTabSz="443484">
              <a:spcAft>
                <a:spcPts val="600"/>
              </a:spcAft>
            </a:pPr>
            <a:r>
              <a:rPr lang="en-US" sz="2716" kern="1200" dirty="0">
                <a:solidFill>
                  <a:schemeClr val="tx1"/>
                </a:solidFill>
                <a:latin typeface="+mn-lt"/>
                <a:ea typeface="+mn-ea"/>
                <a:cs typeface="+mn-cs"/>
              </a:rPr>
              <a:t>}</a:t>
            </a:r>
            <a:endParaRPr lang="en-US" sz="2800" dirty="0"/>
          </a:p>
        </p:txBody>
      </p:sp>
      <p:sp>
        <p:nvSpPr>
          <p:cNvPr id="6" name="TextBox 5">
            <a:extLst>
              <a:ext uri="{FF2B5EF4-FFF2-40B4-BE49-F238E27FC236}">
                <a16:creationId xmlns:a16="http://schemas.microsoft.com/office/drawing/2014/main" id="{AB3A049B-0090-3311-C27C-432CB886C5D1}"/>
              </a:ext>
            </a:extLst>
          </p:cNvPr>
          <p:cNvSpPr txBox="1"/>
          <p:nvPr/>
        </p:nvSpPr>
        <p:spPr>
          <a:xfrm>
            <a:off x="7307015" y="3412941"/>
            <a:ext cx="3699312" cy="1602233"/>
          </a:xfrm>
          <a:prstGeom prst="rect">
            <a:avLst/>
          </a:prstGeom>
          <a:noFill/>
        </p:spPr>
        <p:txBody>
          <a:bodyPr wrap="square" rtlCol="0">
            <a:spAutoFit/>
          </a:bodyPr>
          <a:lstStyle/>
          <a:p>
            <a:pPr defTabSz="443484">
              <a:spcAft>
                <a:spcPts val="600"/>
              </a:spcAft>
            </a:pPr>
            <a:r>
              <a:rPr lang="en-US" sz="2328" kern="1200" dirty="0">
                <a:solidFill>
                  <a:srgbClr val="002060"/>
                </a:solidFill>
                <a:latin typeface="+mn-lt"/>
                <a:ea typeface="+mn-ea"/>
                <a:cs typeface="+mn-cs"/>
              </a:rPr>
              <a:t>Max-width:1000px =&gt; (0:1000px)</a:t>
            </a:r>
          </a:p>
          <a:p>
            <a:pPr defTabSz="443484">
              <a:spcAft>
                <a:spcPts val="600"/>
              </a:spcAft>
            </a:pPr>
            <a:r>
              <a:rPr lang="en-US" sz="2328" kern="1200" dirty="0">
                <a:solidFill>
                  <a:srgbClr val="002060"/>
                </a:solidFill>
                <a:latin typeface="+mn-lt"/>
                <a:ea typeface="+mn-ea"/>
                <a:cs typeface="+mn-cs"/>
              </a:rPr>
              <a:t>Min-width:400px=&gt;(400px:…..)</a:t>
            </a:r>
            <a:endParaRPr lang="en-US" sz="2400" dirty="0">
              <a:solidFill>
                <a:srgbClr val="002060"/>
              </a:solidFill>
            </a:endParaRPr>
          </a:p>
        </p:txBody>
      </p:sp>
    </p:spTree>
    <p:extLst>
      <p:ext uri="{BB962C8B-B14F-4D97-AF65-F5344CB8AC3E}">
        <p14:creationId xmlns:p14="http://schemas.microsoft.com/office/powerpoint/2010/main" val="470496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5FDC03-DF98-28F6-976A-C9540755E62B}"/>
              </a:ext>
            </a:extLst>
          </p:cNvPr>
          <p:cNvSpPr>
            <a:spLocks noGrp="1"/>
          </p:cNvSpPr>
          <p:nvPr>
            <p:ph type="ctrTitle"/>
          </p:nvPr>
        </p:nvSpPr>
        <p:spPr>
          <a:xfrm>
            <a:off x="1024128" y="585216"/>
            <a:ext cx="9720072" cy="1499616"/>
          </a:xfrm>
        </p:spPr>
        <p:txBody>
          <a:bodyPr vert="horz" lIns="91440" tIns="45720" rIns="91440" bIns="45720" rtlCol="0" anchor="ctr">
            <a:normAutofit/>
          </a:bodyPr>
          <a:lstStyle/>
          <a:p>
            <a:pPr algn="l"/>
            <a:r>
              <a:rPr lang="en-US" b="1" spc="100" dirty="0">
                <a:solidFill>
                  <a:schemeClr val="bg1"/>
                </a:solidFill>
              </a:rPr>
              <a:t>-Always Design for Mobile First</a:t>
            </a:r>
            <a:br>
              <a:rPr lang="en-US" b="1" spc="100" dirty="0">
                <a:solidFill>
                  <a:schemeClr val="tx1">
                    <a:lumMod val="95000"/>
                    <a:lumOff val="5000"/>
                  </a:schemeClr>
                </a:solidFill>
              </a:rPr>
            </a:br>
            <a:endParaRPr lang="en-US" spc="100" dirty="0">
              <a:solidFill>
                <a:schemeClr val="tx1">
                  <a:lumMod val="95000"/>
                  <a:lumOff val="5000"/>
                </a:schemeClr>
              </a:solidFill>
            </a:endParaRPr>
          </a:p>
        </p:txBody>
      </p:sp>
      <p:pic>
        <p:nvPicPr>
          <p:cNvPr id="20" name="Graphic 19" descr="Smart Phone">
            <a:extLst>
              <a:ext uri="{FF2B5EF4-FFF2-40B4-BE49-F238E27FC236}">
                <a16:creationId xmlns:a16="http://schemas.microsoft.com/office/drawing/2014/main" id="{C7D2AFFC-0F9C-C11A-83AB-E1118D2CF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504" y="2386051"/>
            <a:ext cx="3448851" cy="3448851"/>
          </a:xfrm>
          <a:prstGeom prst="rect">
            <a:avLst/>
          </a:prstGeom>
        </p:spPr>
      </p:pic>
      <p:sp>
        <p:nvSpPr>
          <p:cNvPr id="3" name="Subtitle 2">
            <a:extLst>
              <a:ext uri="{FF2B5EF4-FFF2-40B4-BE49-F238E27FC236}">
                <a16:creationId xmlns:a16="http://schemas.microsoft.com/office/drawing/2014/main" id="{B770E9E6-37CE-60C5-D82B-D43DC3FD2C89}"/>
              </a:ext>
            </a:extLst>
          </p:cNvPr>
          <p:cNvSpPr>
            <a:spLocks noGrp="1"/>
          </p:cNvSpPr>
          <p:nvPr>
            <p:ph type="subTitle" idx="1"/>
          </p:nvPr>
        </p:nvSpPr>
        <p:spPr>
          <a:xfrm>
            <a:off x="5063613" y="2286000"/>
            <a:ext cx="5680587" cy="4023360"/>
          </a:xfrm>
        </p:spPr>
        <p:txBody>
          <a:bodyPr vert="horz" lIns="45720" tIns="45720" rIns="45720" bIns="45720" rtlCol="0">
            <a:normAutofit/>
          </a:bodyPr>
          <a:lstStyle/>
          <a:p>
            <a:pPr>
              <a:lnSpc>
                <a:spcPct val="90000"/>
              </a:lnSpc>
              <a:buClr>
                <a:schemeClr val="accent1"/>
              </a:buClr>
            </a:pPr>
            <a:r>
              <a:rPr lang="en-US" sz="2000" dirty="0">
                <a:solidFill>
                  <a:schemeClr val="tx1"/>
                </a:solidFill>
              </a:rPr>
              <a:t>-Mobile First means designing for mobile before designing for desktop or any other device (This will make the page display faster on smaller devices).</a:t>
            </a:r>
          </a:p>
          <a:p>
            <a:pPr>
              <a:lnSpc>
                <a:spcPct val="90000"/>
              </a:lnSpc>
              <a:buClr>
                <a:schemeClr val="accent1"/>
              </a:buClr>
            </a:pPr>
            <a:endParaRPr lang="en-US" sz="2000" dirty="0">
              <a:solidFill>
                <a:schemeClr val="tx1"/>
              </a:solidFill>
            </a:endParaRPr>
          </a:p>
          <a:p>
            <a:pPr>
              <a:lnSpc>
                <a:spcPct val="90000"/>
              </a:lnSpc>
              <a:buClr>
                <a:schemeClr val="accent1"/>
              </a:buClr>
            </a:pPr>
            <a:r>
              <a:rPr lang="en-US" sz="2000" dirty="0">
                <a:solidFill>
                  <a:schemeClr val="tx1"/>
                </a:solidFill>
              </a:rPr>
              <a:t>-This means that we must make some changes in our CSS.</a:t>
            </a:r>
          </a:p>
          <a:p>
            <a:pPr>
              <a:lnSpc>
                <a:spcPct val="90000"/>
              </a:lnSpc>
              <a:buClr>
                <a:schemeClr val="accent1"/>
              </a:buClr>
            </a:pPr>
            <a:endParaRPr lang="en-US" sz="2000" dirty="0">
              <a:solidFill>
                <a:schemeClr val="tx1"/>
              </a:solidFill>
            </a:endParaRPr>
          </a:p>
          <a:p>
            <a:pPr>
              <a:lnSpc>
                <a:spcPct val="90000"/>
              </a:lnSpc>
              <a:buClr>
                <a:schemeClr val="accent1"/>
              </a:buClr>
            </a:pPr>
            <a:r>
              <a:rPr lang="en-US" sz="2000" dirty="0">
                <a:solidFill>
                  <a:schemeClr val="tx1"/>
                </a:solidFill>
              </a:rPr>
              <a:t>-Instead of changing styles when the width gets </a:t>
            </a:r>
            <a:r>
              <a:rPr lang="en-US" sz="2000" i="1" dirty="0">
                <a:solidFill>
                  <a:schemeClr val="tx1"/>
                </a:solidFill>
              </a:rPr>
              <a:t>smaller</a:t>
            </a:r>
            <a:r>
              <a:rPr lang="en-US" sz="2000" dirty="0">
                <a:solidFill>
                  <a:schemeClr val="tx1"/>
                </a:solidFill>
              </a:rPr>
              <a:t> than 768px, we should change the design when the width gets </a:t>
            </a:r>
            <a:r>
              <a:rPr lang="en-US" sz="2000" i="1" dirty="0">
                <a:solidFill>
                  <a:schemeClr val="tx1"/>
                </a:solidFill>
              </a:rPr>
              <a:t>larger</a:t>
            </a:r>
            <a:r>
              <a:rPr lang="en-US" sz="2000" dirty="0">
                <a:solidFill>
                  <a:schemeClr val="tx1"/>
                </a:solidFill>
              </a:rPr>
              <a:t> than 768px. This will make our design Mobile First</a:t>
            </a:r>
          </a:p>
          <a:p>
            <a:pPr>
              <a:lnSpc>
                <a:spcPct val="90000"/>
              </a:lnSpc>
              <a:buClr>
                <a:schemeClr val="accent1"/>
              </a:buClr>
            </a:pPr>
            <a:endParaRPr lang="en-US" dirty="0">
              <a:solidFill>
                <a:schemeClr val="tx1"/>
              </a:solidFill>
            </a:endParaRPr>
          </a:p>
        </p:txBody>
      </p:sp>
    </p:spTree>
    <p:extLst>
      <p:ext uri="{BB962C8B-B14F-4D97-AF65-F5344CB8AC3E}">
        <p14:creationId xmlns:p14="http://schemas.microsoft.com/office/powerpoint/2010/main" val="4239906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A01913F-3FBD-4B62-92CF-D2B8A6741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5DEDB-8D4E-EC6A-D6E9-B4447765B2E8}"/>
              </a:ext>
            </a:extLst>
          </p:cNvPr>
          <p:cNvSpPr>
            <a:spLocks noGrp="1"/>
          </p:cNvSpPr>
          <p:nvPr>
            <p:ph type="ctrTitle"/>
          </p:nvPr>
        </p:nvSpPr>
        <p:spPr>
          <a:xfrm>
            <a:off x="636805" y="640080"/>
            <a:ext cx="3378099" cy="3034857"/>
          </a:xfrm>
        </p:spPr>
        <p:txBody>
          <a:bodyPr anchor="b">
            <a:normAutofit/>
          </a:bodyPr>
          <a:lstStyle/>
          <a:p>
            <a:pPr algn="l"/>
            <a:r>
              <a:rPr lang="en-US" sz="4400" dirty="0">
                <a:solidFill>
                  <a:srgbClr val="3399FF"/>
                </a:solidFill>
              </a:rPr>
              <a:t>-Responsive design standards:</a:t>
            </a:r>
          </a:p>
        </p:txBody>
      </p:sp>
      <p:cxnSp>
        <p:nvCxnSpPr>
          <p:cNvPr id="12" name="Straight Connector 11">
            <a:extLst>
              <a:ext uri="{FF2B5EF4-FFF2-40B4-BE49-F238E27FC236}">
                <a16:creationId xmlns:a16="http://schemas.microsoft.com/office/drawing/2014/main" id="{FBB0A898-5387-4E99-A785-462A85DC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code&#10;&#10;Description automatically generated">
            <a:extLst>
              <a:ext uri="{FF2B5EF4-FFF2-40B4-BE49-F238E27FC236}">
                <a16:creationId xmlns:a16="http://schemas.microsoft.com/office/drawing/2014/main" id="{428277DF-567C-51DC-E9E2-A608AF6F3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338" y="832341"/>
            <a:ext cx="6896936" cy="4696148"/>
          </a:xfrm>
          <a:prstGeom prst="rect">
            <a:avLst/>
          </a:prstGeom>
        </p:spPr>
      </p:pic>
    </p:spTree>
    <p:extLst>
      <p:ext uri="{BB962C8B-B14F-4D97-AF65-F5344CB8AC3E}">
        <p14:creationId xmlns:p14="http://schemas.microsoft.com/office/powerpoint/2010/main" val="3319088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6F7FAA46-F63C-45FE-B4F0-A7E677E9F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0">
            <a:extLst>
              <a:ext uri="{FF2B5EF4-FFF2-40B4-BE49-F238E27FC236}">
                <a16:creationId xmlns:a16="http://schemas.microsoft.com/office/drawing/2014/main" id="{DA9B7795-7E78-4F68-B6FE-6ECC916562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Rectangle 12">
            <a:extLst>
              <a:ext uri="{FF2B5EF4-FFF2-40B4-BE49-F238E27FC236}">
                <a16:creationId xmlns:a16="http://schemas.microsoft.com/office/drawing/2014/main" id="{E92B50E3-AF1E-419B-9A22-017C46AE7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3E3DF-AD65-479A-8837-3CF24EE2EF63}"/>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spc="200" dirty="0">
                <a:solidFill>
                  <a:srgbClr val="00B0F0"/>
                </a:solidFill>
              </a:rPr>
              <a:t>File Structure</a:t>
            </a:r>
          </a:p>
        </p:txBody>
      </p:sp>
      <p:cxnSp>
        <p:nvCxnSpPr>
          <p:cNvPr id="22" name="Straight Connector 14">
            <a:extLst>
              <a:ext uri="{FF2B5EF4-FFF2-40B4-BE49-F238E27FC236}">
                <a16:creationId xmlns:a16="http://schemas.microsoft.com/office/drawing/2014/main" id="{61AB1470-1983-4EB8-82E7-A9DC0B20E7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357E674D-3D21-79FB-7BAB-72D08D5C1F67}"/>
              </a:ext>
            </a:extLst>
          </p:cNvPr>
          <p:cNvPicPr>
            <a:picLocks noChangeAspect="1"/>
          </p:cNvPicPr>
          <p:nvPr/>
        </p:nvPicPr>
        <p:blipFill rotWithShape="1">
          <a:blip r:embed="rId2">
            <a:extLst>
              <a:ext uri="{28A0092B-C50C-407E-A947-70E740481C1C}">
                <a14:useLocalDpi xmlns:a14="http://schemas.microsoft.com/office/drawing/2010/main" val="0"/>
              </a:ext>
            </a:extLst>
          </a:blip>
          <a:srcRect b="19858"/>
          <a:stretch/>
        </p:blipFill>
        <p:spPr>
          <a:xfrm>
            <a:off x="4654984" y="640080"/>
            <a:ext cx="6896936" cy="5578816"/>
          </a:xfrm>
          <a:prstGeom prst="rect">
            <a:avLst/>
          </a:prstGeom>
        </p:spPr>
      </p:pic>
    </p:spTree>
    <p:extLst>
      <p:ext uri="{BB962C8B-B14F-4D97-AF65-F5344CB8AC3E}">
        <p14:creationId xmlns:p14="http://schemas.microsoft.com/office/powerpoint/2010/main" val="418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24EDA8-DF72-4C37-9EC2-D92134F72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6F64638-3523-4975-845C-48099809A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69DFCCE-B144-8592-0F14-D38DC789516A}"/>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cap="all" spc="200">
                <a:solidFill>
                  <a:srgbClr val="FFFFFF"/>
                </a:solidFill>
                <a:latin typeface="+mj-lt"/>
                <a:ea typeface="+mj-ea"/>
                <a:cs typeface="+mj-cs"/>
              </a:rPr>
              <a:t>Grid : layout module .</a:t>
            </a:r>
          </a:p>
        </p:txBody>
      </p:sp>
      <p:pic>
        <p:nvPicPr>
          <p:cNvPr id="4" name="Picture 3">
            <a:extLst>
              <a:ext uri="{FF2B5EF4-FFF2-40B4-BE49-F238E27FC236}">
                <a16:creationId xmlns:a16="http://schemas.microsoft.com/office/drawing/2014/main" id="{00A8FE1C-30B7-226C-E2CE-E53E73477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6" y="860368"/>
            <a:ext cx="10917644" cy="2865881"/>
          </a:xfrm>
          <a:prstGeom prst="rect">
            <a:avLst/>
          </a:prstGeom>
        </p:spPr>
      </p:pic>
      <p:cxnSp>
        <p:nvCxnSpPr>
          <p:cNvPr id="17" name="Straight Connector 16">
            <a:extLst>
              <a:ext uri="{FF2B5EF4-FFF2-40B4-BE49-F238E27FC236}">
                <a16:creationId xmlns:a16="http://schemas.microsoft.com/office/drawing/2014/main" id="{0A046F70-04DA-4509-A661-28463B63F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765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4E41A-A6AA-84C7-28BD-24B10A2B602F}"/>
              </a:ext>
            </a:extLst>
          </p:cNvPr>
          <p:cNvSpPr txBox="1"/>
          <p:nvPr/>
        </p:nvSpPr>
        <p:spPr>
          <a:xfrm>
            <a:off x="270935" y="209359"/>
            <a:ext cx="11256047" cy="5909310"/>
          </a:xfrm>
          <a:prstGeom prst="rect">
            <a:avLst/>
          </a:prstGeom>
          <a:noFill/>
        </p:spPr>
        <p:txBody>
          <a:bodyPr wrap="square" rtlCol="0">
            <a:spAutoFit/>
          </a:bodyPr>
          <a:lstStyle/>
          <a:p>
            <a:pPr algn="l"/>
            <a:r>
              <a:rPr lang="ar-SA" sz="4000" dirty="0"/>
              <a:t>Teams</a:t>
            </a:r>
            <a:r>
              <a:rPr lang="en-US" sz="4000" dirty="0"/>
              <a:t>:</a:t>
            </a:r>
          </a:p>
          <a:p>
            <a:pPr algn="l"/>
            <a:endParaRPr lang="ar-SA" sz="4000" dirty="0"/>
          </a:p>
          <a:p>
            <a:pPr marL="742950" indent="-742950" algn="l">
              <a:buFont typeface="+mj-lt"/>
              <a:buAutoNum type="arabicPeriod"/>
            </a:pPr>
            <a:r>
              <a:rPr lang="ar-SA" sz="4000" dirty="0"/>
              <a:t>Merna Hana &amp; Amira Mahmoud </a:t>
            </a:r>
          </a:p>
          <a:p>
            <a:pPr marL="742950" indent="-742950" algn="l">
              <a:buFont typeface="+mj-lt"/>
              <a:buAutoNum type="arabicPeriod"/>
            </a:pPr>
            <a:r>
              <a:rPr lang="en-US" sz="4000" dirty="0"/>
              <a:t>Mariam Faried</a:t>
            </a:r>
            <a:r>
              <a:rPr lang="ar-SA" sz="4000" dirty="0"/>
              <a:t>&amp; Hadeer Mohamed</a:t>
            </a:r>
          </a:p>
          <a:p>
            <a:pPr marL="742950" indent="-742950" algn="l">
              <a:buFont typeface="+mj-lt"/>
              <a:buAutoNum type="arabicPeriod"/>
            </a:pPr>
            <a:r>
              <a:rPr lang="ar-SA" sz="4000" dirty="0"/>
              <a:t>Ahmed Mahmoud &amp; Ahmed Behiry</a:t>
            </a:r>
          </a:p>
          <a:p>
            <a:pPr marL="742950" indent="-742950" algn="l">
              <a:buFont typeface="+mj-lt"/>
              <a:buAutoNum type="arabicPeriod"/>
            </a:pPr>
            <a:r>
              <a:rPr lang="ar-SA" sz="4000" dirty="0" err="1"/>
              <a:t>Fayrouz</a:t>
            </a:r>
            <a:r>
              <a:rPr lang="ar-SA" sz="4000" dirty="0"/>
              <a:t> </a:t>
            </a:r>
            <a:r>
              <a:rPr lang="ar-SA" sz="4000" dirty="0" err="1"/>
              <a:t>Nasser</a:t>
            </a:r>
            <a:r>
              <a:rPr lang="ar-SA" sz="4000" dirty="0"/>
              <a:t> &amp; Habiba Emad</a:t>
            </a:r>
          </a:p>
          <a:p>
            <a:pPr marL="742950" indent="-742950" algn="l">
              <a:buFont typeface="+mj-lt"/>
              <a:buAutoNum type="arabicPeriod"/>
            </a:pPr>
            <a:r>
              <a:rPr lang="ar-SA" sz="4000" dirty="0"/>
              <a:t>Nouran Yasser &amp; Mariem Walid</a:t>
            </a:r>
          </a:p>
          <a:p>
            <a:pPr marL="742950" indent="-742950" algn="l">
              <a:buFont typeface="+mj-lt"/>
              <a:buAutoNum type="arabicPeriod"/>
            </a:pPr>
            <a:r>
              <a:rPr lang="ar-SA" sz="4000" dirty="0" err="1"/>
              <a:t>Abdelrahman</a:t>
            </a:r>
            <a:r>
              <a:rPr lang="ar-SA" sz="4000" dirty="0"/>
              <a:t> </a:t>
            </a:r>
            <a:r>
              <a:rPr lang="ar-SA" sz="4000" dirty="0" err="1"/>
              <a:t>Mohamed</a:t>
            </a:r>
            <a:r>
              <a:rPr lang="ar-SA" sz="4000" dirty="0"/>
              <a:t> &amp; </a:t>
            </a:r>
            <a:r>
              <a:rPr lang="ar-SA" sz="4000" dirty="0" err="1"/>
              <a:t>Ahmed</a:t>
            </a:r>
            <a:r>
              <a:rPr lang="ar-SA" sz="4000" dirty="0"/>
              <a:t> </a:t>
            </a:r>
            <a:r>
              <a:rPr lang="ar-SA" sz="4000"/>
              <a:t>Khfaga</a:t>
            </a:r>
            <a:endParaRPr lang="ar-SA" sz="4000" dirty="0"/>
          </a:p>
          <a:p>
            <a:pPr marL="742950" indent="-742950" algn="l">
              <a:buFont typeface="+mj-lt"/>
              <a:buAutoNum type="arabicPeriod"/>
            </a:pPr>
            <a:r>
              <a:rPr lang="ar-SA" sz="4000" dirty="0"/>
              <a:t>Amer Ammar</a:t>
            </a:r>
          </a:p>
          <a:p>
            <a:pPr algn="l"/>
            <a:endParaRPr lang="ar-SA" dirty="0"/>
          </a:p>
        </p:txBody>
      </p:sp>
    </p:spTree>
    <p:extLst>
      <p:ext uri="{BB962C8B-B14F-4D97-AF65-F5344CB8AC3E}">
        <p14:creationId xmlns:p14="http://schemas.microsoft.com/office/powerpoint/2010/main" val="298611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FBDF6-883C-B567-21C4-F045A0B0B1C8}"/>
              </a:ext>
            </a:extLst>
          </p:cNvPr>
          <p:cNvSpPr txBox="1"/>
          <p:nvPr/>
        </p:nvSpPr>
        <p:spPr>
          <a:xfrm>
            <a:off x="1146412" y="1078173"/>
            <a:ext cx="8420669" cy="646331"/>
          </a:xfrm>
          <a:prstGeom prst="rect">
            <a:avLst/>
          </a:prstGeom>
          <a:noFill/>
        </p:spPr>
        <p:txBody>
          <a:bodyPr wrap="square" rtlCol="0">
            <a:spAutoFit/>
          </a:bodyPr>
          <a:lstStyle/>
          <a:p>
            <a:r>
              <a:rPr lang="en-US" sz="3600" dirty="0">
                <a:solidFill>
                  <a:srgbClr val="3399FF"/>
                </a:solidFill>
              </a:rPr>
              <a:t>The difference between flexbox and grid </a:t>
            </a:r>
            <a:r>
              <a:rPr lang="en-US" sz="2400" dirty="0">
                <a:solidFill>
                  <a:srgbClr val="3399FF"/>
                </a:solidFill>
              </a:rPr>
              <a:t>:</a:t>
            </a:r>
          </a:p>
        </p:txBody>
      </p:sp>
      <p:pic>
        <p:nvPicPr>
          <p:cNvPr id="4" name="Picture 3">
            <a:extLst>
              <a:ext uri="{FF2B5EF4-FFF2-40B4-BE49-F238E27FC236}">
                <a16:creationId xmlns:a16="http://schemas.microsoft.com/office/drawing/2014/main" id="{79FA1F73-8681-5496-EB7B-E22789849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04" y="2113020"/>
            <a:ext cx="7369792" cy="3901269"/>
          </a:xfrm>
          <a:prstGeom prst="rect">
            <a:avLst/>
          </a:prstGeom>
        </p:spPr>
      </p:pic>
    </p:spTree>
    <p:extLst>
      <p:ext uri="{BB962C8B-B14F-4D97-AF65-F5344CB8AC3E}">
        <p14:creationId xmlns:p14="http://schemas.microsoft.com/office/powerpoint/2010/main" val="50276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4B3FC-63CA-9195-198F-FCF6AF8F3ECE}"/>
              </a:ext>
            </a:extLst>
          </p:cNvPr>
          <p:cNvSpPr txBox="1"/>
          <p:nvPr/>
        </p:nvSpPr>
        <p:spPr>
          <a:xfrm>
            <a:off x="685800" y="422660"/>
            <a:ext cx="6093724" cy="584775"/>
          </a:xfrm>
          <a:prstGeom prst="rect">
            <a:avLst/>
          </a:prstGeom>
          <a:noFill/>
        </p:spPr>
        <p:txBody>
          <a:bodyPr wrap="square">
            <a:spAutoFit/>
          </a:bodyPr>
          <a:lstStyle/>
          <a:p>
            <a:r>
              <a:rPr lang="en-US" sz="3200" b="1" dirty="0">
                <a:solidFill>
                  <a:srgbClr val="3399FF"/>
                </a:solidFill>
              </a:rPr>
              <a:t>Grid Elements</a:t>
            </a:r>
          </a:p>
        </p:txBody>
      </p:sp>
      <p:sp>
        <p:nvSpPr>
          <p:cNvPr id="5" name="TextBox 4">
            <a:extLst>
              <a:ext uri="{FF2B5EF4-FFF2-40B4-BE49-F238E27FC236}">
                <a16:creationId xmlns:a16="http://schemas.microsoft.com/office/drawing/2014/main" id="{28F2B0C5-68B8-38BF-F4F2-4117FAEBA5AC}"/>
              </a:ext>
            </a:extLst>
          </p:cNvPr>
          <p:cNvSpPr txBox="1"/>
          <p:nvPr/>
        </p:nvSpPr>
        <p:spPr>
          <a:xfrm>
            <a:off x="719918" y="1116673"/>
            <a:ext cx="10007222" cy="369332"/>
          </a:xfrm>
          <a:prstGeom prst="rect">
            <a:avLst/>
          </a:prstGeom>
          <a:noFill/>
        </p:spPr>
        <p:txBody>
          <a:bodyPr wrap="square">
            <a:spAutoFit/>
          </a:bodyPr>
          <a:lstStyle/>
          <a:p>
            <a:r>
              <a:rPr lang="en-US" dirty="0"/>
              <a:t>A grid layout consists of a parent element, with one or more child elements.</a:t>
            </a:r>
          </a:p>
        </p:txBody>
      </p:sp>
      <p:pic>
        <p:nvPicPr>
          <p:cNvPr id="7" name="Picture 6">
            <a:extLst>
              <a:ext uri="{FF2B5EF4-FFF2-40B4-BE49-F238E27FC236}">
                <a16:creationId xmlns:a16="http://schemas.microsoft.com/office/drawing/2014/main" id="{BB55E905-0214-D0F9-8773-2E5C24785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90" y="1760800"/>
            <a:ext cx="5325904" cy="4417608"/>
          </a:xfrm>
          <a:prstGeom prst="rect">
            <a:avLst/>
          </a:prstGeom>
        </p:spPr>
      </p:pic>
      <p:pic>
        <p:nvPicPr>
          <p:cNvPr id="9" name="Picture 8">
            <a:extLst>
              <a:ext uri="{FF2B5EF4-FFF2-40B4-BE49-F238E27FC236}">
                <a16:creationId xmlns:a16="http://schemas.microsoft.com/office/drawing/2014/main" id="{D6F3AEAF-54E4-EAE0-A1B7-1CE8F158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529" y="2169994"/>
            <a:ext cx="5890997" cy="3343644"/>
          </a:xfrm>
          <a:prstGeom prst="rect">
            <a:avLst/>
          </a:prstGeom>
        </p:spPr>
      </p:pic>
    </p:spTree>
    <p:extLst>
      <p:ext uri="{BB962C8B-B14F-4D97-AF65-F5344CB8AC3E}">
        <p14:creationId xmlns:p14="http://schemas.microsoft.com/office/powerpoint/2010/main" val="257000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7E46A-3879-E6AF-A3F7-44BB1B5733A4}"/>
              </a:ext>
            </a:extLst>
          </p:cNvPr>
          <p:cNvSpPr txBox="1"/>
          <p:nvPr/>
        </p:nvSpPr>
        <p:spPr>
          <a:xfrm>
            <a:off x="494732" y="286182"/>
            <a:ext cx="6093724" cy="707886"/>
          </a:xfrm>
          <a:prstGeom prst="rect">
            <a:avLst/>
          </a:prstGeom>
          <a:noFill/>
        </p:spPr>
        <p:txBody>
          <a:bodyPr wrap="square">
            <a:spAutoFit/>
          </a:bodyPr>
          <a:lstStyle/>
          <a:p>
            <a:r>
              <a:rPr lang="en-US" sz="4000" b="1" dirty="0">
                <a:solidFill>
                  <a:srgbClr val="3399FF"/>
                </a:solidFill>
              </a:rPr>
              <a:t>Display Property</a:t>
            </a:r>
          </a:p>
        </p:txBody>
      </p:sp>
      <p:sp>
        <p:nvSpPr>
          <p:cNvPr id="5" name="TextBox 4">
            <a:extLst>
              <a:ext uri="{FF2B5EF4-FFF2-40B4-BE49-F238E27FC236}">
                <a16:creationId xmlns:a16="http://schemas.microsoft.com/office/drawing/2014/main" id="{E30987A6-074A-1D2B-C4A8-0827016D66DC}"/>
              </a:ext>
            </a:extLst>
          </p:cNvPr>
          <p:cNvSpPr txBox="1"/>
          <p:nvPr/>
        </p:nvSpPr>
        <p:spPr>
          <a:xfrm>
            <a:off x="740392" y="1101004"/>
            <a:ext cx="6093724" cy="1754326"/>
          </a:xfrm>
          <a:prstGeom prst="rect">
            <a:avLst/>
          </a:prstGeom>
          <a:noFill/>
        </p:spPr>
        <p:txBody>
          <a:bodyPr wrap="square">
            <a:spAutoFit/>
          </a:bodyPr>
          <a:lstStyle/>
          <a:p>
            <a:r>
              <a:rPr lang="en-US" sz="3600" dirty="0">
                <a:solidFill>
                  <a:srgbClr val="A52A2A"/>
                </a:solidFill>
                <a:effectLst/>
              </a:rPr>
              <a:t>.grid-container </a:t>
            </a:r>
            <a:r>
              <a:rPr lang="en-US" sz="3600" dirty="0">
                <a:solidFill>
                  <a:srgbClr val="000000"/>
                </a:solidFill>
                <a:effectLst/>
              </a:rPr>
              <a:t>{</a:t>
            </a:r>
            <a:br>
              <a:rPr lang="en-US" sz="3600" dirty="0">
                <a:solidFill>
                  <a:srgbClr val="FF0000"/>
                </a:solidFill>
                <a:effectLst/>
              </a:rPr>
            </a:br>
            <a:r>
              <a:rPr lang="en-US" sz="3600" dirty="0">
                <a:solidFill>
                  <a:srgbClr val="FF0000"/>
                </a:solidFill>
                <a:effectLst/>
              </a:rPr>
              <a:t>  display</a:t>
            </a:r>
            <a:r>
              <a:rPr lang="en-US" sz="3600" dirty="0">
                <a:solidFill>
                  <a:srgbClr val="000000"/>
                </a:solidFill>
                <a:effectLst/>
              </a:rPr>
              <a:t>:</a:t>
            </a:r>
            <a:r>
              <a:rPr lang="en-US" sz="3600" dirty="0">
                <a:solidFill>
                  <a:srgbClr val="0000CD"/>
                </a:solidFill>
                <a:effectLst/>
              </a:rPr>
              <a:t> grid</a:t>
            </a:r>
            <a:r>
              <a:rPr lang="en-US" sz="3600" dirty="0">
                <a:solidFill>
                  <a:srgbClr val="000000"/>
                </a:solidFill>
                <a:effectLst/>
              </a:rPr>
              <a:t>;</a:t>
            </a:r>
            <a:br>
              <a:rPr lang="en-US" sz="3600" dirty="0">
                <a:solidFill>
                  <a:srgbClr val="FF0000"/>
                </a:solidFill>
                <a:effectLst/>
              </a:rPr>
            </a:br>
            <a:r>
              <a:rPr lang="en-US" sz="3600" dirty="0">
                <a:solidFill>
                  <a:srgbClr val="000000"/>
                </a:solidFill>
                <a:effectLst/>
              </a:rPr>
              <a:t>}</a:t>
            </a:r>
            <a:endParaRPr lang="en-US" sz="3600" dirty="0"/>
          </a:p>
        </p:txBody>
      </p:sp>
      <p:sp>
        <p:nvSpPr>
          <p:cNvPr id="7" name="TextBox 6">
            <a:extLst>
              <a:ext uri="{FF2B5EF4-FFF2-40B4-BE49-F238E27FC236}">
                <a16:creationId xmlns:a16="http://schemas.microsoft.com/office/drawing/2014/main" id="{2B435312-066E-D7E1-0676-0588A0507E08}"/>
              </a:ext>
            </a:extLst>
          </p:cNvPr>
          <p:cNvSpPr txBox="1"/>
          <p:nvPr/>
        </p:nvSpPr>
        <p:spPr>
          <a:xfrm>
            <a:off x="262720" y="3193155"/>
            <a:ext cx="6093724" cy="707886"/>
          </a:xfrm>
          <a:prstGeom prst="rect">
            <a:avLst/>
          </a:prstGeom>
          <a:noFill/>
        </p:spPr>
        <p:txBody>
          <a:bodyPr wrap="square">
            <a:spAutoFit/>
          </a:bodyPr>
          <a:lstStyle/>
          <a:p>
            <a:r>
              <a:rPr lang="en-US" sz="4000" b="1" dirty="0">
                <a:solidFill>
                  <a:srgbClr val="FFC000"/>
                </a:solidFill>
              </a:rPr>
              <a:t>1-Grid Columns</a:t>
            </a:r>
          </a:p>
        </p:txBody>
      </p:sp>
      <p:pic>
        <p:nvPicPr>
          <p:cNvPr id="9" name="Picture 8">
            <a:extLst>
              <a:ext uri="{FF2B5EF4-FFF2-40B4-BE49-F238E27FC236}">
                <a16:creationId xmlns:a16="http://schemas.microsoft.com/office/drawing/2014/main" id="{1E8C1EA2-A39E-ECA7-19C5-217DD7022E2D}"/>
              </a:ext>
            </a:extLst>
          </p:cNvPr>
          <p:cNvPicPr>
            <a:picLocks noChangeAspect="1"/>
          </p:cNvPicPr>
          <p:nvPr/>
        </p:nvPicPr>
        <p:blipFill rotWithShape="1">
          <a:blip r:embed="rId2">
            <a:extLst>
              <a:ext uri="{28A0092B-C50C-407E-A947-70E740481C1C}">
                <a14:useLocalDpi xmlns:a14="http://schemas.microsoft.com/office/drawing/2010/main" val="0"/>
              </a:ext>
            </a:extLst>
          </a:blip>
          <a:srcRect t="16292"/>
          <a:stretch/>
        </p:blipFill>
        <p:spPr>
          <a:xfrm>
            <a:off x="5312389" y="3193155"/>
            <a:ext cx="5332865" cy="3591439"/>
          </a:xfrm>
          <a:prstGeom prst="rect">
            <a:avLst/>
          </a:prstGeom>
        </p:spPr>
      </p:pic>
      <p:sp>
        <p:nvSpPr>
          <p:cNvPr id="11" name="TextBox 10">
            <a:extLst>
              <a:ext uri="{FF2B5EF4-FFF2-40B4-BE49-F238E27FC236}">
                <a16:creationId xmlns:a16="http://schemas.microsoft.com/office/drawing/2014/main" id="{43DC6665-4AD2-D223-3DEE-49A326E850CB}"/>
              </a:ext>
            </a:extLst>
          </p:cNvPr>
          <p:cNvSpPr txBox="1"/>
          <p:nvPr/>
        </p:nvSpPr>
        <p:spPr>
          <a:xfrm>
            <a:off x="494732" y="4223420"/>
            <a:ext cx="6093724" cy="830997"/>
          </a:xfrm>
          <a:prstGeom prst="rect">
            <a:avLst/>
          </a:prstGeom>
          <a:noFill/>
        </p:spPr>
        <p:txBody>
          <a:bodyPr wrap="square">
            <a:spAutoFit/>
          </a:bodyPr>
          <a:lstStyle/>
          <a:p>
            <a:r>
              <a:rPr lang="en-US" sz="2400" dirty="0"/>
              <a:t>The vertical lines of grid items are called </a:t>
            </a:r>
            <a:r>
              <a:rPr lang="en-US" sz="2400" i="1" dirty="0"/>
              <a:t>columns</a:t>
            </a:r>
            <a:r>
              <a:rPr lang="en-US" sz="2400" dirty="0"/>
              <a:t>.</a:t>
            </a:r>
          </a:p>
        </p:txBody>
      </p:sp>
    </p:spTree>
    <p:extLst>
      <p:ext uri="{BB962C8B-B14F-4D97-AF65-F5344CB8AC3E}">
        <p14:creationId xmlns:p14="http://schemas.microsoft.com/office/powerpoint/2010/main" val="330306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491170-D7C4-467E-E724-64D9E671E638}"/>
              </a:ext>
            </a:extLst>
          </p:cNvPr>
          <p:cNvSpPr>
            <a:spLocks noChangeArrowheads="1"/>
          </p:cNvSpPr>
          <p:nvPr/>
        </p:nvSpPr>
        <p:spPr bwMode="auto">
          <a:xfrm>
            <a:off x="414631" y="874965"/>
            <a:ext cx="11362738"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chemeClr val="bg1"/>
                </a:solidFill>
                <a:effectLst/>
                <a:latin typeface="Arial" panose="020B0604020202020204" pitchFamily="34" charset="0"/>
              </a:rPr>
              <a:t>The grid-template-columns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panose="020B0604020202020204" pitchFamily="34" charset="0"/>
              </a:rPr>
              <a:t> The </a:t>
            </a:r>
            <a:r>
              <a:rPr kumimoji="0" lang="en-US" altLang="en-US" sz="2000" b="0" i="0" u="none" strike="noStrike" cap="none" normalizeH="0" baseline="0">
                <a:ln>
                  <a:noFill/>
                </a:ln>
                <a:solidFill>
                  <a:schemeClr val="bg1"/>
                </a:solidFill>
                <a:effectLst/>
                <a:latin typeface="Arial Unicode MS"/>
              </a:rPr>
              <a:t>grid-template-columns</a:t>
            </a:r>
            <a:r>
              <a:rPr kumimoji="0" lang="en-US" altLang="en-US" sz="2000" b="0" i="0" u="none" strike="noStrike" cap="none" normalizeH="0" baseline="0">
                <a:ln>
                  <a:noFill/>
                </a:ln>
                <a:solidFill>
                  <a:schemeClr val="bg1"/>
                </a:solidFill>
                <a:effectLst/>
              </a:rPr>
              <a:t> property defines the number of columns in your grid layout, and it can define the width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rPr>
              <a:t>  of each column.</a:t>
            </a:r>
            <a:endParaRPr kumimoji="0" lang="en-US" altLang="en-US" sz="2000" b="0" i="0" u="none" strike="noStrike" cap="none" normalizeH="0" baseline="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panose="020B0604020202020204" pitchFamily="34" charset="0"/>
              </a:rPr>
              <a:t> The value is a space-separated-list, where each value defines the width of the respective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panose="020B0604020202020204" pitchFamily="34" charset="0"/>
              </a:rPr>
              <a:t> If you want your grid layout to contain 4 columns, specify the width of the 4 columns, or "auto“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panose="020B0604020202020204" pitchFamily="34" charset="0"/>
              </a:rPr>
              <a:t>  if all columns should have the same width</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4932E1FC-BFE8-8A76-E563-91870E15DF0B}"/>
              </a:ext>
            </a:extLst>
          </p:cNvPr>
          <p:cNvSpPr txBox="1"/>
          <p:nvPr/>
        </p:nvSpPr>
        <p:spPr>
          <a:xfrm>
            <a:off x="731119" y="5385429"/>
            <a:ext cx="6175612" cy="1200329"/>
          </a:xfrm>
          <a:prstGeom prst="rect">
            <a:avLst/>
          </a:prstGeom>
          <a:noFill/>
        </p:spPr>
        <p:txBody>
          <a:bodyPr wrap="square">
            <a:spAutoFit/>
          </a:bodyPr>
          <a:lstStyle/>
          <a:p>
            <a:r>
              <a:rPr lang="en-US">
                <a:solidFill>
                  <a:srgbClr val="A52A2A"/>
                </a:solidFill>
                <a:effectLst/>
              </a:rPr>
              <a:t>.grid-container </a:t>
            </a:r>
            <a:r>
              <a:rPr lang="en-US">
                <a:solidFill>
                  <a:srgbClr val="000000"/>
                </a:solidFill>
                <a:effectLst/>
              </a:rPr>
              <a:t>{</a:t>
            </a:r>
            <a:br>
              <a:rPr lang="en-US">
                <a:solidFill>
                  <a:srgbClr val="FF0000"/>
                </a:solidFill>
                <a:effectLst/>
              </a:rPr>
            </a:br>
            <a:r>
              <a:rPr lang="en-US">
                <a:solidFill>
                  <a:srgbClr val="FF0000"/>
                </a:solidFill>
                <a:effectLst/>
              </a:rPr>
              <a:t>  display</a:t>
            </a:r>
            <a:r>
              <a:rPr lang="en-US">
                <a:solidFill>
                  <a:srgbClr val="000000"/>
                </a:solidFill>
                <a:effectLst/>
              </a:rPr>
              <a:t>:</a:t>
            </a:r>
            <a:r>
              <a:rPr lang="en-US">
                <a:solidFill>
                  <a:srgbClr val="0000CD"/>
                </a:solidFill>
                <a:effectLst/>
              </a:rPr>
              <a:t> grid</a:t>
            </a:r>
            <a:r>
              <a:rPr lang="en-US">
                <a:solidFill>
                  <a:srgbClr val="000000"/>
                </a:solidFill>
                <a:effectLst/>
              </a:rPr>
              <a:t>;</a:t>
            </a:r>
            <a:br>
              <a:rPr lang="en-US">
                <a:solidFill>
                  <a:srgbClr val="FF0000"/>
                </a:solidFill>
                <a:effectLst/>
              </a:rPr>
            </a:br>
            <a:r>
              <a:rPr lang="en-US">
                <a:solidFill>
                  <a:srgbClr val="FF0000"/>
                </a:solidFill>
                <a:effectLst/>
              </a:rPr>
              <a:t>  grid-template-columns</a:t>
            </a:r>
            <a:r>
              <a:rPr lang="en-US">
                <a:solidFill>
                  <a:srgbClr val="000000"/>
                </a:solidFill>
                <a:effectLst/>
              </a:rPr>
              <a:t>:</a:t>
            </a:r>
            <a:r>
              <a:rPr lang="en-US">
                <a:solidFill>
                  <a:srgbClr val="0000CD"/>
                </a:solidFill>
                <a:effectLst/>
              </a:rPr>
              <a:t> auto auto auto auto</a:t>
            </a:r>
            <a:r>
              <a:rPr lang="en-US">
                <a:solidFill>
                  <a:srgbClr val="000000"/>
                </a:solidFill>
                <a:effectLst/>
              </a:rPr>
              <a:t>;</a:t>
            </a:r>
            <a:br>
              <a:rPr lang="en-US">
                <a:solidFill>
                  <a:srgbClr val="FF0000"/>
                </a:solidFill>
                <a:effectLst/>
              </a:rPr>
            </a:br>
            <a:r>
              <a:rPr lang="en-US">
                <a:solidFill>
                  <a:srgbClr val="000000"/>
                </a:solidFill>
                <a:effectLst/>
              </a:rPr>
              <a:t>}</a:t>
            </a:r>
            <a:endParaRPr lang="en-US" dirty="0"/>
          </a:p>
        </p:txBody>
      </p:sp>
    </p:spTree>
    <p:extLst>
      <p:ext uri="{BB962C8B-B14F-4D97-AF65-F5344CB8AC3E}">
        <p14:creationId xmlns:p14="http://schemas.microsoft.com/office/powerpoint/2010/main" val="53809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E117F94-4A49-4CCB-AB97-121615AE4F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8AF9FA5-1B8A-FDEE-CF87-8637335837C8}"/>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cap="all" spc="100" dirty="0">
                <a:solidFill>
                  <a:srgbClr val="00B0F0"/>
                </a:solidFill>
                <a:latin typeface="+mj-lt"/>
                <a:ea typeface="+mj-ea"/>
                <a:cs typeface="+mj-cs"/>
              </a:rPr>
              <a:t>2-Grid Rows</a:t>
            </a:r>
          </a:p>
        </p:txBody>
      </p:sp>
      <p:sp>
        <p:nvSpPr>
          <p:cNvPr id="5" name="TextBox 4">
            <a:extLst>
              <a:ext uri="{FF2B5EF4-FFF2-40B4-BE49-F238E27FC236}">
                <a16:creationId xmlns:a16="http://schemas.microsoft.com/office/drawing/2014/main" id="{B2D4229B-F726-DA3C-F211-7838B56A6947}"/>
              </a:ext>
            </a:extLst>
          </p:cNvPr>
          <p:cNvSpPr txBox="1"/>
          <p:nvPr/>
        </p:nvSpPr>
        <p:spPr>
          <a:xfrm>
            <a:off x="1707989" y="1693315"/>
            <a:ext cx="4988254" cy="391517"/>
          </a:xfrm>
          <a:prstGeom prst="rect">
            <a:avLst/>
          </a:prstGeom>
          <a:noFill/>
        </p:spPr>
        <p:txBody>
          <a:bodyPr wrap="square">
            <a:spAutoFit/>
          </a:bodyPr>
          <a:lstStyle/>
          <a:p>
            <a:pPr defTabSz="370332">
              <a:spcAft>
                <a:spcPts val="600"/>
              </a:spcAft>
            </a:pPr>
            <a:r>
              <a:rPr lang="en-US" sz="1944" kern="1200" dirty="0">
                <a:solidFill>
                  <a:schemeClr val="tx1"/>
                </a:solidFill>
                <a:latin typeface="+mn-lt"/>
                <a:ea typeface="+mn-ea"/>
                <a:cs typeface="+mn-cs"/>
              </a:rPr>
              <a:t>The horizontal lines of grid items are called </a:t>
            </a:r>
            <a:r>
              <a:rPr lang="en-US" sz="1944" i="1" kern="1200" dirty="0">
                <a:solidFill>
                  <a:schemeClr val="tx1"/>
                </a:solidFill>
                <a:latin typeface="+mn-lt"/>
                <a:ea typeface="+mn-ea"/>
                <a:cs typeface="+mn-cs"/>
              </a:rPr>
              <a:t>rows</a:t>
            </a:r>
            <a:r>
              <a:rPr lang="en-US" sz="1458" kern="1200" dirty="0">
                <a:solidFill>
                  <a:schemeClr val="tx1"/>
                </a:solidFill>
                <a:latin typeface="+mn-lt"/>
                <a:ea typeface="+mn-ea"/>
                <a:cs typeface="+mn-cs"/>
              </a:rPr>
              <a:t>.</a:t>
            </a:r>
            <a:endParaRPr lang="en-US" dirty="0"/>
          </a:p>
        </p:txBody>
      </p:sp>
      <p:pic>
        <p:nvPicPr>
          <p:cNvPr id="9" name="Picture 8" descr="A grid rows with blue lines&#10;&#10;Description automatically generated">
            <a:extLst>
              <a:ext uri="{FF2B5EF4-FFF2-40B4-BE49-F238E27FC236}">
                <a16:creationId xmlns:a16="http://schemas.microsoft.com/office/drawing/2014/main" id="{B167D8AE-244D-3562-4C92-24EF5A4B6896}"/>
              </a:ext>
            </a:extLst>
          </p:cNvPr>
          <p:cNvPicPr>
            <a:picLocks noChangeAspect="1"/>
          </p:cNvPicPr>
          <p:nvPr/>
        </p:nvPicPr>
        <p:blipFill rotWithShape="1">
          <a:blip r:embed="rId2">
            <a:extLst>
              <a:ext uri="{28A0092B-C50C-407E-A947-70E740481C1C}">
                <a14:useLocalDpi xmlns:a14="http://schemas.microsoft.com/office/drawing/2010/main" val="0"/>
              </a:ext>
            </a:extLst>
          </a:blip>
          <a:srcRect t="19251" r="4524"/>
          <a:stretch/>
        </p:blipFill>
        <p:spPr>
          <a:xfrm>
            <a:off x="1707989" y="2669189"/>
            <a:ext cx="7062621" cy="3639536"/>
          </a:xfrm>
          <a:prstGeom prst="rect">
            <a:avLst/>
          </a:prstGeom>
        </p:spPr>
      </p:pic>
    </p:spTree>
    <p:extLst>
      <p:ext uri="{BB962C8B-B14F-4D97-AF65-F5344CB8AC3E}">
        <p14:creationId xmlns:p14="http://schemas.microsoft.com/office/powerpoint/2010/main" val="20342930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654</TotalTime>
  <Words>1399</Words>
  <Application>Microsoft Office PowerPoint</Application>
  <PresentationFormat>Widescreen</PresentationFormat>
  <Paragraphs>128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Unicode MS</vt:lpstr>
      <vt:lpstr>Consolas</vt:lpstr>
      <vt:lpstr>Segoe UI</vt:lpstr>
      <vt:lpstr>Tw Cen MT</vt:lpstr>
      <vt:lpstr>Tw Cen MT Condensed</vt:lpstr>
      <vt:lpstr>Verdana</vt:lpstr>
      <vt:lpstr>Wingdings 3</vt:lpstr>
      <vt:lpstr>Integral</vt:lpstr>
      <vt:lpstr>Session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FLEXBOX :</vt:lpstr>
      <vt:lpstr>1-Parent Element (Container): </vt:lpstr>
      <vt:lpstr>Flex direction :</vt:lpstr>
      <vt:lpstr>Flex wrap:</vt:lpstr>
      <vt:lpstr>Flex flow:</vt:lpstr>
      <vt:lpstr>Justify content:</vt:lpstr>
      <vt:lpstr>PowerPoint Presentation</vt:lpstr>
      <vt:lpstr>Align items :</vt:lpstr>
      <vt:lpstr>Align content :</vt:lpstr>
      <vt:lpstr>PowerPoint Presentation</vt:lpstr>
      <vt:lpstr>The flex item properties are:</vt:lpstr>
      <vt:lpstr>The flex item properties are:</vt:lpstr>
      <vt:lpstr>How to Structure the page </vt:lpstr>
      <vt:lpstr>PowerPoint Presentation</vt:lpstr>
      <vt:lpstr>PowerPoint Presentation</vt:lpstr>
      <vt:lpstr>PowerPoint Presentation</vt:lpstr>
      <vt:lpstr>What is Responsive Web Design? </vt:lpstr>
      <vt:lpstr>-Web pages can be viewed using many different devices: desktops, tablets, and phones. Your web page should look good, and be easy to use, regardless of the device. </vt:lpstr>
      <vt:lpstr>What is a Media Query? </vt:lpstr>
      <vt:lpstr>-Always Design for Mobile First </vt:lpstr>
      <vt:lpstr>-Responsive design standards:</vt:lpstr>
      <vt:lpstr>File Structure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Nura 20211010</dc:creator>
  <cp:lastModifiedBy>Nura 20211010</cp:lastModifiedBy>
  <cp:revision>8</cp:revision>
  <dcterms:created xsi:type="dcterms:W3CDTF">2023-09-02T16:53:15Z</dcterms:created>
  <dcterms:modified xsi:type="dcterms:W3CDTF">2023-09-08T16:27:04Z</dcterms:modified>
</cp:coreProperties>
</file>