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FEFAF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FEFAF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724" y="1286723"/>
            <a:ext cx="14500550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713" y="3361930"/>
            <a:ext cx="15699105" cy="616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FEFAF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fessores.uff.br/lbertini/wp-content/uploads/sites/108/2017/08/Cap-5-Pipeline.pdf" TargetMode="External"/><Relationship Id="rId3" Type="http://schemas.openxmlformats.org/officeDocument/2006/relationships/image" Target="../media/image1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172" y="3657663"/>
            <a:ext cx="6197600" cy="2921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92835" marR="5080" indent="-1080770">
              <a:lnSpc>
                <a:spcPct val="100000"/>
              </a:lnSpc>
              <a:spcBef>
                <a:spcPts val="100"/>
              </a:spcBef>
            </a:pPr>
            <a:r>
              <a:rPr dirty="0" sz="9500" spc="-65">
                <a:solidFill>
                  <a:srgbClr val="9078FA"/>
                </a:solidFill>
              </a:rPr>
              <a:t>Pipeline,</a:t>
            </a:r>
            <a:r>
              <a:rPr dirty="0" sz="9500" spc="-755">
                <a:solidFill>
                  <a:srgbClr val="9078FA"/>
                </a:solidFill>
              </a:rPr>
              <a:t> </a:t>
            </a:r>
            <a:r>
              <a:rPr dirty="0" sz="9500" spc="295">
                <a:solidFill>
                  <a:srgbClr val="9078FA"/>
                </a:solidFill>
              </a:rPr>
              <a:t>o </a:t>
            </a:r>
            <a:r>
              <a:rPr dirty="0" sz="9500">
                <a:solidFill>
                  <a:srgbClr val="9078FA"/>
                </a:solidFill>
              </a:rPr>
              <a:t>que</a:t>
            </a:r>
            <a:r>
              <a:rPr dirty="0" sz="9500" spc="-715">
                <a:solidFill>
                  <a:srgbClr val="9078FA"/>
                </a:solidFill>
              </a:rPr>
              <a:t> </a:t>
            </a:r>
            <a:r>
              <a:rPr dirty="0" sz="9500" spc="140">
                <a:solidFill>
                  <a:srgbClr val="9078FA"/>
                </a:solidFill>
              </a:rPr>
              <a:t>é?</a:t>
            </a:r>
            <a:endParaRPr sz="9500"/>
          </a:p>
        </p:txBody>
      </p:sp>
      <p:sp>
        <p:nvSpPr>
          <p:cNvPr id="3" name="object 3" descr=""/>
          <p:cNvSpPr txBox="1"/>
          <p:nvPr/>
        </p:nvSpPr>
        <p:spPr>
          <a:xfrm>
            <a:off x="4997727" y="8822689"/>
            <a:ext cx="829246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10">
                <a:solidFill>
                  <a:srgbClr val="FFFFFF"/>
                </a:solidFill>
                <a:latin typeface="Verdana"/>
                <a:cs typeface="Verdana"/>
              </a:rPr>
              <a:t>UC-</a:t>
            </a:r>
            <a:r>
              <a:rPr dirty="0" sz="27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80">
                <a:solidFill>
                  <a:srgbClr val="FFFFFF"/>
                </a:solidFill>
                <a:latin typeface="Verdana"/>
                <a:cs typeface="Verdana"/>
              </a:rPr>
              <a:t>SISTEMAS</a:t>
            </a:r>
            <a:r>
              <a:rPr dirty="0" sz="27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Verdana"/>
                <a:cs typeface="Verdana"/>
              </a:rPr>
              <a:t>COMPUTACIONAIS</a:t>
            </a:r>
            <a:r>
              <a:rPr dirty="0" sz="27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SEGURANÇA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85246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12502" y="339"/>
            <a:ext cx="9075491" cy="2430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5178" y="1690321"/>
            <a:ext cx="6944995" cy="6845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300" spc="-80">
                <a:solidFill>
                  <a:srgbClr val="9078FA"/>
                </a:solidFill>
              </a:rPr>
              <a:t>Desempenho</a:t>
            </a:r>
            <a:r>
              <a:rPr dirty="0" sz="4300" spc="-300">
                <a:solidFill>
                  <a:srgbClr val="9078FA"/>
                </a:solidFill>
              </a:rPr>
              <a:t> </a:t>
            </a:r>
            <a:r>
              <a:rPr dirty="0" sz="4300" spc="-100">
                <a:solidFill>
                  <a:srgbClr val="9078FA"/>
                </a:solidFill>
              </a:rPr>
              <a:t>da</a:t>
            </a:r>
            <a:r>
              <a:rPr dirty="0" sz="4300" spc="-300">
                <a:solidFill>
                  <a:srgbClr val="9078FA"/>
                </a:solidFill>
              </a:rPr>
              <a:t> </a:t>
            </a:r>
            <a:r>
              <a:rPr dirty="0" sz="4300" spc="-105">
                <a:solidFill>
                  <a:srgbClr val="9078FA"/>
                </a:solidFill>
              </a:rPr>
              <a:t>Pipelining</a:t>
            </a:r>
            <a:endParaRPr sz="43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" y="8067845"/>
            <a:ext cx="8843748" cy="221876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05178" y="2745288"/>
            <a:ext cx="14153515" cy="604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7200"/>
              </a:lnSpc>
              <a:spcBef>
                <a:spcPts val="95"/>
              </a:spcBef>
            </a:pPr>
            <a:r>
              <a:rPr dirty="0" sz="3600" spc="-145">
                <a:solidFill>
                  <a:srgbClr val="FFFFFF"/>
                </a:solidFill>
                <a:latin typeface="Verdana"/>
                <a:cs typeface="Verdana"/>
              </a:rPr>
              <a:t>Normalmente</a:t>
            </a:r>
            <a:r>
              <a:rPr dirty="0" sz="36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55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dirty="0" sz="36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40">
                <a:solidFill>
                  <a:srgbClr val="FFFFFF"/>
                </a:solidFill>
                <a:latin typeface="Verdana"/>
                <a:cs typeface="Verdana"/>
              </a:rPr>
              <a:t>estágios</a:t>
            </a:r>
            <a:r>
              <a:rPr dirty="0" sz="36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8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dirty="0" sz="36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45">
                <a:solidFill>
                  <a:srgbClr val="FFFFFF"/>
                </a:solidFill>
                <a:latin typeface="Verdana"/>
                <a:cs typeface="Verdana"/>
              </a:rPr>
              <a:t>pipe</a:t>
            </a:r>
            <a:r>
              <a:rPr dirty="0" sz="36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Verdana"/>
                <a:cs typeface="Verdana"/>
              </a:rPr>
              <a:t>não</a:t>
            </a:r>
            <a:r>
              <a:rPr dirty="0" sz="36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FFFFFF"/>
                </a:solidFill>
                <a:latin typeface="Verdana"/>
                <a:cs typeface="Verdana"/>
              </a:rPr>
              <a:t>são</a:t>
            </a:r>
            <a:r>
              <a:rPr dirty="0" sz="36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Verdana"/>
                <a:cs typeface="Verdana"/>
              </a:rPr>
              <a:t>perfeitamente </a:t>
            </a:r>
            <a:r>
              <a:rPr dirty="0" sz="3600" spc="-50">
                <a:solidFill>
                  <a:srgbClr val="FFFFFF"/>
                </a:solidFill>
                <a:latin typeface="Verdana"/>
                <a:cs typeface="Verdana"/>
              </a:rPr>
              <a:t>balanceados,</a:t>
            </a:r>
            <a:r>
              <a:rPr dirty="0" sz="3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Verdana"/>
                <a:cs typeface="Verdana"/>
              </a:rPr>
              <a:t>além</a:t>
            </a:r>
            <a:r>
              <a:rPr dirty="0" sz="36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36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75">
                <a:solidFill>
                  <a:srgbClr val="FFFFFF"/>
                </a:solidFill>
                <a:latin typeface="Verdana"/>
                <a:cs typeface="Verdana"/>
              </a:rPr>
              <a:t>mais,</a:t>
            </a:r>
            <a:r>
              <a:rPr dirty="0" sz="36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25">
                <a:solidFill>
                  <a:srgbClr val="FFFFFF"/>
                </a:solidFill>
                <a:latin typeface="Verdana"/>
                <a:cs typeface="Verdana"/>
              </a:rPr>
              <a:t>pipelining</a:t>
            </a:r>
            <a:r>
              <a:rPr dirty="0" sz="36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Verdana"/>
                <a:cs typeface="Verdana"/>
              </a:rPr>
              <a:t>envolve</a:t>
            </a:r>
            <a:r>
              <a:rPr dirty="0" sz="3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65">
                <a:solidFill>
                  <a:srgbClr val="FFFFFF"/>
                </a:solidFill>
                <a:latin typeface="Verdana"/>
                <a:cs typeface="Verdana"/>
              </a:rPr>
              <a:t>algum</a:t>
            </a:r>
            <a:r>
              <a:rPr dirty="0" sz="36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Verdana"/>
                <a:cs typeface="Verdana"/>
              </a:rPr>
              <a:t>overhead. Logo</a:t>
            </a:r>
            <a:r>
              <a:rPr dirty="0" sz="3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85">
                <a:solidFill>
                  <a:srgbClr val="FFFFFF"/>
                </a:solidFill>
                <a:latin typeface="Verdana"/>
                <a:cs typeface="Verdana"/>
              </a:rPr>
              <a:t>tempo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95">
                <a:solidFill>
                  <a:srgbClr val="FFFFFF"/>
                </a:solidFill>
                <a:latin typeface="Verdana"/>
                <a:cs typeface="Verdana"/>
              </a:rPr>
              <a:t>por</a:t>
            </a:r>
            <a:r>
              <a:rPr dirty="0" sz="3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Verdana"/>
                <a:cs typeface="Verdana"/>
              </a:rPr>
              <a:t>instrução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Verdana"/>
                <a:cs typeface="Verdana"/>
              </a:rPr>
              <a:t>processador</a:t>
            </a:r>
            <a:r>
              <a:rPr dirty="0" sz="3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85">
                <a:solidFill>
                  <a:srgbClr val="FFFFFF"/>
                </a:solidFill>
                <a:latin typeface="Verdana"/>
                <a:cs typeface="Verdana"/>
              </a:rPr>
              <a:t>pipeline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Verdana"/>
                <a:cs typeface="Verdana"/>
              </a:rPr>
              <a:t>não</a:t>
            </a:r>
            <a:r>
              <a:rPr dirty="0" sz="3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Verdana"/>
                <a:cs typeface="Verdana"/>
              </a:rPr>
              <a:t>terá </a:t>
            </a:r>
            <a:r>
              <a:rPr dirty="0" sz="3600" spc="-45">
                <a:solidFill>
                  <a:srgbClr val="FFFFFF"/>
                </a:solidFill>
                <a:latin typeface="Verdana"/>
                <a:cs typeface="Verdana"/>
              </a:rPr>
              <a:t>seu</a:t>
            </a:r>
            <a:r>
              <a:rPr dirty="0" sz="3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65">
                <a:solidFill>
                  <a:srgbClr val="FFFFFF"/>
                </a:solidFill>
                <a:latin typeface="Verdana"/>
                <a:cs typeface="Verdana"/>
              </a:rPr>
              <a:t>valor</a:t>
            </a:r>
            <a:r>
              <a:rPr dirty="0" sz="3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85">
                <a:solidFill>
                  <a:srgbClr val="FFFFFF"/>
                </a:solidFill>
                <a:latin typeface="Verdana"/>
                <a:cs typeface="Verdana"/>
              </a:rPr>
              <a:t>mínimo.</a:t>
            </a:r>
            <a:endParaRPr sz="3600">
              <a:latin typeface="Verdana"/>
              <a:cs typeface="Verdana"/>
            </a:endParaRPr>
          </a:p>
          <a:p>
            <a:pPr marL="12700" marR="82550" indent="403225">
              <a:lnSpc>
                <a:spcPts val="5930"/>
              </a:lnSpc>
              <a:spcBef>
                <a:spcPts val="459"/>
              </a:spcBef>
              <a:buFont typeface="Times New Roman"/>
              <a:buChar char="●"/>
              <a:tabLst>
                <a:tab pos="415925" algn="l"/>
              </a:tabLst>
            </a:pPr>
            <a:r>
              <a:rPr dirty="0" sz="36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25">
                <a:solidFill>
                  <a:srgbClr val="FFFFFF"/>
                </a:solidFill>
                <a:latin typeface="Verdana"/>
                <a:cs typeface="Verdana"/>
              </a:rPr>
              <a:t>pipelining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05">
                <a:solidFill>
                  <a:srgbClr val="FFFFFF"/>
                </a:solidFill>
                <a:latin typeface="Verdana"/>
                <a:cs typeface="Verdana"/>
              </a:rPr>
              <a:t>gera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54">
                <a:solidFill>
                  <a:srgbClr val="FFFFFF"/>
                </a:solidFill>
                <a:latin typeface="Verdana"/>
                <a:cs typeface="Verdana"/>
              </a:rPr>
              <a:t>uma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Verdana"/>
                <a:cs typeface="Verdana"/>
              </a:rPr>
              <a:t>redução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85">
                <a:solidFill>
                  <a:srgbClr val="FFFFFF"/>
                </a:solidFill>
                <a:latin typeface="Verdana"/>
                <a:cs typeface="Verdana"/>
              </a:rPr>
              <a:t>tempo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95">
                <a:solidFill>
                  <a:srgbClr val="FFFFFF"/>
                </a:solidFill>
                <a:latin typeface="Verdana"/>
                <a:cs typeface="Verdana"/>
              </a:rPr>
              <a:t>médio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Verdana"/>
                <a:cs typeface="Verdana"/>
              </a:rPr>
              <a:t>execução </a:t>
            </a:r>
            <a:r>
              <a:rPr dirty="0" sz="3600" spc="-95">
                <a:solidFill>
                  <a:srgbClr val="FFFFFF"/>
                </a:solidFill>
                <a:latin typeface="Verdana"/>
                <a:cs typeface="Verdana"/>
              </a:rPr>
              <a:t>por</a:t>
            </a:r>
            <a:r>
              <a:rPr dirty="0" sz="3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00">
                <a:solidFill>
                  <a:srgbClr val="FFFFFF"/>
                </a:solidFill>
                <a:latin typeface="Verdana"/>
                <a:cs typeface="Verdana"/>
              </a:rPr>
              <a:t>instruções.</a:t>
            </a:r>
            <a:r>
              <a:rPr dirty="0" sz="3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Verdana"/>
                <a:cs typeface="Verdana"/>
              </a:rPr>
              <a:t>redução</a:t>
            </a:r>
            <a:r>
              <a:rPr dirty="0" sz="3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FFFFFF"/>
                </a:solidFill>
                <a:latin typeface="Verdana"/>
                <a:cs typeface="Verdana"/>
              </a:rPr>
              <a:t>pode</a:t>
            </a:r>
            <a:r>
              <a:rPr dirty="0" sz="3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Verdana"/>
                <a:cs typeface="Verdana"/>
              </a:rPr>
              <a:t>ser</a:t>
            </a:r>
            <a:r>
              <a:rPr dirty="0" sz="3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70">
                <a:solidFill>
                  <a:srgbClr val="FFFFFF"/>
                </a:solidFill>
                <a:latin typeface="Verdana"/>
                <a:cs typeface="Verdana"/>
              </a:rPr>
              <a:t>vista</a:t>
            </a:r>
            <a:r>
              <a:rPr dirty="0" sz="3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dirty="0" sz="3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85">
                <a:solidFill>
                  <a:srgbClr val="FFFFFF"/>
                </a:solidFill>
                <a:latin typeface="Verdana"/>
                <a:cs typeface="Verdana"/>
              </a:rPr>
              <a:t>número</a:t>
            </a:r>
            <a:r>
              <a:rPr dirty="0" sz="3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Verdana"/>
                <a:cs typeface="Verdana"/>
              </a:rPr>
              <a:t>ciclos</a:t>
            </a:r>
            <a:r>
              <a:rPr dirty="0" sz="3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dirty="0" sz="3600" spc="50">
                <a:solidFill>
                  <a:srgbClr val="FFFFFF"/>
                </a:solidFill>
                <a:latin typeface="Verdana"/>
                <a:cs typeface="Verdana"/>
              </a:rPr>
              <a:t>clock</a:t>
            </a:r>
            <a:r>
              <a:rPr dirty="0" sz="3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95">
                <a:solidFill>
                  <a:srgbClr val="FFFFFF"/>
                </a:solidFill>
                <a:latin typeface="Verdana"/>
                <a:cs typeface="Verdana"/>
              </a:rPr>
              <a:t>por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Verdana"/>
                <a:cs typeface="Verdana"/>
              </a:rPr>
              <a:t>instrução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370">
                <a:solidFill>
                  <a:srgbClr val="FFFFFF"/>
                </a:solidFill>
                <a:latin typeface="Verdana"/>
                <a:cs typeface="Verdana"/>
              </a:rPr>
              <a:t>(CPI).</a:t>
            </a:r>
            <a:endParaRPr sz="3600">
              <a:latin typeface="Verdana"/>
              <a:cs typeface="Verdana"/>
            </a:endParaRPr>
          </a:p>
          <a:p>
            <a:pPr marL="415925" indent="-403225">
              <a:lnSpc>
                <a:spcPct val="100000"/>
              </a:lnSpc>
              <a:spcBef>
                <a:spcPts val="1130"/>
              </a:spcBef>
              <a:buFont typeface="Times New Roman"/>
              <a:buChar char="●"/>
              <a:tabLst>
                <a:tab pos="415925" algn="l"/>
              </a:tabLst>
            </a:pPr>
            <a:r>
              <a:rPr dirty="0" sz="36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25">
                <a:solidFill>
                  <a:srgbClr val="FFFFFF"/>
                </a:solidFill>
                <a:latin typeface="Verdana"/>
                <a:cs typeface="Verdana"/>
              </a:rPr>
              <a:t>pipelining</a:t>
            </a:r>
            <a:r>
              <a:rPr dirty="0" sz="3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6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dirty="0" sz="3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70">
                <a:solidFill>
                  <a:srgbClr val="FFFFFF"/>
                </a:solidFill>
                <a:latin typeface="Verdana"/>
                <a:cs typeface="Verdana"/>
              </a:rPr>
              <a:t>vista</a:t>
            </a:r>
            <a:r>
              <a:rPr dirty="0" sz="3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FFFFFF"/>
                </a:solidFill>
                <a:latin typeface="Verdana"/>
                <a:cs typeface="Verdana"/>
              </a:rPr>
              <a:t>como</a:t>
            </a:r>
            <a:r>
              <a:rPr dirty="0" sz="3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Verdana"/>
                <a:cs typeface="Verdana"/>
              </a:rPr>
              <a:t>redução</a:t>
            </a:r>
            <a:r>
              <a:rPr dirty="0" sz="3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Verdana"/>
                <a:cs typeface="Verdana"/>
              </a:rPr>
              <a:t>CPI.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290" y="682075"/>
            <a:ext cx="6285865" cy="2374265"/>
          </a:xfrm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9230"/>
              </a:lnSpc>
              <a:spcBef>
                <a:spcPts val="240"/>
              </a:spcBef>
            </a:pPr>
            <a:r>
              <a:rPr dirty="0" sz="7700" spc="-50">
                <a:solidFill>
                  <a:srgbClr val="FFFFFF"/>
                </a:solidFill>
              </a:rPr>
              <a:t>Referência </a:t>
            </a:r>
            <a:r>
              <a:rPr dirty="0" sz="7700" spc="-150">
                <a:solidFill>
                  <a:srgbClr val="FFFFFF"/>
                </a:solidFill>
              </a:rPr>
              <a:t>Bibliográficas</a:t>
            </a:r>
            <a:endParaRPr sz="7700"/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492" y="3601344"/>
            <a:ext cx="123825" cy="123824"/>
          </a:xfrm>
          <a:prstGeom prst="rect">
            <a:avLst/>
          </a:prstGeom>
        </p:spPr>
      </p:pic>
      <p:pic>
        <p:nvPicPr>
          <p:cNvPr id="4" name="object 4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492" y="4875789"/>
            <a:ext cx="123825" cy="123824"/>
          </a:xfrm>
          <a:prstGeom prst="rect">
            <a:avLst/>
          </a:prstGeom>
        </p:spPr>
      </p:pic>
      <p:pic>
        <p:nvPicPr>
          <p:cNvPr id="5" name="object 5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492" y="6235959"/>
            <a:ext cx="123825" cy="123824"/>
          </a:xfrm>
          <a:prstGeom prst="rect">
            <a:avLst/>
          </a:prstGeom>
        </p:spPr>
      </p:pic>
      <p:pic>
        <p:nvPicPr>
          <p:cNvPr id="6" name="object 6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492" y="7510405"/>
            <a:ext cx="123825" cy="123824"/>
          </a:xfrm>
          <a:prstGeom prst="rect">
            <a:avLst/>
          </a:prstGeom>
        </p:spPr>
      </p:pic>
      <p:pic>
        <p:nvPicPr>
          <p:cNvPr id="7" name="object 7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492" y="8784849"/>
            <a:ext cx="123825" cy="123824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7470" rIns="0" bIns="0" rtlCol="0" vert="horz">
            <a:spAutoFit/>
          </a:bodyPr>
          <a:lstStyle/>
          <a:p>
            <a:pPr marL="238760">
              <a:lnSpc>
                <a:spcPct val="100000"/>
              </a:lnSpc>
              <a:spcBef>
                <a:spcPts val="610"/>
              </a:spcBef>
            </a:pPr>
            <a:r>
              <a:rPr dirty="0" spc="-375">
                <a:latin typeface="Arial Black"/>
                <a:cs typeface="Arial Black"/>
                <a:hlinkClick r:id="rId2"/>
              </a:rPr>
              <a:t>UFRJ-</a:t>
            </a:r>
            <a:r>
              <a:rPr dirty="0" spc="-185">
                <a:latin typeface="Arial Black"/>
                <a:cs typeface="Arial Black"/>
                <a:hlinkClick r:id="rId2"/>
              </a:rPr>
              <a:t> </a:t>
            </a:r>
            <a:r>
              <a:rPr dirty="0" spc="50">
                <a:hlinkClick r:id="rId2"/>
              </a:rPr>
              <a:t>Pipeline:</a:t>
            </a:r>
          </a:p>
          <a:p>
            <a:pPr marL="101600">
              <a:lnSpc>
                <a:spcPct val="100000"/>
              </a:lnSpc>
              <a:spcBef>
                <a:spcPts val="509"/>
              </a:spcBef>
            </a:pPr>
            <a:r>
              <a:rPr dirty="0" spc="55">
                <a:hlinkClick r:id="rId2"/>
              </a:rPr>
              <a:t>https://www.professores.uff.br/lbertini/wp-content/uploads/sites/108/2017/08/Cap-</a:t>
            </a:r>
            <a:r>
              <a:rPr dirty="0" spc="-35">
                <a:hlinkClick r:id="rId2"/>
              </a:rPr>
              <a:t>5-</a:t>
            </a:r>
            <a:r>
              <a:rPr dirty="0" spc="75">
                <a:hlinkClick r:id="rId2"/>
              </a:rPr>
              <a:t>Pipeline.pdf</a:t>
            </a:r>
          </a:p>
          <a:p>
            <a:pPr marL="238760" marR="6910705">
              <a:lnSpc>
                <a:spcPct val="115700"/>
              </a:lnSpc>
              <a:spcBef>
                <a:spcPts val="2535"/>
              </a:spcBef>
              <a:tabLst>
                <a:tab pos="1490345" algn="l"/>
              </a:tabLst>
            </a:pPr>
            <a:r>
              <a:rPr dirty="0" spc="-10">
                <a:latin typeface="Arial Black"/>
                <a:cs typeface="Arial Black"/>
                <a:hlinkClick r:id="rId2"/>
              </a:rPr>
              <a:t>UEMS-</a:t>
            </a:r>
            <a:r>
              <a:rPr dirty="0">
                <a:latin typeface="Arial Black"/>
                <a:cs typeface="Arial Black"/>
                <a:hlinkClick r:id="rId2"/>
              </a:rPr>
              <a:t>	</a:t>
            </a:r>
            <a:r>
              <a:rPr dirty="0" spc="85">
                <a:hlinkClick r:id="rId2"/>
              </a:rPr>
              <a:t>Organização</a:t>
            </a:r>
            <a:r>
              <a:rPr dirty="0" spc="-135">
                <a:hlinkClick r:id="rId2"/>
              </a:rPr>
              <a:t> </a:t>
            </a:r>
            <a:r>
              <a:rPr dirty="0" spc="85">
                <a:hlinkClick r:id="rId2"/>
              </a:rPr>
              <a:t>e</a:t>
            </a:r>
            <a:r>
              <a:rPr dirty="0" spc="-130">
                <a:hlinkClick r:id="rId2"/>
              </a:rPr>
              <a:t> </a:t>
            </a:r>
            <a:r>
              <a:rPr dirty="0" spc="95">
                <a:hlinkClick r:id="rId2"/>
              </a:rPr>
              <a:t>Arquitetura</a:t>
            </a:r>
            <a:r>
              <a:rPr dirty="0" spc="-135">
                <a:hlinkClick r:id="rId2"/>
              </a:rPr>
              <a:t> </a:t>
            </a:r>
            <a:r>
              <a:rPr dirty="0" spc="120">
                <a:hlinkClick r:id="rId2"/>
              </a:rPr>
              <a:t>de</a:t>
            </a:r>
            <a:r>
              <a:rPr dirty="0" spc="-130">
                <a:hlinkClick r:id="rId2"/>
              </a:rPr>
              <a:t> </a:t>
            </a:r>
            <a:r>
              <a:rPr dirty="0" spc="85">
                <a:hlinkClick r:id="rId2"/>
              </a:rPr>
              <a:t>Computadores: </a:t>
            </a:r>
            <a:r>
              <a:rPr dirty="0" spc="40">
                <a:hlinkClick r:id="rId2"/>
              </a:rPr>
              <a:t>https://www.comp.uems.br/~chastel/oac/pipeline.pdf</a:t>
            </a:r>
          </a:p>
          <a:p>
            <a:pPr marL="238760" marR="1924050">
              <a:lnSpc>
                <a:spcPct val="115700"/>
              </a:lnSpc>
              <a:spcBef>
                <a:spcPts val="3210"/>
              </a:spcBef>
            </a:pPr>
            <a:r>
              <a:rPr dirty="0" spc="-140">
                <a:latin typeface="Arial Black"/>
                <a:cs typeface="Arial Black"/>
                <a:hlinkClick r:id="rId2"/>
              </a:rPr>
              <a:t>Patterson,</a:t>
            </a:r>
            <a:r>
              <a:rPr dirty="0" spc="-170">
                <a:latin typeface="Arial Black"/>
                <a:cs typeface="Arial Black"/>
                <a:hlinkClick r:id="rId2"/>
              </a:rPr>
              <a:t> </a:t>
            </a:r>
            <a:r>
              <a:rPr dirty="0" spc="-190">
                <a:latin typeface="Arial Black"/>
                <a:cs typeface="Arial Black"/>
                <a:hlinkClick r:id="rId2"/>
              </a:rPr>
              <a:t>Hennessy</a:t>
            </a:r>
            <a:r>
              <a:rPr dirty="0" spc="-170">
                <a:latin typeface="Arial Black"/>
                <a:cs typeface="Arial Black"/>
                <a:hlinkClick r:id="rId2"/>
              </a:rPr>
              <a:t> </a:t>
            </a:r>
            <a:r>
              <a:rPr dirty="0" spc="-135">
                <a:latin typeface="Arial Black"/>
                <a:cs typeface="Arial Black"/>
                <a:hlinkClick r:id="rId2"/>
              </a:rPr>
              <a:t>.</a:t>
            </a:r>
            <a:r>
              <a:rPr dirty="0" spc="-165">
                <a:latin typeface="Arial Black"/>
                <a:cs typeface="Arial Black"/>
                <a:hlinkClick r:id="rId2"/>
              </a:rPr>
              <a:t> </a:t>
            </a:r>
            <a:r>
              <a:rPr dirty="0" spc="-95">
                <a:latin typeface="Arial Black"/>
                <a:cs typeface="Arial Black"/>
                <a:hlinkClick r:id="rId2"/>
              </a:rPr>
              <a:t>Arquitetura</a:t>
            </a:r>
            <a:r>
              <a:rPr dirty="0" spc="-170">
                <a:latin typeface="Arial Black"/>
                <a:cs typeface="Arial Black"/>
                <a:hlinkClick r:id="rId2"/>
              </a:rPr>
              <a:t> </a:t>
            </a:r>
            <a:r>
              <a:rPr dirty="0" spc="-225">
                <a:latin typeface="Arial Black"/>
                <a:cs typeface="Arial Black"/>
                <a:hlinkClick r:id="rId2"/>
              </a:rPr>
              <a:t>e</a:t>
            </a:r>
            <a:r>
              <a:rPr dirty="0" spc="-170">
                <a:latin typeface="Arial Black"/>
                <a:cs typeface="Arial Black"/>
                <a:hlinkClick r:id="rId2"/>
              </a:rPr>
              <a:t> Organização</a:t>
            </a:r>
            <a:r>
              <a:rPr dirty="0" spc="-165">
                <a:latin typeface="Arial Black"/>
                <a:cs typeface="Arial Black"/>
                <a:hlinkClick r:id="rId2"/>
              </a:rPr>
              <a:t> </a:t>
            </a:r>
            <a:r>
              <a:rPr dirty="0" spc="-170">
                <a:latin typeface="Arial Black"/>
                <a:cs typeface="Arial Black"/>
                <a:hlinkClick r:id="rId2"/>
              </a:rPr>
              <a:t>de </a:t>
            </a:r>
            <a:r>
              <a:rPr dirty="0" spc="-155">
                <a:latin typeface="Arial Black"/>
                <a:cs typeface="Arial Black"/>
                <a:hlinkClick r:id="rId2"/>
              </a:rPr>
              <a:t>Computadores:</a:t>
            </a:r>
            <a:r>
              <a:rPr dirty="0" spc="-165">
                <a:latin typeface="Arial Black"/>
                <a:cs typeface="Arial Black"/>
                <a:hlinkClick r:id="rId2"/>
              </a:rPr>
              <a:t> </a:t>
            </a:r>
            <a:r>
              <a:rPr dirty="0" spc="-254">
                <a:latin typeface="Arial Black"/>
                <a:cs typeface="Arial Black"/>
                <a:hlinkClick r:id="rId2"/>
              </a:rPr>
              <a:t>A</a:t>
            </a:r>
            <a:r>
              <a:rPr dirty="0" spc="-170">
                <a:latin typeface="Arial Black"/>
                <a:cs typeface="Arial Black"/>
                <a:hlinkClick r:id="rId2"/>
              </a:rPr>
              <a:t> </a:t>
            </a:r>
            <a:r>
              <a:rPr dirty="0" spc="-45">
                <a:latin typeface="Arial Black"/>
                <a:cs typeface="Arial Black"/>
                <a:hlinkClick r:id="rId2"/>
              </a:rPr>
              <a:t>interface </a:t>
            </a:r>
            <a:r>
              <a:rPr dirty="0" spc="-114">
                <a:latin typeface="Arial Black"/>
                <a:cs typeface="Arial Black"/>
                <a:hlinkClick r:id="rId2"/>
              </a:rPr>
              <a:t>hardware/software.</a:t>
            </a:r>
            <a:r>
              <a:rPr dirty="0" spc="-50">
                <a:latin typeface="Arial Black"/>
                <a:cs typeface="Arial Black"/>
                <a:hlinkClick r:id="rId2"/>
              </a:rPr>
              <a:t> </a:t>
            </a:r>
            <a:r>
              <a:rPr dirty="0" spc="-20">
                <a:latin typeface="Arial Black"/>
                <a:cs typeface="Arial Black"/>
                <a:hlinkClick r:id="rId2"/>
              </a:rPr>
              <a:t>2014.</a:t>
            </a:r>
          </a:p>
          <a:p>
            <a:pPr marL="238760">
              <a:lnSpc>
                <a:spcPct val="100000"/>
              </a:lnSpc>
              <a:spcBef>
                <a:spcPts val="3045"/>
              </a:spcBef>
              <a:tabLst>
                <a:tab pos="1416050" algn="l"/>
              </a:tabLst>
            </a:pPr>
            <a:r>
              <a:rPr dirty="0" spc="-10">
                <a:latin typeface="Arial Black"/>
                <a:cs typeface="Arial Black"/>
                <a:hlinkClick r:id="rId2"/>
              </a:rPr>
              <a:t>UFPR-</a:t>
            </a:r>
            <a:r>
              <a:rPr dirty="0">
                <a:latin typeface="Arial Black"/>
                <a:cs typeface="Arial Black"/>
                <a:hlinkClick r:id="rId2"/>
              </a:rPr>
              <a:t>	</a:t>
            </a:r>
            <a:r>
              <a:rPr dirty="0" spc="114">
                <a:hlinkClick r:id="rId2"/>
              </a:rPr>
              <a:t>Paulo</a:t>
            </a:r>
            <a:r>
              <a:rPr dirty="0" spc="-135">
                <a:hlinkClick r:id="rId2"/>
              </a:rPr>
              <a:t> </a:t>
            </a:r>
            <a:r>
              <a:rPr dirty="0" spc="80">
                <a:hlinkClick r:id="rId2"/>
              </a:rPr>
              <a:t>Ricardo</a:t>
            </a:r>
            <a:r>
              <a:rPr dirty="0" spc="-135">
                <a:hlinkClick r:id="rId2"/>
              </a:rPr>
              <a:t> </a:t>
            </a:r>
            <a:r>
              <a:rPr dirty="0" spc="-114">
                <a:hlinkClick r:id="rId2"/>
              </a:rPr>
              <a:t>-</a:t>
            </a:r>
            <a:r>
              <a:rPr dirty="0" spc="-135">
                <a:hlinkClick r:id="rId2"/>
              </a:rPr>
              <a:t> </a:t>
            </a:r>
            <a:r>
              <a:rPr dirty="0" spc="55">
                <a:hlinkClick r:id="rId2"/>
              </a:rPr>
              <a:t>Pipelinin: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u="heavy" spc="110">
                <a:uFill>
                  <a:solidFill>
                    <a:srgbClr val="FEFAFA"/>
                  </a:solidFill>
                </a:uFill>
                <a:hlinkClick r:id="rId2"/>
              </a:rPr>
              <a:t> </a:t>
            </a:r>
            <a:r>
              <a:rPr dirty="0" u="heavy" spc="40">
                <a:uFill>
                  <a:solidFill>
                    <a:srgbClr val="FEFAFA"/>
                  </a:solidFill>
                </a:uFill>
                <a:hlinkClick r:id="rId2"/>
              </a:rPr>
              <a:t>https://www.comp.uems.br/~chastel/oac/pipeline.pdf</a:t>
            </a:r>
          </a:p>
          <a:p>
            <a:pPr marL="12700" marR="5634355" indent="226060">
              <a:lnSpc>
                <a:spcPct val="115700"/>
              </a:lnSpc>
              <a:spcBef>
                <a:spcPts val="2540"/>
              </a:spcBef>
            </a:pPr>
            <a:r>
              <a:rPr dirty="0" spc="-150">
                <a:latin typeface="Arial Black"/>
                <a:cs typeface="Arial Black"/>
                <a:hlinkClick r:id="rId2"/>
              </a:rPr>
              <a:t>Paulo</a:t>
            </a:r>
            <a:r>
              <a:rPr dirty="0" spc="-175">
                <a:latin typeface="Arial Black"/>
                <a:cs typeface="Arial Black"/>
                <a:hlinkClick r:id="rId2"/>
              </a:rPr>
              <a:t> </a:t>
            </a:r>
            <a:r>
              <a:rPr dirty="0" spc="-270">
                <a:latin typeface="Arial Black"/>
                <a:cs typeface="Arial Black"/>
                <a:hlinkClick r:id="rId2"/>
              </a:rPr>
              <a:t>C.</a:t>
            </a:r>
            <a:r>
              <a:rPr dirty="0" spc="-175">
                <a:latin typeface="Arial Black"/>
                <a:cs typeface="Arial Black"/>
                <a:hlinkClick r:id="rId2"/>
              </a:rPr>
              <a:t> </a:t>
            </a:r>
            <a:r>
              <a:rPr dirty="0" spc="-155">
                <a:latin typeface="Arial Black"/>
                <a:cs typeface="Arial Black"/>
                <a:hlinkClick r:id="rId2"/>
              </a:rPr>
              <a:t>Centoducatte-</a:t>
            </a:r>
            <a:r>
              <a:rPr dirty="0" spc="-175">
                <a:latin typeface="Arial Black"/>
                <a:cs typeface="Arial Black"/>
                <a:hlinkClick r:id="rId2"/>
              </a:rPr>
              <a:t> </a:t>
            </a:r>
            <a:r>
              <a:rPr dirty="0" spc="50">
                <a:hlinkClick r:id="rId2"/>
              </a:rPr>
              <a:t>Pipeline: </a:t>
            </a:r>
            <a:r>
              <a:rPr dirty="0" spc="40">
                <a:hlinkClick r:id="rId2"/>
              </a:rPr>
              <a:t>https://www.ic.unicamp.br/~pannain/mc542/aulas/ch6_arq.pdf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250735" y="0"/>
            <a:ext cx="10037445" cy="5946140"/>
            <a:chOff x="8250735" y="0"/>
            <a:chExt cx="10037445" cy="59461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0735" y="0"/>
              <a:ext cx="10037265" cy="594574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0260" y="3987499"/>
              <a:ext cx="104775" cy="104774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9177209" y="3744922"/>
            <a:ext cx="774573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95"/>
              </a:spcBef>
            </a:pPr>
            <a:r>
              <a:rPr dirty="0" sz="2550" spc="60" b="1">
                <a:latin typeface="Tahoma"/>
                <a:cs typeface="Tahoma"/>
              </a:rPr>
              <a:t>Consiste</a:t>
            </a:r>
            <a:r>
              <a:rPr dirty="0" sz="2550" spc="-70" b="1">
                <a:latin typeface="Tahoma"/>
                <a:cs typeface="Tahoma"/>
              </a:rPr>
              <a:t> </a:t>
            </a:r>
            <a:r>
              <a:rPr dirty="0" sz="2550" b="1">
                <a:latin typeface="Tahoma"/>
                <a:cs typeface="Tahoma"/>
              </a:rPr>
              <a:t>em</a:t>
            </a:r>
            <a:r>
              <a:rPr dirty="0" sz="2550" spc="-70" b="1">
                <a:latin typeface="Tahoma"/>
                <a:cs typeface="Tahoma"/>
              </a:rPr>
              <a:t> </a:t>
            </a:r>
            <a:r>
              <a:rPr dirty="0" sz="2550" spc="-55" b="1">
                <a:latin typeface="Tahoma"/>
                <a:cs typeface="Tahoma"/>
              </a:rPr>
              <a:t>permitir</a:t>
            </a:r>
            <a:r>
              <a:rPr dirty="0" sz="2550" spc="-70" b="1">
                <a:latin typeface="Tahoma"/>
                <a:cs typeface="Tahoma"/>
              </a:rPr>
              <a:t> </a:t>
            </a:r>
            <a:r>
              <a:rPr dirty="0" sz="2550" b="1">
                <a:latin typeface="Tahoma"/>
                <a:cs typeface="Tahoma"/>
              </a:rPr>
              <a:t>a</a:t>
            </a:r>
            <a:r>
              <a:rPr dirty="0" sz="2550" spc="-70" b="1">
                <a:latin typeface="Tahoma"/>
                <a:cs typeface="Tahoma"/>
              </a:rPr>
              <a:t> </a:t>
            </a:r>
            <a:r>
              <a:rPr dirty="0" sz="2550" spc="80" b="1">
                <a:latin typeface="Tahoma"/>
                <a:cs typeface="Tahoma"/>
              </a:rPr>
              <a:t>execução</a:t>
            </a:r>
            <a:r>
              <a:rPr dirty="0" sz="2550" spc="-70" b="1">
                <a:latin typeface="Tahoma"/>
                <a:cs typeface="Tahoma"/>
              </a:rPr>
              <a:t> </a:t>
            </a:r>
            <a:r>
              <a:rPr dirty="0" sz="2550" spc="80" b="1">
                <a:latin typeface="Tahoma"/>
                <a:cs typeface="Tahoma"/>
              </a:rPr>
              <a:t>de</a:t>
            </a:r>
            <a:r>
              <a:rPr dirty="0" sz="2550" spc="-70" b="1">
                <a:latin typeface="Tahoma"/>
                <a:cs typeface="Tahoma"/>
              </a:rPr>
              <a:t> </a:t>
            </a:r>
            <a:r>
              <a:rPr dirty="0" sz="2550" spc="-10" b="1">
                <a:latin typeface="Tahoma"/>
                <a:cs typeface="Tahoma"/>
              </a:rPr>
              <a:t>instruções </a:t>
            </a:r>
            <a:r>
              <a:rPr dirty="0" sz="2550" spc="45" b="1">
                <a:latin typeface="Tahoma"/>
                <a:cs typeface="Tahoma"/>
              </a:rPr>
              <a:t>sobrepostas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9786" y="5846176"/>
            <a:ext cx="104775" cy="10477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182567" y="5594703"/>
            <a:ext cx="67798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55">
                <a:latin typeface="Verdana"/>
                <a:cs typeface="Verdana"/>
              </a:rPr>
              <a:t>É</a:t>
            </a:r>
            <a:r>
              <a:rPr dirty="0" sz="2600" spc="-160">
                <a:latin typeface="Verdana"/>
                <a:cs typeface="Verdana"/>
              </a:rPr>
              <a:t> </a:t>
            </a:r>
            <a:r>
              <a:rPr dirty="0" sz="2600" spc="-125">
                <a:latin typeface="Verdana"/>
                <a:cs typeface="Verdana"/>
              </a:rPr>
              <a:t>uma</a:t>
            </a:r>
            <a:r>
              <a:rPr dirty="0" sz="2600" spc="-16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técnica</a:t>
            </a:r>
            <a:r>
              <a:rPr dirty="0" sz="2600" spc="-160">
                <a:latin typeface="Verdana"/>
                <a:cs typeface="Verdana"/>
              </a:rPr>
              <a:t> </a:t>
            </a:r>
            <a:r>
              <a:rPr dirty="0" sz="2600" spc="-60">
                <a:latin typeface="Verdana"/>
                <a:cs typeface="Verdana"/>
              </a:rPr>
              <a:t>fundamental</a:t>
            </a:r>
            <a:r>
              <a:rPr dirty="0" sz="2600" spc="-160">
                <a:latin typeface="Verdana"/>
                <a:cs typeface="Verdana"/>
              </a:rPr>
              <a:t> </a:t>
            </a:r>
            <a:r>
              <a:rPr dirty="0" sz="2600" spc="-55">
                <a:latin typeface="Verdana"/>
                <a:cs typeface="Verdana"/>
              </a:rPr>
              <a:t>para</a:t>
            </a:r>
            <a:r>
              <a:rPr dirty="0" sz="2600" spc="-155">
                <a:latin typeface="Verdana"/>
                <a:cs typeface="Verdana"/>
              </a:rPr>
              <a:t> </a:t>
            </a:r>
            <a:r>
              <a:rPr dirty="0" sz="2600" spc="-75">
                <a:latin typeface="Verdana"/>
                <a:cs typeface="Verdana"/>
              </a:rPr>
              <a:t>tornar</a:t>
            </a:r>
            <a:r>
              <a:rPr dirty="0" sz="2600" spc="-160">
                <a:latin typeface="Verdana"/>
                <a:cs typeface="Verdana"/>
              </a:rPr>
              <a:t> </a:t>
            </a:r>
            <a:r>
              <a:rPr dirty="0" sz="2600" spc="70">
                <a:latin typeface="Verdana"/>
                <a:cs typeface="Verdana"/>
              </a:rPr>
              <a:t>os </a:t>
            </a:r>
            <a:r>
              <a:rPr dirty="0" sz="2600" spc="50">
                <a:latin typeface="Verdana"/>
                <a:cs typeface="Verdana"/>
              </a:rPr>
              <a:t>processadores</a:t>
            </a:r>
            <a:r>
              <a:rPr dirty="0" sz="2600" spc="-195">
                <a:latin typeface="Verdana"/>
                <a:cs typeface="Verdana"/>
              </a:rPr>
              <a:t> </a:t>
            </a:r>
            <a:r>
              <a:rPr dirty="0" sz="2600" spc="-60">
                <a:latin typeface="Verdana"/>
                <a:cs typeface="Verdana"/>
              </a:rPr>
              <a:t>mais</a:t>
            </a:r>
            <a:r>
              <a:rPr dirty="0" sz="2600" spc="-19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rápidos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1930196"/>
            <a:ext cx="484505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330"/>
              <a:t>Introdução</a:t>
            </a:r>
            <a:endParaRPr sz="7500"/>
          </a:p>
        </p:txBody>
      </p:sp>
      <p:sp>
        <p:nvSpPr>
          <p:cNvPr id="9" name="object 9" descr=""/>
          <p:cNvSpPr txBox="1"/>
          <p:nvPr/>
        </p:nvSpPr>
        <p:spPr>
          <a:xfrm>
            <a:off x="1016000" y="6205564"/>
            <a:ext cx="4749165" cy="99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7155">
              <a:lnSpc>
                <a:spcPct val="115900"/>
              </a:lnSpc>
              <a:spcBef>
                <a:spcPts val="100"/>
              </a:spcBef>
            </a:pPr>
            <a:r>
              <a:rPr dirty="0" sz="2750">
                <a:latin typeface="Verdana"/>
                <a:cs typeface="Verdana"/>
              </a:rPr>
              <a:t>O</a:t>
            </a:r>
            <a:r>
              <a:rPr dirty="0" sz="2750" spc="-180">
                <a:latin typeface="Verdana"/>
                <a:cs typeface="Verdana"/>
              </a:rPr>
              <a:t> </a:t>
            </a:r>
            <a:r>
              <a:rPr dirty="0" sz="2750" spc="-65">
                <a:latin typeface="Verdana"/>
                <a:cs typeface="Verdana"/>
              </a:rPr>
              <a:t>Pipeline</a:t>
            </a:r>
            <a:r>
              <a:rPr dirty="0" sz="2750" spc="-175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é</a:t>
            </a:r>
            <a:r>
              <a:rPr dirty="0" sz="2750" spc="-175">
                <a:latin typeface="Verdana"/>
                <a:cs typeface="Verdana"/>
              </a:rPr>
              <a:t> </a:t>
            </a:r>
            <a:r>
              <a:rPr dirty="0" sz="2750" spc="-200">
                <a:latin typeface="Verdana"/>
                <a:cs typeface="Verdana"/>
              </a:rPr>
              <a:t>uma</a:t>
            </a:r>
            <a:r>
              <a:rPr dirty="0" sz="2750" spc="-175">
                <a:latin typeface="Verdana"/>
                <a:cs typeface="Verdana"/>
              </a:rPr>
              <a:t> </a:t>
            </a:r>
            <a:r>
              <a:rPr dirty="0" sz="2750" spc="-40">
                <a:latin typeface="Verdana"/>
                <a:cs typeface="Verdana"/>
              </a:rPr>
              <a:t>técnica</a:t>
            </a:r>
            <a:r>
              <a:rPr dirty="0" sz="2750" spc="-180">
                <a:latin typeface="Verdana"/>
                <a:cs typeface="Verdana"/>
              </a:rPr>
              <a:t> </a:t>
            </a:r>
            <a:r>
              <a:rPr dirty="0" sz="2750" spc="-25">
                <a:latin typeface="Verdana"/>
                <a:cs typeface="Verdana"/>
              </a:rPr>
              <a:t>de </a:t>
            </a:r>
            <a:r>
              <a:rPr dirty="0" sz="2750" spc="-85">
                <a:latin typeface="Verdana"/>
                <a:cs typeface="Verdana"/>
              </a:rPr>
              <a:t>paralelismo</a:t>
            </a:r>
            <a:r>
              <a:rPr dirty="0" sz="2750" spc="-150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de</a:t>
            </a:r>
            <a:r>
              <a:rPr dirty="0" sz="2750" spc="-145">
                <a:latin typeface="Verdana"/>
                <a:cs typeface="Verdana"/>
              </a:rPr>
              <a:t> </a:t>
            </a:r>
            <a:r>
              <a:rPr dirty="0" sz="2750" spc="-10">
                <a:latin typeface="Verdana"/>
                <a:cs typeface="Verdana"/>
              </a:rPr>
              <a:t>instruções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639" y="993806"/>
            <a:ext cx="487045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310">
                <a:solidFill>
                  <a:srgbClr val="9078FA"/>
                </a:solidFill>
              </a:rPr>
              <a:t>Pipelining</a:t>
            </a:r>
            <a:endParaRPr sz="8500"/>
          </a:p>
        </p:txBody>
      </p:sp>
      <p:sp>
        <p:nvSpPr>
          <p:cNvPr id="3" name="object 3" descr=""/>
          <p:cNvSpPr txBox="1"/>
          <p:nvPr/>
        </p:nvSpPr>
        <p:spPr>
          <a:xfrm>
            <a:off x="638639" y="3805373"/>
            <a:ext cx="7693025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Verdana"/>
                <a:cs typeface="Verdana"/>
              </a:rPr>
              <a:t>A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-35">
                <a:latin typeface="Verdana"/>
                <a:cs typeface="Verdana"/>
              </a:rPr>
              <a:t>técnica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de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-110">
                <a:latin typeface="Verdana"/>
                <a:cs typeface="Verdana"/>
              </a:rPr>
              <a:t>pipelining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é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-125">
                <a:latin typeface="Verdana"/>
                <a:cs typeface="Verdana"/>
              </a:rPr>
              <a:t>utilizada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em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00"/>
              </a:spcBef>
            </a:pPr>
            <a:r>
              <a:rPr dirty="0" sz="3000" spc="-105">
                <a:latin typeface="Verdana"/>
                <a:cs typeface="Verdana"/>
              </a:rPr>
              <a:t>praticamente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todos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processadores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-105">
                <a:latin typeface="Verdana"/>
                <a:cs typeface="Verdana"/>
              </a:rPr>
              <a:t>atuais.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8639" y="6434273"/>
            <a:ext cx="7214234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Verdana"/>
                <a:cs typeface="Verdana"/>
              </a:rPr>
              <a:t>Desde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seu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spc="-120">
                <a:latin typeface="Verdana"/>
                <a:cs typeface="Verdana"/>
              </a:rPr>
              <a:t>AMD/Intel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do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-55">
                <a:latin typeface="Verdana"/>
                <a:cs typeface="Verdana"/>
              </a:rPr>
              <a:t>notebook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ou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00"/>
              </a:spcBef>
            </a:pPr>
            <a:r>
              <a:rPr dirty="0" sz="3000" spc="-50">
                <a:latin typeface="Verdana"/>
                <a:cs typeface="Verdana"/>
              </a:rPr>
              <a:t>desktop,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-85">
                <a:latin typeface="Verdana"/>
                <a:cs typeface="Verdana"/>
              </a:rPr>
              <a:t>até</a:t>
            </a:r>
            <a:r>
              <a:rPr dirty="0" sz="3000" spc="-18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microcontroladores.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1482" y="2474288"/>
            <a:ext cx="9278862" cy="45932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" y="1"/>
            <a:ext cx="11927379" cy="102849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8478" rIns="0" bIns="0" rtlCol="0" vert="horz">
            <a:spAutoFit/>
          </a:bodyPr>
          <a:lstStyle/>
          <a:p>
            <a:pPr marL="3735070">
              <a:lnSpc>
                <a:spcPct val="100000"/>
              </a:lnSpc>
              <a:spcBef>
                <a:spcPts val="100"/>
              </a:spcBef>
            </a:pPr>
            <a:r>
              <a:rPr dirty="0" sz="5700" spc="130">
                <a:solidFill>
                  <a:srgbClr val="9078FA"/>
                </a:solidFill>
              </a:rPr>
              <a:t>O</a:t>
            </a:r>
            <a:r>
              <a:rPr dirty="0" sz="5700" spc="-434">
                <a:solidFill>
                  <a:srgbClr val="9078FA"/>
                </a:solidFill>
              </a:rPr>
              <a:t> </a:t>
            </a:r>
            <a:r>
              <a:rPr dirty="0" sz="5700">
                <a:solidFill>
                  <a:srgbClr val="9078FA"/>
                </a:solidFill>
              </a:rPr>
              <a:t>que</a:t>
            </a:r>
            <a:r>
              <a:rPr dirty="0" sz="5700" spc="-430">
                <a:solidFill>
                  <a:srgbClr val="9078FA"/>
                </a:solidFill>
              </a:rPr>
              <a:t> </a:t>
            </a:r>
            <a:r>
              <a:rPr dirty="0" sz="5700" spc="200">
                <a:solidFill>
                  <a:srgbClr val="9078FA"/>
                </a:solidFill>
              </a:rPr>
              <a:t>é</a:t>
            </a:r>
            <a:r>
              <a:rPr dirty="0" sz="5700" spc="-430">
                <a:solidFill>
                  <a:srgbClr val="9078FA"/>
                </a:solidFill>
              </a:rPr>
              <a:t> </a:t>
            </a:r>
            <a:r>
              <a:rPr dirty="0" sz="5700" spc="-60">
                <a:solidFill>
                  <a:srgbClr val="9078FA"/>
                </a:solidFill>
              </a:rPr>
              <a:t>pipelining</a:t>
            </a:r>
            <a:r>
              <a:rPr dirty="0" sz="5700" spc="-430">
                <a:solidFill>
                  <a:srgbClr val="9078FA"/>
                </a:solidFill>
              </a:rPr>
              <a:t> </a:t>
            </a:r>
            <a:r>
              <a:rPr dirty="0" sz="5700" spc="-50">
                <a:solidFill>
                  <a:srgbClr val="9078FA"/>
                </a:solidFill>
              </a:rPr>
              <a:t>?</a:t>
            </a:r>
            <a:endParaRPr sz="5700"/>
          </a:p>
        </p:txBody>
      </p:sp>
      <p:sp>
        <p:nvSpPr>
          <p:cNvPr id="4" name="object 4" descr=""/>
          <p:cNvSpPr txBox="1"/>
          <p:nvPr/>
        </p:nvSpPr>
        <p:spPr>
          <a:xfrm>
            <a:off x="11381549" y="7330920"/>
            <a:ext cx="534289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60">
                <a:latin typeface="Verdana"/>
                <a:cs typeface="Verdana"/>
              </a:rPr>
              <a:t>Ex.</a:t>
            </a:r>
            <a:r>
              <a:rPr dirty="0" sz="2600" spc="-175">
                <a:latin typeface="Verdana"/>
                <a:cs typeface="Verdana"/>
              </a:rPr>
              <a:t> </a:t>
            </a:r>
            <a:r>
              <a:rPr dirty="0" sz="2600" spc="-170">
                <a:latin typeface="Verdana"/>
                <a:cs typeface="Verdana"/>
              </a:rPr>
              <a:t>Linha </a:t>
            </a:r>
            <a:r>
              <a:rPr dirty="0" sz="2600">
                <a:latin typeface="Verdana"/>
                <a:cs typeface="Verdana"/>
              </a:rPr>
              <a:t>de</a:t>
            </a:r>
            <a:r>
              <a:rPr dirty="0" sz="2600" spc="-175">
                <a:latin typeface="Verdana"/>
                <a:cs typeface="Verdana"/>
              </a:rPr>
              <a:t> </a:t>
            </a:r>
            <a:r>
              <a:rPr dirty="0" sz="2600" spc="-110">
                <a:latin typeface="Verdana"/>
                <a:cs typeface="Verdana"/>
              </a:rPr>
              <a:t>montagem</a:t>
            </a:r>
            <a:r>
              <a:rPr dirty="0" sz="2600" spc="-17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de</a:t>
            </a:r>
            <a:r>
              <a:rPr dirty="0" sz="2600" spc="-175">
                <a:latin typeface="Verdana"/>
                <a:cs typeface="Verdana"/>
              </a:rPr>
              <a:t> </a:t>
            </a:r>
            <a:r>
              <a:rPr dirty="0" sz="2600" spc="-25">
                <a:latin typeface="Verdana"/>
                <a:cs typeface="Verdana"/>
              </a:rPr>
              <a:t>carros.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933806" y="4248003"/>
            <a:ext cx="14832965" cy="3502660"/>
            <a:chOff x="1933806" y="4248003"/>
            <a:chExt cx="14832965" cy="350266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3806" y="4248003"/>
              <a:ext cx="104775" cy="1047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2527" y="7645499"/>
              <a:ext cx="104775" cy="10477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28432" y="4248003"/>
              <a:ext cx="104775" cy="10477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1144430" y="6762920"/>
              <a:ext cx="5622290" cy="0"/>
            </a:xfrm>
            <a:custGeom>
              <a:avLst/>
              <a:gdLst/>
              <a:ahLst/>
              <a:cxnLst/>
              <a:rect l="l" t="t" r="r" b="b"/>
              <a:pathLst>
                <a:path w="5622290" h="0">
                  <a:moveTo>
                    <a:pt x="0" y="0"/>
                  </a:moveTo>
                  <a:lnTo>
                    <a:pt x="5621790" y="0"/>
                  </a:lnTo>
                </a:path>
              </a:pathLst>
            </a:custGeom>
            <a:ln w="9524">
              <a:solidFill>
                <a:srgbClr val="9078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366472" y="6772445"/>
              <a:ext cx="5622290" cy="0"/>
            </a:xfrm>
            <a:custGeom>
              <a:avLst/>
              <a:gdLst/>
              <a:ahLst/>
              <a:cxnLst/>
              <a:rect l="l" t="t" r="r" b="b"/>
              <a:pathLst>
                <a:path w="5622290" h="0">
                  <a:moveTo>
                    <a:pt x="0" y="0"/>
                  </a:moveTo>
                  <a:lnTo>
                    <a:pt x="5621790" y="0"/>
                  </a:lnTo>
                </a:path>
              </a:pathLst>
            </a:custGeom>
            <a:ln w="9524">
              <a:solidFill>
                <a:srgbClr val="9078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196587" y="3996531"/>
            <a:ext cx="754125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434340" algn="l"/>
                <a:tab pos="1318260" algn="l"/>
                <a:tab pos="1397000" algn="l"/>
                <a:tab pos="2686050" algn="l"/>
                <a:tab pos="3316604" algn="l"/>
                <a:tab pos="3510915" algn="l"/>
                <a:tab pos="4566920" algn="l"/>
                <a:tab pos="5963285" algn="l"/>
                <a:tab pos="6865620" algn="l"/>
                <a:tab pos="7030720" algn="l"/>
              </a:tabLst>
            </a:pPr>
            <a:r>
              <a:rPr dirty="0" sz="2600" spc="-50">
                <a:latin typeface="Verdana"/>
                <a:cs typeface="Verdana"/>
              </a:rPr>
              <a:t>É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25">
                <a:latin typeface="Verdana"/>
                <a:cs typeface="Verdana"/>
              </a:rPr>
              <a:t>uma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10">
                <a:latin typeface="Verdana"/>
                <a:cs typeface="Verdana"/>
              </a:rPr>
              <a:t>técnica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25">
                <a:latin typeface="Verdana"/>
                <a:cs typeface="Verdana"/>
              </a:rPr>
              <a:t>de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10">
                <a:latin typeface="Verdana"/>
                <a:cs typeface="Verdana"/>
              </a:rPr>
              <a:t>implementação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20">
                <a:latin typeface="Verdana"/>
                <a:cs typeface="Verdana"/>
              </a:rPr>
              <a:t>pela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100">
                <a:latin typeface="Verdana"/>
                <a:cs typeface="Verdana"/>
              </a:rPr>
              <a:t>qual </a:t>
            </a:r>
            <a:r>
              <a:rPr dirty="0" sz="2600" spc="-10">
                <a:latin typeface="Verdana"/>
                <a:cs typeface="Verdana"/>
              </a:rPr>
              <a:t>várias</a:t>
            </a:r>
            <a:r>
              <a:rPr dirty="0" sz="2600">
                <a:latin typeface="Verdana"/>
                <a:cs typeface="Verdana"/>
              </a:rPr>
              <a:t>		</a:t>
            </a:r>
            <a:r>
              <a:rPr dirty="0" sz="2600" spc="-10">
                <a:latin typeface="Verdana"/>
                <a:cs typeface="Verdana"/>
              </a:rPr>
              <a:t>instruções</a:t>
            </a:r>
            <a:r>
              <a:rPr dirty="0" sz="2600">
                <a:latin typeface="Verdana"/>
                <a:cs typeface="Verdana"/>
              </a:rPr>
              <a:t>		</a:t>
            </a:r>
            <a:r>
              <a:rPr dirty="0" sz="2600" spc="-25">
                <a:latin typeface="Verdana"/>
                <a:cs typeface="Verdana"/>
              </a:rPr>
              <a:t>são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10">
                <a:latin typeface="Verdana"/>
                <a:cs typeface="Verdana"/>
              </a:rPr>
              <a:t>sobrepostas</a:t>
            </a:r>
            <a:r>
              <a:rPr dirty="0" sz="2600">
                <a:latin typeface="Verdana"/>
                <a:cs typeface="Verdana"/>
              </a:rPr>
              <a:t>		</a:t>
            </a:r>
            <a:r>
              <a:rPr dirty="0" sz="2600" spc="-105">
                <a:latin typeface="Verdana"/>
                <a:cs typeface="Verdana"/>
              </a:rPr>
              <a:t>em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196587" y="4910931"/>
            <a:ext cx="7541259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>
                <a:latin typeface="Verdana"/>
                <a:cs typeface="Verdana"/>
              </a:rPr>
              <a:t>execução,</a:t>
            </a:r>
            <a:r>
              <a:rPr dirty="0" sz="2600" spc="-5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ela</a:t>
            </a:r>
            <a:r>
              <a:rPr dirty="0" sz="2600" spc="-55">
                <a:latin typeface="Verdana"/>
                <a:cs typeface="Verdana"/>
              </a:rPr>
              <a:t> </a:t>
            </a:r>
            <a:r>
              <a:rPr dirty="0" sz="2600" spc="-100">
                <a:latin typeface="Verdana"/>
                <a:cs typeface="Verdana"/>
              </a:rPr>
              <a:t>tira</a:t>
            </a:r>
            <a:r>
              <a:rPr dirty="0" sz="2600" spc="-55">
                <a:latin typeface="Verdana"/>
                <a:cs typeface="Verdana"/>
              </a:rPr>
              <a:t> </a:t>
            </a:r>
            <a:r>
              <a:rPr dirty="0" sz="2600" spc="-45">
                <a:latin typeface="Verdana"/>
                <a:cs typeface="Verdana"/>
              </a:rPr>
              <a:t>proveito</a:t>
            </a:r>
            <a:r>
              <a:rPr dirty="0" sz="2600" spc="-5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do</a:t>
            </a:r>
            <a:r>
              <a:rPr dirty="0" sz="2600" spc="-50">
                <a:latin typeface="Verdana"/>
                <a:cs typeface="Verdana"/>
              </a:rPr>
              <a:t> paralelismo</a:t>
            </a:r>
            <a:r>
              <a:rPr dirty="0" sz="2600" spc="-55">
                <a:latin typeface="Verdana"/>
                <a:cs typeface="Verdana"/>
              </a:rPr>
              <a:t> </a:t>
            </a:r>
            <a:r>
              <a:rPr dirty="0" sz="2600" spc="-25">
                <a:latin typeface="Verdana"/>
                <a:cs typeface="Verdana"/>
              </a:rPr>
              <a:t>que </a:t>
            </a:r>
            <a:r>
              <a:rPr dirty="0" sz="2600">
                <a:latin typeface="Verdana"/>
                <a:cs typeface="Verdana"/>
              </a:rPr>
              <a:t>existe</a:t>
            </a:r>
            <a:r>
              <a:rPr dirty="0" sz="2600" spc="420">
                <a:latin typeface="Verdana"/>
                <a:cs typeface="Verdana"/>
              </a:rPr>
              <a:t>  </a:t>
            </a:r>
            <a:r>
              <a:rPr dirty="0" sz="2600">
                <a:latin typeface="Verdana"/>
                <a:cs typeface="Verdana"/>
              </a:rPr>
              <a:t>entre</a:t>
            </a:r>
            <a:r>
              <a:rPr dirty="0" sz="2600" spc="425">
                <a:latin typeface="Verdana"/>
                <a:cs typeface="Verdana"/>
              </a:rPr>
              <a:t>  </a:t>
            </a:r>
            <a:r>
              <a:rPr dirty="0" sz="2600">
                <a:latin typeface="Verdana"/>
                <a:cs typeface="Verdana"/>
              </a:rPr>
              <a:t>as</a:t>
            </a:r>
            <a:r>
              <a:rPr dirty="0" sz="2600" spc="420">
                <a:latin typeface="Verdana"/>
                <a:cs typeface="Verdana"/>
              </a:rPr>
              <a:t>  </a:t>
            </a:r>
            <a:r>
              <a:rPr dirty="0" sz="2600">
                <a:latin typeface="Verdana"/>
                <a:cs typeface="Verdana"/>
              </a:rPr>
              <a:t>ações</a:t>
            </a:r>
            <a:r>
              <a:rPr dirty="0" sz="2600" spc="425">
                <a:latin typeface="Verdana"/>
                <a:cs typeface="Verdana"/>
              </a:rPr>
              <a:t>  </a:t>
            </a:r>
            <a:r>
              <a:rPr dirty="0" sz="2600">
                <a:latin typeface="Verdana"/>
                <a:cs typeface="Verdana"/>
              </a:rPr>
              <a:t>necessárias</a:t>
            </a:r>
            <a:r>
              <a:rPr dirty="0" sz="2600" spc="425">
                <a:latin typeface="Verdana"/>
                <a:cs typeface="Verdana"/>
              </a:rPr>
              <a:t>  </a:t>
            </a:r>
            <a:r>
              <a:rPr dirty="0" sz="2600" spc="-30">
                <a:latin typeface="Verdana"/>
                <a:cs typeface="Verdana"/>
              </a:rPr>
              <a:t>para </a:t>
            </a:r>
            <a:r>
              <a:rPr dirty="0" sz="2600" spc="-75">
                <a:latin typeface="Verdana"/>
                <a:cs typeface="Verdana"/>
              </a:rPr>
              <a:t>executar</a:t>
            </a:r>
            <a:r>
              <a:rPr dirty="0" sz="2600" spc="-175">
                <a:latin typeface="Verdana"/>
                <a:cs typeface="Verdana"/>
              </a:rPr>
              <a:t> </a:t>
            </a:r>
            <a:r>
              <a:rPr dirty="0" sz="2600" spc="-195">
                <a:latin typeface="Verdana"/>
                <a:cs typeface="Verdana"/>
              </a:rPr>
              <a:t>uma</a:t>
            </a:r>
            <a:r>
              <a:rPr dirty="0" sz="2600" spc="-170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instrução.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05308" y="7394026"/>
            <a:ext cx="675195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422275" algn="l"/>
                <a:tab pos="815975" algn="l"/>
                <a:tab pos="2339340" algn="l"/>
                <a:tab pos="3694429" algn="l"/>
                <a:tab pos="4312285" algn="l"/>
              </a:tabLst>
            </a:pPr>
            <a:r>
              <a:rPr dirty="0" sz="2600" spc="-50">
                <a:latin typeface="Verdana"/>
                <a:cs typeface="Verdana"/>
              </a:rPr>
              <a:t>É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50">
                <a:latin typeface="Verdana"/>
                <a:cs typeface="Verdana"/>
              </a:rPr>
              <a:t>a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10">
                <a:latin typeface="Verdana"/>
                <a:cs typeface="Verdana"/>
              </a:rPr>
              <a:t>principal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10">
                <a:latin typeface="Verdana"/>
                <a:cs typeface="Verdana"/>
              </a:rPr>
              <a:t>técnica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25">
                <a:latin typeface="Verdana"/>
                <a:cs typeface="Verdana"/>
              </a:rPr>
              <a:t>de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75">
                <a:latin typeface="Verdana"/>
                <a:cs typeface="Verdana"/>
              </a:rPr>
              <a:t>implementação </a:t>
            </a:r>
            <a:r>
              <a:rPr dirty="0" sz="2600" spc="-85">
                <a:latin typeface="Verdana"/>
                <a:cs typeface="Verdana"/>
              </a:rPr>
              <a:t>usada</a:t>
            </a:r>
            <a:r>
              <a:rPr dirty="0" sz="2600" spc="-165">
                <a:latin typeface="Verdana"/>
                <a:cs typeface="Verdana"/>
              </a:rPr>
              <a:t> </a:t>
            </a:r>
            <a:r>
              <a:rPr dirty="0" sz="2600" spc="-125">
                <a:latin typeface="Verdana"/>
                <a:cs typeface="Verdana"/>
              </a:rPr>
              <a:t>para</a:t>
            </a:r>
            <a:r>
              <a:rPr dirty="0" sz="2600" spc="-160">
                <a:latin typeface="Verdana"/>
                <a:cs typeface="Verdana"/>
              </a:rPr>
              <a:t> </a:t>
            </a:r>
            <a:r>
              <a:rPr dirty="0" sz="2600" spc="-150">
                <a:latin typeface="Verdana"/>
                <a:cs typeface="Verdana"/>
              </a:rPr>
              <a:t>tornar</a:t>
            </a:r>
            <a:r>
              <a:rPr dirty="0" sz="2600" spc="-16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CPUs</a:t>
            </a:r>
            <a:r>
              <a:rPr dirty="0" sz="2600" spc="-160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rápidas.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991212" y="4057567"/>
            <a:ext cx="7315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35">
                <a:latin typeface="Verdana"/>
                <a:cs typeface="Verdana"/>
              </a:rPr>
              <a:t>Uma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988263" y="4057567"/>
            <a:ext cx="294005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0985" algn="l"/>
                <a:tab pos="2025650" algn="l"/>
              </a:tabLst>
            </a:pPr>
            <a:r>
              <a:rPr dirty="0" sz="2600" spc="-10">
                <a:latin typeface="Verdana"/>
                <a:cs typeface="Verdana"/>
              </a:rPr>
              <a:t>pipeline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50">
                <a:latin typeface="Verdana"/>
                <a:cs typeface="Verdana"/>
              </a:rPr>
              <a:t>é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20">
                <a:latin typeface="Verdana"/>
                <a:cs typeface="Verdana"/>
              </a:rPr>
              <a:t>como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193653" y="3996531"/>
            <a:ext cx="238950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9405" marR="5080" indent="-307340">
              <a:lnSpc>
                <a:spcPct val="115399"/>
              </a:lnSpc>
              <a:spcBef>
                <a:spcPts val="100"/>
              </a:spcBef>
              <a:tabLst>
                <a:tab pos="965835" algn="l"/>
                <a:tab pos="1878964" algn="l"/>
                <a:tab pos="1966595" algn="l"/>
              </a:tabLst>
            </a:pPr>
            <a:r>
              <a:rPr dirty="0" sz="2600" spc="-25">
                <a:latin typeface="Verdana"/>
                <a:cs typeface="Verdana"/>
              </a:rPr>
              <a:t>uma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20">
                <a:latin typeface="Verdana"/>
                <a:cs typeface="Verdana"/>
              </a:rPr>
              <a:t>linha</a:t>
            </a:r>
            <a:r>
              <a:rPr dirty="0" sz="2600">
                <a:latin typeface="Verdana"/>
                <a:cs typeface="Verdana"/>
              </a:rPr>
              <a:t>		</a:t>
            </a:r>
            <a:r>
              <a:rPr dirty="0" sz="2600" spc="-25">
                <a:latin typeface="Verdana"/>
                <a:cs typeface="Verdana"/>
              </a:rPr>
              <a:t>de </a:t>
            </a:r>
            <a:r>
              <a:rPr dirty="0" sz="2600" spc="-10">
                <a:latin typeface="Verdana"/>
                <a:cs typeface="Verdana"/>
              </a:rPr>
              <a:t>operam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105">
                <a:latin typeface="Verdana"/>
                <a:cs typeface="Verdana"/>
              </a:rPr>
              <a:t>em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991212" y="4453731"/>
            <a:ext cx="418401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2152650" algn="l"/>
                <a:tab pos="3576954" algn="l"/>
              </a:tabLst>
            </a:pPr>
            <a:r>
              <a:rPr dirty="0" sz="2600" spc="-10">
                <a:latin typeface="Verdana"/>
                <a:cs typeface="Verdana"/>
              </a:rPr>
              <a:t>montagem,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10">
                <a:latin typeface="Verdana"/>
                <a:cs typeface="Verdana"/>
              </a:rPr>
              <a:t>etapas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-70">
                <a:latin typeface="Verdana"/>
                <a:cs typeface="Verdana"/>
              </a:rPr>
              <a:t>que </a:t>
            </a:r>
            <a:r>
              <a:rPr dirty="0" sz="2600" spc="-10">
                <a:latin typeface="Verdana"/>
                <a:cs typeface="Verdana"/>
              </a:rPr>
              <a:t>paralelo.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48671" y="1368736"/>
            <a:ext cx="17839690" cy="6934200"/>
            <a:chOff x="448671" y="1368736"/>
            <a:chExt cx="17839690" cy="6934200"/>
          </a:xfrm>
        </p:grpSpPr>
        <p:sp>
          <p:nvSpPr>
            <p:cNvPr id="3" name="object 3" descr=""/>
            <p:cNvSpPr/>
            <p:nvPr/>
          </p:nvSpPr>
          <p:spPr>
            <a:xfrm>
              <a:off x="448671" y="4240963"/>
              <a:ext cx="7382509" cy="0"/>
            </a:xfrm>
            <a:custGeom>
              <a:avLst/>
              <a:gdLst/>
              <a:ahLst/>
              <a:cxnLst/>
              <a:rect l="l" t="t" r="r" b="b"/>
              <a:pathLst>
                <a:path w="7382509" h="0">
                  <a:moveTo>
                    <a:pt x="0" y="0"/>
                  </a:moveTo>
                  <a:lnTo>
                    <a:pt x="7382415" y="0"/>
                  </a:lnTo>
                </a:path>
              </a:pathLst>
            </a:custGeom>
            <a:ln w="9524">
              <a:solidFill>
                <a:srgbClr val="9078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6132" y="1368736"/>
              <a:ext cx="12251866" cy="69341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1209" y="1006475"/>
            <a:ext cx="7087234" cy="2882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750" spc="50"/>
              <a:t>A</a:t>
            </a:r>
            <a:r>
              <a:rPr dirty="0" sz="3750" spc="-290"/>
              <a:t> </a:t>
            </a:r>
            <a:r>
              <a:rPr dirty="0" sz="3750" spc="-25"/>
              <a:t>ideia</a:t>
            </a:r>
            <a:r>
              <a:rPr dirty="0" sz="3750" spc="-290"/>
              <a:t> </a:t>
            </a:r>
            <a:r>
              <a:rPr dirty="0" sz="3750" spc="-70"/>
              <a:t>fundamental</a:t>
            </a:r>
            <a:r>
              <a:rPr dirty="0" sz="3750" spc="-290"/>
              <a:t> </a:t>
            </a:r>
            <a:r>
              <a:rPr dirty="0" sz="3750" spc="130"/>
              <a:t>é</a:t>
            </a:r>
            <a:r>
              <a:rPr dirty="0" sz="3750" spc="-285"/>
              <a:t> </a:t>
            </a:r>
            <a:r>
              <a:rPr dirty="0" sz="3750" spc="-10"/>
              <a:t>análoga </a:t>
            </a:r>
            <a:r>
              <a:rPr dirty="0" sz="3750" spc="-70"/>
              <a:t>à</a:t>
            </a:r>
            <a:r>
              <a:rPr dirty="0" sz="3750" spc="-265"/>
              <a:t> </a:t>
            </a:r>
            <a:r>
              <a:rPr dirty="0" sz="3750" spc="90"/>
              <a:t>execução</a:t>
            </a:r>
            <a:r>
              <a:rPr dirty="0" sz="3750" spc="-265"/>
              <a:t> </a:t>
            </a:r>
            <a:r>
              <a:rPr dirty="0" sz="3750"/>
              <a:t>das</a:t>
            </a:r>
            <a:r>
              <a:rPr dirty="0" sz="3750" spc="-265"/>
              <a:t> </a:t>
            </a:r>
            <a:r>
              <a:rPr dirty="0" sz="3750" spc="-10"/>
              <a:t>tarefas</a:t>
            </a:r>
            <a:r>
              <a:rPr dirty="0" sz="3750" spc="-265"/>
              <a:t> </a:t>
            </a:r>
            <a:r>
              <a:rPr dirty="0" sz="3750" spc="-25"/>
              <a:t>em </a:t>
            </a:r>
            <a:r>
              <a:rPr dirty="0" sz="3750" spc="-185"/>
              <a:t>uma</a:t>
            </a:r>
            <a:r>
              <a:rPr dirty="0" sz="3750" spc="-270"/>
              <a:t> </a:t>
            </a:r>
            <a:r>
              <a:rPr dirty="0" sz="3750" spc="-75"/>
              <a:t>lavanderia</a:t>
            </a:r>
            <a:r>
              <a:rPr dirty="0" sz="3750" spc="-265"/>
              <a:t> </a:t>
            </a:r>
            <a:r>
              <a:rPr dirty="0" sz="3750" spc="90"/>
              <a:t>de</a:t>
            </a:r>
            <a:r>
              <a:rPr dirty="0" sz="3750" spc="-270"/>
              <a:t> </a:t>
            </a:r>
            <a:r>
              <a:rPr dirty="0" sz="3750" spc="-10"/>
              <a:t>roupas, </a:t>
            </a:r>
            <a:r>
              <a:rPr dirty="0" sz="3750" spc="-70"/>
              <a:t>numeradas</a:t>
            </a:r>
            <a:r>
              <a:rPr dirty="0" sz="3750" spc="-250"/>
              <a:t> </a:t>
            </a:r>
            <a:r>
              <a:rPr dirty="0" sz="3750" spc="75"/>
              <a:t>como</a:t>
            </a:r>
            <a:r>
              <a:rPr dirty="0" sz="3750" spc="-250"/>
              <a:t> </a:t>
            </a:r>
            <a:r>
              <a:rPr dirty="0" sz="3750"/>
              <a:t>etapas</a:t>
            </a:r>
            <a:r>
              <a:rPr dirty="0" sz="3750" spc="-245"/>
              <a:t> </a:t>
            </a:r>
            <a:r>
              <a:rPr dirty="0" sz="3750" spc="65"/>
              <a:t>do </a:t>
            </a:r>
            <a:r>
              <a:rPr dirty="0" sz="3750" spc="-10"/>
              <a:t>processo:</a:t>
            </a:r>
            <a:endParaRPr sz="3750"/>
          </a:p>
        </p:txBody>
      </p:sp>
      <p:sp>
        <p:nvSpPr>
          <p:cNvPr id="6" name="object 6" descr=""/>
          <p:cNvSpPr txBox="1"/>
          <p:nvPr/>
        </p:nvSpPr>
        <p:spPr>
          <a:xfrm>
            <a:off x="431209" y="4599927"/>
            <a:ext cx="7614920" cy="4140200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411480" indent="-406400">
              <a:lnSpc>
                <a:spcPct val="100000"/>
              </a:lnSpc>
              <a:spcBef>
                <a:spcPts val="1660"/>
              </a:spcBef>
              <a:buSzPct val="96875"/>
              <a:buAutoNum type="arabicPeriod"/>
              <a:tabLst>
                <a:tab pos="411480" algn="l"/>
              </a:tabLst>
            </a:pPr>
            <a:r>
              <a:rPr dirty="0" sz="3200">
                <a:latin typeface="Verdana"/>
                <a:cs typeface="Verdana"/>
              </a:rPr>
              <a:t>Colocar</a:t>
            </a:r>
            <a:r>
              <a:rPr dirty="0" sz="3200" spc="-220">
                <a:latin typeface="Verdana"/>
                <a:cs typeface="Verdana"/>
              </a:rPr>
              <a:t> </a:t>
            </a:r>
            <a:r>
              <a:rPr dirty="0" sz="3200" spc="-140">
                <a:latin typeface="Verdana"/>
                <a:cs typeface="Verdana"/>
              </a:rPr>
              <a:t>a</a:t>
            </a:r>
            <a:r>
              <a:rPr dirty="0" sz="3200" spc="-220">
                <a:latin typeface="Verdana"/>
                <a:cs typeface="Verdana"/>
              </a:rPr>
              <a:t> </a:t>
            </a:r>
            <a:r>
              <a:rPr dirty="0" sz="3200" spc="-130">
                <a:latin typeface="Verdana"/>
                <a:cs typeface="Verdana"/>
              </a:rPr>
              <a:t>roupa</a:t>
            </a:r>
            <a:r>
              <a:rPr dirty="0" sz="3200" spc="-220">
                <a:latin typeface="Verdana"/>
                <a:cs typeface="Verdana"/>
              </a:rPr>
              <a:t> </a:t>
            </a:r>
            <a:r>
              <a:rPr dirty="0" sz="3200" spc="-200">
                <a:latin typeface="Verdana"/>
                <a:cs typeface="Verdana"/>
              </a:rPr>
              <a:t>suja</a:t>
            </a:r>
            <a:r>
              <a:rPr dirty="0" sz="3200" spc="-220">
                <a:latin typeface="Verdana"/>
                <a:cs typeface="Verdana"/>
              </a:rPr>
              <a:t> </a:t>
            </a:r>
            <a:r>
              <a:rPr dirty="0" sz="3200" spc="-200">
                <a:latin typeface="Verdana"/>
                <a:cs typeface="Verdana"/>
              </a:rPr>
              <a:t>na</a:t>
            </a:r>
            <a:r>
              <a:rPr dirty="0" sz="3200" spc="-220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lavadora</a:t>
            </a:r>
            <a:endParaRPr sz="3200">
              <a:latin typeface="Verdana"/>
              <a:cs typeface="Verdana"/>
            </a:endParaRPr>
          </a:p>
          <a:p>
            <a:pPr marL="12700" marR="5080" indent="487680">
              <a:lnSpc>
                <a:spcPct val="140600"/>
              </a:lnSpc>
              <a:buSzPct val="96875"/>
              <a:buAutoNum type="arabicPeriod"/>
              <a:tabLst>
                <a:tab pos="500380" algn="l"/>
              </a:tabLst>
            </a:pPr>
            <a:r>
              <a:rPr dirty="0" sz="3200" spc="-130">
                <a:latin typeface="Verdana"/>
                <a:cs typeface="Verdana"/>
              </a:rPr>
              <a:t>Transferir</a:t>
            </a:r>
            <a:r>
              <a:rPr dirty="0" sz="3200" spc="-210">
                <a:latin typeface="Verdana"/>
                <a:cs typeface="Verdana"/>
              </a:rPr>
              <a:t> </a:t>
            </a:r>
            <a:r>
              <a:rPr dirty="0" sz="3200" spc="-140">
                <a:latin typeface="Verdana"/>
                <a:cs typeface="Verdana"/>
              </a:rPr>
              <a:t>a</a:t>
            </a:r>
            <a:r>
              <a:rPr dirty="0" sz="3200" spc="-210">
                <a:latin typeface="Verdana"/>
                <a:cs typeface="Verdana"/>
              </a:rPr>
              <a:t> </a:t>
            </a:r>
            <a:r>
              <a:rPr dirty="0" sz="3200" spc="-130">
                <a:latin typeface="Verdana"/>
                <a:cs typeface="Verdana"/>
              </a:rPr>
              <a:t>roupa</a:t>
            </a:r>
            <a:r>
              <a:rPr dirty="0" sz="3200" spc="-210">
                <a:latin typeface="Verdana"/>
                <a:cs typeface="Verdana"/>
              </a:rPr>
              <a:t> </a:t>
            </a:r>
            <a:r>
              <a:rPr dirty="0" sz="3200" spc="-135">
                <a:latin typeface="Verdana"/>
                <a:cs typeface="Verdana"/>
              </a:rPr>
              <a:t>lavada</a:t>
            </a:r>
            <a:r>
              <a:rPr dirty="0" sz="3200" spc="-204">
                <a:latin typeface="Verdana"/>
                <a:cs typeface="Verdana"/>
              </a:rPr>
              <a:t> </a:t>
            </a:r>
            <a:r>
              <a:rPr dirty="0" sz="3200" spc="-85">
                <a:latin typeface="Verdana"/>
                <a:cs typeface="Verdana"/>
              </a:rPr>
              <a:t>da</a:t>
            </a:r>
            <a:r>
              <a:rPr dirty="0" sz="3200" spc="-210">
                <a:latin typeface="Verdana"/>
                <a:cs typeface="Verdana"/>
              </a:rPr>
              <a:t> </a:t>
            </a:r>
            <a:r>
              <a:rPr dirty="0" sz="3200" spc="-100">
                <a:latin typeface="Verdana"/>
                <a:cs typeface="Verdana"/>
              </a:rPr>
              <a:t>lavadora </a:t>
            </a:r>
            <a:r>
              <a:rPr dirty="0" sz="3200" spc="-150">
                <a:latin typeface="Verdana"/>
                <a:cs typeface="Verdana"/>
              </a:rPr>
              <a:t>para</a:t>
            </a:r>
            <a:r>
              <a:rPr dirty="0" sz="3200" spc="-210">
                <a:latin typeface="Verdana"/>
                <a:cs typeface="Verdana"/>
              </a:rPr>
              <a:t> </a:t>
            </a:r>
            <a:r>
              <a:rPr dirty="0" sz="3200" spc="-140">
                <a:latin typeface="Verdana"/>
                <a:cs typeface="Verdana"/>
              </a:rPr>
              <a:t>a</a:t>
            </a:r>
            <a:r>
              <a:rPr dirty="0" sz="3200" spc="-210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secadora</a:t>
            </a:r>
            <a:endParaRPr sz="3200">
              <a:latin typeface="Verdana"/>
              <a:cs typeface="Verdana"/>
            </a:endParaRPr>
          </a:p>
          <a:p>
            <a:pPr marL="12700" marR="363220" indent="489584">
              <a:lnSpc>
                <a:spcPct val="140600"/>
              </a:lnSpc>
              <a:buSzPct val="96875"/>
              <a:buAutoNum type="arabicPeriod"/>
              <a:tabLst>
                <a:tab pos="502284" algn="l"/>
              </a:tabLst>
            </a:pPr>
            <a:r>
              <a:rPr dirty="0" sz="3200" spc="-170">
                <a:latin typeface="Verdana"/>
                <a:cs typeface="Verdana"/>
              </a:rPr>
              <a:t>Levar</a:t>
            </a:r>
            <a:r>
              <a:rPr dirty="0" sz="3200" spc="-180">
                <a:latin typeface="Verdana"/>
                <a:cs typeface="Verdana"/>
              </a:rPr>
              <a:t> </a:t>
            </a:r>
            <a:r>
              <a:rPr dirty="0" sz="3200" spc="-140">
                <a:latin typeface="Verdana"/>
                <a:cs typeface="Verdana"/>
              </a:rPr>
              <a:t>a</a:t>
            </a:r>
            <a:r>
              <a:rPr dirty="0" sz="3200" spc="-180">
                <a:latin typeface="Verdana"/>
                <a:cs typeface="Verdana"/>
              </a:rPr>
              <a:t> </a:t>
            </a:r>
            <a:r>
              <a:rPr dirty="0" sz="3200" spc="-130">
                <a:latin typeface="Verdana"/>
                <a:cs typeface="Verdana"/>
              </a:rPr>
              <a:t>roupa</a:t>
            </a:r>
            <a:r>
              <a:rPr dirty="0" sz="3200" spc="-180">
                <a:latin typeface="Verdana"/>
                <a:cs typeface="Verdana"/>
              </a:rPr>
              <a:t> </a:t>
            </a:r>
            <a:r>
              <a:rPr dirty="0" sz="3200">
                <a:latin typeface="Verdana"/>
                <a:cs typeface="Verdana"/>
              </a:rPr>
              <a:t>seca</a:t>
            </a:r>
            <a:r>
              <a:rPr dirty="0" sz="3200" spc="-180">
                <a:latin typeface="Verdana"/>
                <a:cs typeface="Verdana"/>
              </a:rPr>
              <a:t> </a:t>
            </a:r>
            <a:r>
              <a:rPr dirty="0" sz="3200" spc="-150">
                <a:latin typeface="Verdana"/>
                <a:cs typeface="Verdana"/>
              </a:rPr>
              <a:t>para</a:t>
            </a:r>
            <a:r>
              <a:rPr dirty="0" sz="3200" spc="-180">
                <a:latin typeface="Verdana"/>
                <a:cs typeface="Verdana"/>
              </a:rPr>
              <a:t> </a:t>
            </a:r>
            <a:r>
              <a:rPr dirty="0" sz="3200" spc="-140">
                <a:latin typeface="Verdana"/>
                <a:cs typeface="Verdana"/>
              </a:rPr>
              <a:t>a</a:t>
            </a:r>
            <a:r>
              <a:rPr dirty="0" sz="3200" spc="-180">
                <a:latin typeface="Verdana"/>
                <a:cs typeface="Verdana"/>
              </a:rPr>
              <a:t> </a:t>
            </a:r>
            <a:r>
              <a:rPr dirty="0" sz="3200" spc="-85">
                <a:latin typeface="Verdana"/>
                <a:cs typeface="Verdana"/>
              </a:rPr>
              <a:t>mesa</a:t>
            </a:r>
            <a:r>
              <a:rPr dirty="0" sz="3200" spc="-180">
                <a:latin typeface="Verdana"/>
                <a:cs typeface="Verdana"/>
              </a:rPr>
              <a:t> </a:t>
            </a:r>
            <a:r>
              <a:rPr dirty="0" sz="3200" spc="-25">
                <a:latin typeface="Verdana"/>
                <a:cs typeface="Verdana"/>
              </a:rPr>
              <a:t>de </a:t>
            </a:r>
            <a:r>
              <a:rPr dirty="0" sz="3200" spc="-10">
                <a:latin typeface="Verdana"/>
                <a:cs typeface="Verdana"/>
              </a:rPr>
              <a:t>passar</a:t>
            </a:r>
            <a:endParaRPr sz="3200">
              <a:latin typeface="Verdana"/>
              <a:cs typeface="Verdana"/>
            </a:endParaRPr>
          </a:p>
          <a:p>
            <a:pPr marL="503555" indent="-490855">
              <a:lnSpc>
                <a:spcPct val="100000"/>
              </a:lnSpc>
              <a:spcBef>
                <a:spcPts val="1560"/>
              </a:spcBef>
              <a:buSzPct val="96875"/>
              <a:buAutoNum type="arabicPeriod"/>
              <a:tabLst>
                <a:tab pos="503555" algn="l"/>
              </a:tabLst>
            </a:pPr>
            <a:r>
              <a:rPr dirty="0" sz="3200" spc="-155">
                <a:latin typeface="Verdana"/>
                <a:cs typeface="Verdana"/>
              </a:rPr>
              <a:t>Guardar</a:t>
            </a:r>
            <a:r>
              <a:rPr dirty="0" sz="3200" spc="-220">
                <a:latin typeface="Verdana"/>
                <a:cs typeface="Verdana"/>
              </a:rPr>
              <a:t> </a:t>
            </a:r>
            <a:r>
              <a:rPr dirty="0" sz="3200" spc="-140">
                <a:latin typeface="Verdana"/>
                <a:cs typeface="Verdana"/>
              </a:rPr>
              <a:t>a</a:t>
            </a:r>
            <a:r>
              <a:rPr dirty="0" sz="3200" spc="-215">
                <a:latin typeface="Verdana"/>
                <a:cs typeface="Verdana"/>
              </a:rPr>
              <a:t> </a:t>
            </a:r>
            <a:r>
              <a:rPr dirty="0" sz="3200" spc="-130">
                <a:latin typeface="Verdana"/>
                <a:cs typeface="Verdana"/>
              </a:rPr>
              <a:t>roupa</a:t>
            </a:r>
            <a:r>
              <a:rPr dirty="0" sz="3200" spc="-220">
                <a:latin typeface="Verdana"/>
                <a:cs typeface="Verdana"/>
              </a:rPr>
              <a:t> </a:t>
            </a:r>
            <a:r>
              <a:rPr dirty="0" sz="3200" spc="-100">
                <a:latin typeface="Verdana"/>
                <a:cs typeface="Verdana"/>
              </a:rPr>
              <a:t>no</a:t>
            </a:r>
            <a:r>
              <a:rPr dirty="0" sz="3200" spc="-215">
                <a:latin typeface="Verdana"/>
                <a:cs typeface="Verdana"/>
              </a:rPr>
              <a:t> </a:t>
            </a:r>
            <a:r>
              <a:rPr dirty="0" sz="3200" spc="-65">
                <a:latin typeface="Verdana"/>
                <a:cs typeface="Verdana"/>
              </a:rPr>
              <a:t>armário.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23949" y="6304572"/>
            <a:ext cx="13728065" cy="156845"/>
            <a:chOff x="1123949" y="6304572"/>
            <a:chExt cx="13728065" cy="156845"/>
          </a:xfrm>
        </p:grpSpPr>
        <p:sp>
          <p:nvSpPr>
            <p:cNvPr id="3" name="object 3" descr=""/>
            <p:cNvSpPr/>
            <p:nvPr/>
          </p:nvSpPr>
          <p:spPr>
            <a:xfrm>
              <a:off x="1202230" y="6382852"/>
              <a:ext cx="13571219" cy="0"/>
            </a:xfrm>
            <a:custGeom>
              <a:avLst/>
              <a:gdLst/>
              <a:ahLst/>
              <a:cxnLst/>
              <a:rect l="l" t="t" r="r" b="b"/>
              <a:pathLst>
                <a:path w="13571219" h="0">
                  <a:moveTo>
                    <a:pt x="0" y="0"/>
                  </a:moveTo>
                  <a:lnTo>
                    <a:pt x="13571165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3949" y="6304572"/>
              <a:ext cx="147035" cy="14703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1848" y="6314097"/>
              <a:ext cx="147035" cy="14703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045" y="6304572"/>
              <a:ext cx="147035" cy="14703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6417" y="6304572"/>
              <a:ext cx="147035" cy="14703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04641" y="6314097"/>
              <a:ext cx="147036" cy="14703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2766112"/>
            <a:ext cx="15751810" cy="1269365"/>
          </a:xfrm>
          <a:prstGeom prst="rect"/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234"/>
              </a:spcBef>
            </a:pPr>
            <a:r>
              <a:rPr dirty="0" sz="4100">
                <a:solidFill>
                  <a:srgbClr val="FFFFFF"/>
                </a:solidFill>
              </a:rPr>
              <a:t>Os</a:t>
            </a:r>
            <a:r>
              <a:rPr dirty="0" sz="4100" spc="-260">
                <a:solidFill>
                  <a:srgbClr val="FFFFFF"/>
                </a:solidFill>
              </a:rPr>
              <a:t> </a:t>
            </a:r>
            <a:r>
              <a:rPr dirty="0" sz="4100" spc="-75">
                <a:solidFill>
                  <a:srgbClr val="FFFFFF"/>
                </a:solidFill>
              </a:rPr>
              <a:t>mesmos</a:t>
            </a:r>
            <a:r>
              <a:rPr dirty="0" sz="4100" spc="-260">
                <a:solidFill>
                  <a:srgbClr val="FFFFFF"/>
                </a:solidFill>
              </a:rPr>
              <a:t> </a:t>
            </a:r>
            <a:r>
              <a:rPr dirty="0" sz="4100" spc="-120">
                <a:solidFill>
                  <a:srgbClr val="FFFFFF"/>
                </a:solidFill>
              </a:rPr>
              <a:t>princípios</a:t>
            </a:r>
            <a:r>
              <a:rPr dirty="0" sz="4100" spc="-254">
                <a:solidFill>
                  <a:srgbClr val="FFFFFF"/>
                </a:solidFill>
              </a:rPr>
              <a:t> </a:t>
            </a:r>
            <a:r>
              <a:rPr dirty="0" sz="4100" spc="75">
                <a:solidFill>
                  <a:srgbClr val="FFFFFF"/>
                </a:solidFill>
              </a:rPr>
              <a:t>se</a:t>
            </a:r>
            <a:r>
              <a:rPr dirty="0" sz="4100" spc="-260">
                <a:solidFill>
                  <a:srgbClr val="FFFFFF"/>
                </a:solidFill>
              </a:rPr>
              <a:t> </a:t>
            </a:r>
            <a:r>
              <a:rPr dirty="0" sz="4100" spc="-120">
                <a:solidFill>
                  <a:srgbClr val="FFFFFF"/>
                </a:solidFill>
              </a:rPr>
              <a:t>aplicam</a:t>
            </a:r>
            <a:r>
              <a:rPr dirty="0" sz="4100" spc="-254">
                <a:solidFill>
                  <a:srgbClr val="FFFFFF"/>
                </a:solidFill>
              </a:rPr>
              <a:t> </a:t>
            </a:r>
            <a:r>
              <a:rPr dirty="0" sz="4100" spc="-180">
                <a:solidFill>
                  <a:srgbClr val="FFFFFF"/>
                </a:solidFill>
              </a:rPr>
              <a:t>a</a:t>
            </a:r>
            <a:r>
              <a:rPr dirty="0" sz="4100" spc="-260">
                <a:solidFill>
                  <a:srgbClr val="FFFFFF"/>
                </a:solidFill>
              </a:rPr>
              <a:t> </a:t>
            </a:r>
            <a:r>
              <a:rPr dirty="0" sz="4100" spc="-35">
                <a:solidFill>
                  <a:srgbClr val="FFFFFF"/>
                </a:solidFill>
              </a:rPr>
              <a:t>processadores.</a:t>
            </a:r>
            <a:r>
              <a:rPr dirty="0" sz="4100" spc="-254">
                <a:solidFill>
                  <a:srgbClr val="FFFFFF"/>
                </a:solidFill>
              </a:rPr>
              <a:t> </a:t>
            </a:r>
            <a:r>
              <a:rPr dirty="0" sz="4100" spc="-50">
                <a:solidFill>
                  <a:srgbClr val="FFFFFF"/>
                </a:solidFill>
              </a:rPr>
              <a:t>No</a:t>
            </a:r>
            <a:r>
              <a:rPr dirty="0" sz="4100" spc="-260">
                <a:solidFill>
                  <a:srgbClr val="FFFFFF"/>
                </a:solidFill>
              </a:rPr>
              <a:t> </a:t>
            </a:r>
            <a:r>
              <a:rPr dirty="0" sz="4100" spc="-200">
                <a:solidFill>
                  <a:srgbClr val="FFFFFF"/>
                </a:solidFill>
              </a:rPr>
              <a:t>MIPS</a:t>
            </a:r>
            <a:r>
              <a:rPr dirty="0" sz="4100" spc="-254">
                <a:solidFill>
                  <a:srgbClr val="FFFFFF"/>
                </a:solidFill>
              </a:rPr>
              <a:t> </a:t>
            </a:r>
            <a:r>
              <a:rPr dirty="0" sz="4100" spc="-25">
                <a:solidFill>
                  <a:srgbClr val="FFFFFF"/>
                </a:solidFill>
              </a:rPr>
              <a:t>as </a:t>
            </a:r>
            <a:r>
              <a:rPr dirty="0" sz="4100" spc="-105">
                <a:solidFill>
                  <a:srgbClr val="FFFFFF"/>
                </a:solidFill>
              </a:rPr>
              <a:t>instruções</a:t>
            </a:r>
            <a:r>
              <a:rPr dirty="0" sz="4100" spc="-275">
                <a:solidFill>
                  <a:srgbClr val="FFFFFF"/>
                </a:solidFill>
              </a:rPr>
              <a:t> </a:t>
            </a:r>
            <a:r>
              <a:rPr dirty="0" sz="4100">
                <a:solidFill>
                  <a:srgbClr val="FFFFFF"/>
                </a:solidFill>
              </a:rPr>
              <a:t>são</a:t>
            </a:r>
            <a:r>
              <a:rPr dirty="0" sz="4100" spc="-275">
                <a:solidFill>
                  <a:srgbClr val="FFFFFF"/>
                </a:solidFill>
              </a:rPr>
              <a:t> </a:t>
            </a:r>
            <a:r>
              <a:rPr dirty="0" sz="4100" spc="-145">
                <a:solidFill>
                  <a:srgbClr val="FFFFFF"/>
                </a:solidFill>
              </a:rPr>
              <a:t>divididas</a:t>
            </a:r>
            <a:r>
              <a:rPr dirty="0" sz="4100" spc="-275">
                <a:solidFill>
                  <a:srgbClr val="FFFFFF"/>
                </a:solidFill>
              </a:rPr>
              <a:t> </a:t>
            </a:r>
            <a:r>
              <a:rPr dirty="0" sz="4100" spc="-185">
                <a:solidFill>
                  <a:srgbClr val="FFFFFF"/>
                </a:solidFill>
              </a:rPr>
              <a:t>normalmente</a:t>
            </a:r>
            <a:r>
              <a:rPr dirty="0" sz="4100" spc="-275">
                <a:solidFill>
                  <a:srgbClr val="FFFFFF"/>
                </a:solidFill>
              </a:rPr>
              <a:t> </a:t>
            </a:r>
            <a:r>
              <a:rPr dirty="0" sz="4100" spc="-155">
                <a:solidFill>
                  <a:srgbClr val="FFFFFF"/>
                </a:solidFill>
              </a:rPr>
              <a:t>em</a:t>
            </a:r>
            <a:r>
              <a:rPr dirty="0" sz="4100" spc="-275">
                <a:solidFill>
                  <a:srgbClr val="FFFFFF"/>
                </a:solidFill>
              </a:rPr>
              <a:t> </a:t>
            </a:r>
            <a:r>
              <a:rPr dirty="0" sz="4100">
                <a:solidFill>
                  <a:srgbClr val="FFFFFF"/>
                </a:solidFill>
              </a:rPr>
              <a:t>cinco</a:t>
            </a:r>
            <a:r>
              <a:rPr dirty="0" sz="4100" spc="-275">
                <a:solidFill>
                  <a:srgbClr val="FFFFFF"/>
                </a:solidFill>
              </a:rPr>
              <a:t> </a:t>
            </a:r>
            <a:r>
              <a:rPr dirty="0" sz="4100" spc="-20">
                <a:solidFill>
                  <a:srgbClr val="FFFFFF"/>
                </a:solidFill>
              </a:rPr>
              <a:t>etapas:</a:t>
            </a:r>
            <a:endParaRPr sz="4100"/>
          </a:p>
        </p:txBody>
      </p:sp>
      <p:sp>
        <p:nvSpPr>
          <p:cNvPr id="10" name="object 10" descr=""/>
          <p:cNvSpPr txBox="1"/>
          <p:nvPr/>
        </p:nvSpPr>
        <p:spPr>
          <a:xfrm>
            <a:off x="4319147" y="5616912"/>
            <a:ext cx="4254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2º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319147" y="6679326"/>
            <a:ext cx="2078355" cy="1293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2400" spc="-125">
                <a:solidFill>
                  <a:srgbClr val="9078FA"/>
                </a:solidFill>
                <a:latin typeface="Verdana"/>
                <a:cs typeface="Verdana"/>
              </a:rPr>
              <a:t>Identificar</a:t>
            </a:r>
            <a:r>
              <a:rPr dirty="0" sz="2400" spc="-120">
                <a:solidFill>
                  <a:srgbClr val="9078FA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9078FA"/>
                </a:solidFill>
                <a:latin typeface="Verdana"/>
                <a:cs typeface="Verdana"/>
              </a:rPr>
              <a:t>a </a:t>
            </a:r>
            <a:r>
              <a:rPr dirty="0" sz="2400" spc="-90">
                <a:solidFill>
                  <a:srgbClr val="9078FA"/>
                </a:solidFill>
                <a:latin typeface="Verdana"/>
                <a:cs typeface="Verdana"/>
              </a:rPr>
              <a:t>instrução</a:t>
            </a:r>
            <a:r>
              <a:rPr dirty="0" sz="2400" spc="-145">
                <a:solidFill>
                  <a:srgbClr val="9078FA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9078FA"/>
                </a:solidFill>
                <a:latin typeface="Verdana"/>
                <a:cs typeface="Verdana"/>
              </a:rPr>
              <a:t>e</a:t>
            </a:r>
            <a:r>
              <a:rPr dirty="0" sz="2400" spc="-145">
                <a:solidFill>
                  <a:srgbClr val="9078FA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9078FA"/>
                </a:solidFill>
                <a:latin typeface="Verdana"/>
                <a:cs typeface="Verdana"/>
              </a:rPr>
              <a:t>ler </a:t>
            </a:r>
            <a:r>
              <a:rPr dirty="0" sz="2400" spc="-10">
                <a:solidFill>
                  <a:srgbClr val="9078FA"/>
                </a:solidFill>
                <a:latin typeface="Verdana"/>
                <a:cs typeface="Verdana"/>
              </a:rPr>
              <a:t>registradores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11250" y="5616912"/>
            <a:ext cx="3530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405">
                <a:solidFill>
                  <a:srgbClr val="FFFFFF"/>
                </a:solidFill>
                <a:latin typeface="Verdana"/>
                <a:cs typeface="Verdana"/>
              </a:rPr>
              <a:t>1º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79622" y="6640065"/>
            <a:ext cx="2429510" cy="870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2400" spc="-60">
                <a:solidFill>
                  <a:srgbClr val="9078FA"/>
                </a:solidFill>
                <a:latin typeface="Verdana"/>
                <a:cs typeface="Verdana"/>
              </a:rPr>
              <a:t>Buscar</a:t>
            </a:r>
            <a:r>
              <a:rPr dirty="0" sz="2400" spc="-165">
                <a:solidFill>
                  <a:srgbClr val="9078FA"/>
                </a:solidFill>
                <a:latin typeface="Verdana"/>
                <a:cs typeface="Verdana"/>
              </a:rPr>
              <a:t> </a:t>
            </a:r>
            <a:r>
              <a:rPr dirty="0" sz="2400" spc="-80">
                <a:solidFill>
                  <a:srgbClr val="9078FA"/>
                </a:solidFill>
                <a:latin typeface="Verdana"/>
                <a:cs typeface="Verdana"/>
              </a:rPr>
              <a:t>instrução </a:t>
            </a:r>
            <a:r>
              <a:rPr dirty="0" sz="2400" spc="-160">
                <a:solidFill>
                  <a:srgbClr val="9078FA"/>
                </a:solidFill>
                <a:latin typeface="Verdana"/>
                <a:cs typeface="Verdana"/>
              </a:rPr>
              <a:t>na </a:t>
            </a:r>
            <a:r>
              <a:rPr dirty="0" sz="2400" spc="-10">
                <a:solidFill>
                  <a:srgbClr val="9078FA"/>
                </a:solidFill>
                <a:latin typeface="Verdana"/>
                <a:cs typeface="Verdana"/>
              </a:rPr>
              <a:t>memória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6133" y="0"/>
            <a:ext cx="8741865" cy="539509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7806345" y="5616912"/>
            <a:ext cx="4305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3º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806345" y="6679326"/>
            <a:ext cx="1857375" cy="171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2400" spc="-85">
                <a:solidFill>
                  <a:srgbClr val="9078FA"/>
                </a:solidFill>
                <a:latin typeface="Verdana"/>
                <a:cs typeface="Verdana"/>
              </a:rPr>
              <a:t>Executar</a:t>
            </a:r>
            <a:r>
              <a:rPr dirty="0" sz="2400" spc="-145">
                <a:solidFill>
                  <a:srgbClr val="9078FA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9078FA"/>
                </a:solidFill>
                <a:latin typeface="Verdana"/>
                <a:cs typeface="Verdana"/>
              </a:rPr>
              <a:t>a </a:t>
            </a:r>
            <a:r>
              <a:rPr dirty="0" sz="2400" spc="-25">
                <a:solidFill>
                  <a:srgbClr val="9078FA"/>
                </a:solidFill>
                <a:latin typeface="Verdana"/>
                <a:cs typeface="Verdana"/>
              </a:rPr>
              <a:t>operação</a:t>
            </a:r>
            <a:r>
              <a:rPr dirty="0" sz="2400" spc="-170">
                <a:solidFill>
                  <a:srgbClr val="9078FA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9078FA"/>
                </a:solidFill>
                <a:latin typeface="Verdana"/>
                <a:cs typeface="Verdana"/>
              </a:rPr>
              <a:t>ou calcular</a:t>
            </a:r>
            <a:r>
              <a:rPr dirty="0" sz="2400" spc="-160">
                <a:solidFill>
                  <a:srgbClr val="9078FA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9078FA"/>
                </a:solidFill>
                <a:latin typeface="Verdana"/>
                <a:cs typeface="Verdana"/>
              </a:rPr>
              <a:t>um </a:t>
            </a:r>
            <a:r>
              <a:rPr dirty="0" sz="2400" spc="-10">
                <a:solidFill>
                  <a:srgbClr val="9078FA"/>
                </a:solidFill>
                <a:latin typeface="Verdana"/>
                <a:cs typeface="Verdana"/>
              </a:rPr>
              <a:t>endereço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253716" y="5616912"/>
            <a:ext cx="4273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4º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253716" y="6640065"/>
            <a:ext cx="1846580" cy="171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2400">
                <a:solidFill>
                  <a:srgbClr val="9078FA"/>
                </a:solidFill>
                <a:latin typeface="Verdana"/>
                <a:cs typeface="Verdana"/>
              </a:rPr>
              <a:t>Acessar</a:t>
            </a:r>
            <a:r>
              <a:rPr dirty="0" sz="2400" spc="-210">
                <a:solidFill>
                  <a:srgbClr val="9078FA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9078FA"/>
                </a:solidFill>
                <a:latin typeface="Verdana"/>
                <a:cs typeface="Verdana"/>
              </a:rPr>
              <a:t>um </a:t>
            </a:r>
            <a:r>
              <a:rPr dirty="0" sz="2400" spc="-60">
                <a:solidFill>
                  <a:srgbClr val="9078FA"/>
                </a:solidFill>
                <a:latin typeface="Verdana"/>
                <a:cs typeface="Verdana"/>
              </a:rPr>
              <a:t>operando</a:t>
            </a:r>
            <a:r>
              <a:rPr dirty="0" sz="2400" spc="-165">
                <a:solidFill>
                  <a:srgbClr val="9078FA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9078FA"/>
                </a:solidFill>
                <a:latin typeface="Verdana"/>
                <a:cs typeface="Verdana"/>
              </a:rPr>
              <a:t>na </a:t>
            </a:r>
            <a:r>
              <a:rPr dirty="0" sz="2400" spc="-125">
                <a:solidFill>
                  <a:srgbClr val="9078FA"/>
                </a:solidFill>
                <a:latin typeface="Verdana"/>
                <a:cs typeface="Verdana"/>
              </a:rPr>
              <a:t>memória</a:t>
            </a:r>
            <a:r>
              <a:rPr dirty="0" sz="2400" spc="-150">
                <a:solidFill>
                  <a:srgbClr val="9078FA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9078FA"/>
                </a:solidFill>
                <a:latin typeface="Verdana"/>
                <a:cs typeface="Verdana"/>
              </a:rPr>
              <a:t>de </a:t>
            </a:r>
            <a:r>
              <a:rPr dirty="0" sz="2400" spc="-10">
                <a:solidFill>
                  <a:srgbClr val="9078FA"/>
                </a:solidFill>
                <a:latin typeface="Verdana"/>
                <a:cs typeface="Verdana"/>
              </a:rPr>
              <a:t>dados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4691940" y="5616912"/>
            <a:ext cx="4279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5º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691940" y="6640065"/>
            <a:ext cx="2461260" cy="1293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2400" spc="-55">
                <a:solidFill>
                  <a:srgbClr val="9078FA"/>
                </a:solidFill>
                <a:latin typeface="Verdana"/>
                <a:cs typeface="Verdana"/>
              </a:rPr>
              <a:t>Escrever</a:t>
            </a:r>
            <a:r>
              <a:rPr dirty="0" sz="2400" spc="-160">
                <a:solidFill>
                  <a:srgbClr val="9078FA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9078FA"/>
                </a:solidFill>
                <a:latin typeface="Verdana"/>
                <a:cs typeface="Verdana"/>
              </a:rPr>
              <a:t>o </a:t>
            </a:r>
            <a:r>
              <a:rPr dirty="0" sz="2400" spc="-70">
                <a:solidFill>
                  <a:srgbClr val="9078FA"/>
                </a:solidFill>
                <a:latin typeface="Verdana"/>
                <a:cs typeface="Verdana"/>
              </a:rPr>
              <a:t>resultado</a:t>
            </a:r>
            <a:r>
              <a:rPr dirty="0" sz="2400" spc="-150">
                <a:solidFill>
                  <a:srgbClr val="9078FA"/>
                </a:solidFill>
                <a:latin typeface="Verdana"/>
                <a:cs typeface="Verdana"/>
              </a:rPr>
              <a:t> </a:t>
            </a:r>
            <a:r>
              <a:rPr dirty="0" sz="2400" spc="-95">
                <a:solidFill>
                  <a:srgbClr val="9078FA"/>
                </a:solidFill>
                <a:latin typeface="Verdana"/>
                <a:cs typeface="Verdana"/>
              </a:rPr>
              <a:t>em</a:t>
            </a:r>
            <a:r>
              <a:rPr dirty="0" sz="2400" spc="-150">
                <a:solidFill>
                  <a:srgbClr val="9078FA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9078FA"/>
                </a:solidFill>
                <a:latin typeface="Verdana"/>
                <a:cs typeface="Verdana"/>
              </a:rPr>
              <a:t>um </a:t>
            </a:r>
            <a:r>
              <a:rPr dirty="0" sz="2400" spc="-10">
                <a:solidFill>
                  <a:srgbClr val="9078FA"/>
                </a:solidFill>
                <a:latin typeface="Verdana"/>
                <a:cs typeface="Verdana"/>
              </a:rPr>
              <a:t>registrador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012" y="0"/>
            <a:ext cx="13491768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>
                <a:solidFill>
                  <a:srgbClr val="9078FA"/>
                </a:solidFill>
              </a:rPr>
              <a:t>Ciclo</a:t>
            </a:r>
            <a:r>
              <a:rPr dirty="0" sz="8500" spc="-475">
                <a:solidFill>
                  <a:srgbClr val="9078FA"/>
                </a:solidFill>
              </a:rPr>
              <a:t> </a:t>
            </a:r>
            <a:r>
              <a:rPr dirty="0" sz="8500">
                <a:solidFill>
                  <a:srgbClr val="9078FA"/>
                </a:solidFill>
              </a:rPr>
              <a:t>do</a:t>
            </a:r>
            <a:r>
              <a:rPr dirty="0" sz="8500" spc="-475">
                <a:solidFill>
                  <a:srgbClr val="9078FA"/>
                </a:solidFill>
              </a:rPr>
              <a:t> </a:t>
            </a:r>
            <a:r>
              <a:rPr dirty="0" sz="8500" spc="-50">
                <a:solidFill>
                  <a:srgbClr val="9078FA"/>
                </a:solidFill>
              </a:rPr>
              <a:t>Processador.</a:t>
            </a:r>
            <a:endParaRPr sz="8500"/>
          </a:p>
        </p:txBody>
      </p:sp>
      <p:grpSp>
        <p:nvGrpSpPr>
          <p:cNvPr id="4" name="object 4" descr=""/>
          <p:cNvGrpSpPr/>
          <p:nvPr/>
        </p:nvGrpSpPr>
        <p:grpSpPr>
          <a:xfrm>
            <a:off x="2239799" y="3436619"/>
            <a:ext cx="123825" cy="5667375"/>
            <a:chOff x="2239799" y="3436619"/>
            <a:chExt cx="123825" cy="566737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9799" y="3436619"/>
              <a:ext cx="123824" cy="1238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9799" y="5284469"/>
              <a:ext cx="123824" cy="1238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9799" y="7132319"/>
              <a:ext cx="123824" cy="1238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9799" y="8980169"/>
              <a:ext cx="123824" cy="123824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2541424" y="3233419"/>
            <a:ext cx="14715490" cy="602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vazão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15">
                <a:solidFill>
                  <a:srgbClr val="FFFFFF"/>
                </a:solidFill>
                <a:latin typeface="Verdana"/>
                <a:cs typeface="Verdana"/>
              </a:rPr>
              <a:t>(throughput)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15">
                <a:solidFill>
                  <a:srgbClr val="FFFFFF"/>
                </a:solidFill>
                <a:latin typeface="Verdana"/>
                <a:cs typeface="Verdana"/>
              </a:rPr>
              <a:t>uma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70">
                <a:solidFill>
                  <a:srgbClr val="FFFFFF"/>
                </a:solidFill>
                <a:latin typeface="Verdana"/>
                <a:cs typeface="Verdana"/>
              </a:rPr>
              <a:t>linha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Verdana"/>
                <a:cs typeface="Verdana"/>
              </a:rPr>
              <a:t>montagem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Verdana"/>
                <a:cs typeface="Verdana"/>
              </a:rPr>
              <a:t>determinada</a:t>
            </a:r>
            <a:r>
              <a:rPr dirty="0" sz="3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pelo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55">
                <a:solidFill>
                  <a:srgbClr val="FFFFFF"/>
                </a:solidFill>
                <a:latin typeface="Verdana"/>
                <a:cs typeface="Verdana"/>
              </a:rPr>
              <a:t>número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000" spc="-75">
                <a:solidFill>
                  <a:srgbClr val="FFFFFF"/>
                </a:solidFill>
                <a:latin typeface="Verdana"/>
                <a:cs typeface="Verdana"/>
              </a:rPr>
              <a:t>produtos</a:t>
            </a:r>
            <a:r>
              <a:rPr dirty="0" sz="3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85">
                <a:solidFill>
                  <a:srgbClr val="FFFFFF"/>
                </a:solidFill>
                <a:latin typeface="Verdana"/>
                <a:cs typeface="Verdana"/>
              </a:rPr>
              <a:t>montados</a:t>
            </a:r>
            <a:r>
              <a:rPr dirty="0" sz="3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dirty="0" sz="3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4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dirty="0" sz="3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Verdana"/>
                <a:cs typeface="Verdana"/>
              </a:rPr>
              <a:t>determinado</a:t>
            </a:r>
            <a:r>
              <a:rPr dirty="0" sz="3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30">
                <a:solidFill>
                  <a:srgbClr val="FFFFFF"/>
                </a:solidFill>
                <a:latin typeface="Verdana"/>
                <a:cs typeface="Verdana"/>
              </a:rPr>
              <a:t>intervalo</a:t>
            </a:r>
            <a:r>
              <a:rPr dirty="0" sz="3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tempo.</a:t>
            </a:r>
            <a:endParaRPr sz="3000">
              <a:latin typeface="Verdana"/>
              <a:cs typeface="Verdana"/>
            </a:endParaRPr>
          </a:p>
          <a:p>
            <a:pPr marL="12700" marR="1251585" indent="106680">
              <a:lnSpc>
                <a:spcPct val="202100"/>
              </a:lnSpc>
            </a:pP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vazão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15">
                <a:solidFill>
                  <a:srgbClr val="FFFFFF"/>
                </a:solidFill>
                <a:latin typeface="Verdana"/>
                <a:cs typeface="Verdana"/>
              </a:rPr>
              <a:t>uma</a:t>
            </a:r>
            <a:r>
              <a:rPr dirty="0" sz="30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Verdana"/>
                <a:cs typeface="Verdana"/>
              </a:rPr>
              <a:t>pipeline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80">
                <a:solidFill>
                  <a:srgbClr val="FFFFFF"/>
                </a:solidFill>
                <a:latin typeface="Verdana"/>
                <a:cs typeface="Verdana"/>
              </a:rPr>
              <a:t>dada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Verdana"/>
                <a:cs typeface="Verdana"/>
              </a:rPr>
              <a:t>pela</a:t>
            </a:r>
            <a:r>
              <a:rPr dirty="0" sz="30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80">
                <a:solidFill>
                  <a:srgbClr val="FFFFFF"/>
                </a:solidFill>
                <a:latin typeface="Verdana"/>
                <a:cs typeface="Verdana"/>
              </a:rPr>
              <a:t>frequência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com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15">
                <a:solidFill>
                  <a:srgbClr val="FFFFFF"/>
                </a:solidFill>
                <a:latin typeface="Verdana"/>
                <a:cs typeface="Verdana"/>
              </a:rPr>
              <a:t>uma</a:t>
            </a:r>
            <a:r>
              <a:rPr dirty="0" sz="30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instrução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é </a:t>
            </a:r>
            <a:r>
              <a:rPr dirty="0" sz="3000" spc="-150">
                <a:solidFill>
                  <a:srgbClr val="FFFFFF"/>
                </a:solidFill>
                <a:latin typeface="Verdana"/>
                <a:cs typeface="Verdana"/>
              </a:rPr>
              <a:t>terminada,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Verdana"/>
                <a:cs typeface="Verdana"/>
              </a:rPr>
              <a:t>sai</a:t>
            </a:r>
            <a:r>
              <a:rPr dirty="0" sz="3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8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pipe.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202100"/>
              </a:lnSpc>
            </a:pP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Como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estágios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são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conectados,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todos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Verdana"/>
                <a:cs typeface="Verdana"/>
              </a:rPr>
              <a:t>precisam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Verdana"/>
                <a:cs typeface="Verdana"/>
              </a:rPr>
              <a:t>estar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80">
                <a:solidFill>
                  <a:srgbClr val="FFFFFF"/>
                </a:solidFill>
                <a:latin typeface="Verdana"/>
                <a:cs typeface="Verdana"/>
              </a:rPr>
              <a:t>prontos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executar </a:t>
            </a:r>
            <a:r>
              <a:rPr dirty="0" sz="3000" spc="-50">
                <a:solidFill>
                  <a:srgbClr val="FFFFFF"/>
                </a:solidFill>
                <a:latin typeface="Verdana"/>
                <a:cs typeface="Verdana"/>
              </a:rPr>
              <a:t>ao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80">
                <a:solidFill>
                  <a:srgbClr val="FFFFFF"/>
                </a:solidFill>
                <a:latin typeface="Verdana"/>
                <a:cs typeface="Verdana"/>
              </a:rPr>
              <a:t>mesmo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85">
                <a:solidFill>
                  <a:srgbClr val="FFFFFF"/>
                </a:solidFill>
                <a:latin typeface="Verdana"/>
                <a:cs typeface="Verdana"/>
              </a:rPr>
              <a:t>tempo,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logo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todos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30">
                <a:solidFill>
                  <a:srgbClr val="FFFFFF"/>
                </a:solidFill>
                <a:latin typeface="Verdana"/>
                <a:cs typeface="Verdana"/>
              </a:rPr>
              <a:t>têm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80">
                <a:solidFill>
                  <a:srgbClr val="FFFFFF"/>
                </a:solidFill>
                <a:latin typeface="Verdana"/>
                <a:cs typeface="Verdana"/>
              </a:rPr>
              <a:t>mesmo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30">
                <a:solidFill>
                  <a:srgbClr val="FFFFFF"/>
                </a:solidFill>
                <a:latin typeface="Verdana"/>
                <a:cs typeface="Verdana"/>
              </a:rPr>
              <a:t>intervalo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Verdana"/>
                <a:cs typeface="Verdana"/>
              </a:rPr>
              <a:t>executar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Verdana"/>
                <a:cs typeface="Verdana"/>
              </a:rPr>
              <a:t>suas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tarefas.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Este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Verdana"/>
                <a:cs typeface="Verdana"/>
              </a:rPr>
              <a:t>tempo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Verdana"/>
                <a:cs typeface="Verdana"/>
              </a:rPr>
              <a:t>chamado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Ciclo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Processador.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4410" y="3482233"/>
            <a:ext cx="11029949" cy="2600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6898" y="528701"/>
            <a:ext cx="9851390" cy="9588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100" spc="55">
                <a:solidFill>
                  <a:srgbClr val="FFFFFF"/>
                </a:solidFill>
              </a:rPr>
              <a:t>Ciclo</a:t>
            </a:r>
            <a:r>
              <a:rPr dirty="0" sz="6100" spc="-405">
                <a:solidFill>
                  <a:srgbClr val="FFFFFF"/>
                </a:solidFill>
              </a:rPr>
              <a:t> </a:t>
            </a:r>
            <a:r>
              <a:rPr dirty="0" sz="6100" spc="-165">
                <a:solidFill>
                  <a:srgbClr val="FFFFFF"/>
                </a:solidFill>
              </a:rPr>
              <a:t>único</a:t>
            </a:r>
            <a:r>
              <a:rPr dirty="0" sz="6100" spc="-409">
                <a:solidFill>
                  <a:srgbClr val="FFFFFF"/>
                </a:solidFill>
              </a:rPr>
              <a:t> </a:t>
            </a:r>
            <a:r>
              <a:rPr dirty="0" sz="6100" spc="-200">
                <a:solidFill>
                  <a:srgbClr val="FFFFFF"/>
                </a:solidFill>
              </a:rPr>
              <a:t>versus</a:t>
            </a:r>
            <a:r>
              <a:rPr dirty="0" sz="6100" spc="-405">
                <a:solidFill>
                  <a:srgbClr val="FFFFFF"/>
                </a:solidFill>
              </a:rPr>
              <a:t> </a:t>
            </a:r>
            <a:r>
              <a:rPr dirty="0" sz="6100" spc="-90">
                <a:solidFill>
                  <a:srgbClr val="FFFFFF"/>
                </a:solidFill>
              </a:rPr>
              <a:t>pipeline</a:t>
            </a:r>
            <a:endParaRPr sz="6100"/>
          </a:p>
        </p:txBody>
      </p:sp>
      <p:sp>
        <p:nvSpPr>
          <p:cNvPr id="4" name="object 4" descr=""/>
          <p:cNvSpPr txBox="1"/>
          <p:nvPr/>
        </p:nvSpPr>
        <p:spPr>
          <a:xfrm>
            <a:off x="563976" y="1811442"/>
            <a:ext cx="1716024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55420" marR="5080" indent="-1443355">
              <a:lnSpc>
                <a:spcPct val="116700"/>
              </a:lnSpc>
              <a:spcBef>
                <a:spcPts val="95"/>
              </a:spcBef>
            </a:pPr>
            <a:r>
              <a:rPr dirty="0" sz="3000" spc="120">
                <a:solidFill>
                  <a:srgbClr val="9975FF"/>
                </a:solidFill>
                <a:latin typeface="Verdana"/>
                <a:cs typeface="Verdana"/>
              </a:rPr>
              <a:t>COMPARARAÇÃO</a:t>
            </a:r>
            <a:r>
              <a:rPr dirty="0" sz="3000" spc="-135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9975FF"/>
                </a:solidFill>
                <a:latin typeface="Verdana"/>
                <a:cs typeface="Verdana"/>
              </a:rPr>
              <a:t>DE</a:t>
            </a:r>
            <a:r>
              <a:rPr dirty="0" sz="3000" spc="-130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 spc="105">
                <a:solidFill>
                  <a:srgbClr val="9975FF"/>
                </a:solidFill>
                <a:latin typeface="Verdana"/>
                <a:cs typeface="Verdana"/>
              </a:rPr>
              <a:t>UMA</a:t>
            </a:r>
            <a:r>
              <a:rPr dirty="0" sz="3000" spc="-130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9975FF"/>
                </a:solidFill>
                <a:latin typeface="Verdana"/>
                <a:cs typeface="Verdana"/>
              </a:rPr>
              <a:t>IMPLEMENTAÇÃO</a:t>
            </a:r>
            <a:r>
              <a:rPr dirty="0" sz="3000" spc="-130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9975FF"/>
                </a:solidFill>
                <a:latin typeface="Verdana"/>
                <a:cs typeface="Verdana"/>
              </a:rPr>
              <a:t>DE</a:t>
            </a:r>
            <a:r>
              <a:rPr dirty="0" sz="3000" spc="-130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9975FF"/>
                </a:solidFill>
                <a:latin typeface="Verdana"/>
                <a:cs typeface="Verdana"/>
              </a:rPr>
              <a:t>CICLO</a:t>
            </a:r>
            <a:r>
              <a:rPr dirty="0" sz="3000" spc="-130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9975FF"/>
                </a:solidFill>
                <a:latin typeface="Verdana"/>
                <a:cs typeface="Verdana"/>
              </a:rPr>
              <a:t>ÚNICO</a:t>
            </a:r>
            <a:r>
              <a:rPr dirty="0" sz="3000" spc="-130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 spc="185">
                <a:solidFill>
                  <a:srgbClr val="9975FF"/>
                </a:solidFill>
                <a:latin typeface="Verdana"/>
                <a:cs typeface="Verdana"/>
              </a:rPr>
              <a:t>COM</a:t>
            </a:r>
            <a:r>
              <a:rPr dirty="0" sz="3000" spc="-130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 spc="105">
                <a:solidFill>
                  <a:srgbClr val="9975FF"/>
                </a:solidFill>
                <a:latin typeface="Verdana"/>
                <a:cs typeface="Verdana"/>
              </a:rPr>
              <a:t>UMA</a:t>
            </a:r>
            <a:r>
              <a:rPr dirty="0" sz="3000" spc="-130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 spc="185">
                <a:solidFill>
                  <a:srgbClr val="9975FF"/>
                </a:solidFill>
                <a:latin typeface="Verdana"/>
                <a:cs typeface="Verdana"/>
              </a:rPr>
              <a:t>COM</a:t>
            </a:r>
            <a:r>
              <a:rPr dirty="0" sz="3000" spc="-130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9975FF"/>
                </a:solidFill>
                <a:latin typeface="Verdana"/>
                <a:cs typeface="Verdana"/>
              </a:rPr>
              <a:t>PIPELINE </a:t>
            </a:r>
            <a:r>
              <a:rPr dirty="0" sz="3000" spc="80">
                <a:solidFill>
                  <a:srgbClr val="9975FF"/>
                </a:solidFill>
                <a:latin typeface="Verdana"/>
                <a:cs typeface="Verdana"/>
              </a:rPr>
              <a:t>PARA</a:t>
            </a:r>
            <a:r>
              <a:rPr dirty="0" sz="3000" spc="-95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9975FF"/>
                </a:solidFill>
                <a:latin typeface="Verdana"/>
                <a:cs typeface="Verdana"/>
              </a:rPr>
              <a:t>A</a:t>
            </a:r>
            <a:r>
              <a:rPr dirty="0" sz="3000" spc="-95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 spc="95">
                <a:solidFill>
                  <a:srgbClr val="9975FF"/>
                </a:solidFill>
                <a:latin typeface="Verdana"/>
                <a:cs typeface="Verdana"/>
              </a:rPr>
              <a:t>EXECUÇÃO</a:t>
            </a:r>
            <a:r>
              <a:rPr dirty="0" sz="3000" spc="-95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9975FF"/>
                </a:solidFill>
                <a:latin typeface="Verdana"/>
                <a:cs typeface="Verdana"/>
              </a:rPr>
              <a:t>DE</a:t>
            </a:r>
            <a:r>
              <a:rPr dirty="0" sz="3000" spc="-90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9975FF"/>
                </a:solidFill>
                <a:latin typeface="Verdana"/>
                <a:cs typeface="Verdana"/>
              </a:rPr>
              <a:t>TRÊS</a:t>
            </a:r>
            <a:r>
              <a:rPr dirty="0" sz="3000" spc="-95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9975FF"/>
                </a:solidFill>
                <a:latin typeface="Verdana"/>
                <a:cs typeface="Verdana"/>
              </a:rPr>
              <a:t>INSTRUÇÕES</a:t>
            </a:r>
            <a:r>
              <a:rPr dirty="0" sz="3000" spc="-95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9975FF"/>
                </a:solidFill>
                <a:latin typeface="Verdana"/>
                <a:cs typeface="Verdana"/>
              </a:rPr>
              <a:t>LOAD,</a:t>
            </a:r>
            <a:r>
              <a:rPr dirty="0" sz="3000" spc="-90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 spc="185">
                <a:solidFill>
                  <a:srgbClr val="9975FF"/>
                </a:solidFill>
                <a:latin typeface="Verdana"/>
                <a:cs typeface="Verdana"/>
              </a:rPr>
              <a:t>COM</a:t>
            </a:r>
            <a:r>
              <a:rPr dirty="0" sz="3000" spc="-95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9975FF"/>
                </a:solidFill>
                <a:latin typeface="Verdana"/>
                <a:cs typeface="Verdana"/>
              </a:rPr>
              <a:t>BASE</a:t>
            </a:r>
            <a:r>
              <a:rPr dirty="0" sz="3000" spc="-95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9975FF"/>
                </a:solidFill>
                <a:latin typeface="Verdana"/>
                <a:cs typeface="Verdana"/>
              </a:rPr>
              <a:t>NA</a:t>
            </a:r>
            <a:r>
              <a:rPr dirty="0" sz="3000" spc="-90">
                <a:solidFill>
                  <a:srgbClr val="9975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9975FF"/>
                </a:solidFill>
                <a:latin typeface="Verdana"/>
                <a:cs typeface="Verdana"/>
              </a:rPr>
              <a:t>TABELA: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71278" y="6298557"/>
            <a:ext cx="13345794" cy="3835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75920">
              <a:lnSpc>
                <a:spcPct val="156300"/>
              </a:lnSpc>
              <a:spcBef>
                <a:spcPts val="95"/>
              </a:spcBef>
              <a:buChar char="•"/>
              <a:tabLst>
                <a:tab pos="388620" algn="l"/>
              </a:tabLst>
            </a:pP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Na</a:t>
            </a:r>
            <a:r>
              <a:rPr dirty="0" sz="4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35">
                <a:solidFill>
                  <a:srgbClr val="FFFFFF"/>
                </a:solidFill>
                <a:latin typeface="Lucida Sans Unicode"/>
                <a:cs typeface="Lucida Sans Unicode"/>
              </a:rPr>
              <a:t>implementação</a:t>
            </a:r>
            <a:r>
              <a:rPr dirty="0" sz="4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4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45">
                <a:solidFill>
                  <a:srgbClr val="FFFFFF"/>
                </a:solidFill>
                <a:latin typeface="Lucida Sans Unicode"/>
                <a:cs typeface="Lucida Sans Unicode"/>
              </a:rPr>
              <a:t>ciclo</a:t>
            </a:r>
            <a:r>
              <a:rPr dirty="0" sz="4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60">
                <a:solidFill>
                  <a:srgbClr val="FFFFFF"/>
                </a:solidFill>
                <a:latin typeface="Lucida Sans Unicode"/>
                <a:cs typeface="Lucida Sans Unicode"/>
              </a:rPr>
              <a:t>único,</a:t>
            </a:r>
            <a:r>
              <a:rPr dirty="0" sz="4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cada</a:t>
            </a:r>
            <a:r>
              <a:rPr dirty="0" sz="4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45">
                <a:solidFill>
                  <a:srgbClr val="FFFFFF"/>
                </a:solidFill>
                <a:latin typeface="Lucida Sans Unicode"/>
                <a:cs typeface="Lucida Sans Unicode"/>
              </a:rPr>
              <a:t>ciclo</a:t>
            </a:r>
            <a:r>
              <a:rPr dirty="0" sz="4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deve</a:t>
            </a:r>
            <a:r>
              <a:rPr dirty="0" sz="40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Lucida Sans Unicode"/>
                <a:cs typeface="Lucida Sans Unicode"/>
              </a:rPr>
              <a:t>ser 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210">
                <a:solidFill>
                  <a:srgbClr val="FFFFFF"/>
                </a:solidFill>
                <a:latin typeface="Lucida Sans Unicode"/>
                <a:cs typeface="Lucida Sans Unicode"/>
              </a:rPr>
              <a:t>800ps.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110">
                <a:solidFill>
                  <a:srgbClr val="FFFFFF"/>
                </a:solidFill>
                <a:latin typeface="Lucida Sans Unicode"/>
                <a:cs typeface="Lucida Sans Unicode"/>
              </a:rPr>
              <a:t>Tempo</a:t>
            </a:r>
            <a:r>
              <a:rPr dirty="0" sz="40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8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100">
                <a:solidFill>
                  <a:srgbClr val="FFFFFF"/>
                </a:solidFill>
                <a:latin typeface="Lucida Sans Unicode"/>
                <a:cs typeface="Lucida Sans Unicode"/>
              </a:rPr>
              <a:t>dos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60">
                <a:solidFill>
                  <a:srgbClr val="FFFFFF"/>
                </a:solidFill>
                <a:latin typeface="Lucida Sans Unicode"/>
                <a:cs typeface="Lucida Sans Unicode"/>
              </a:rPr>
              <a:t>três</a:t>
            </a:r>
            <a:r>
              <a:rPr dirty="0" sz="40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125">
                <a:solidFill>
                  <a:srgbClr val="FFFFFF"/>
                </a:solidFill>
                <a:latin typeface="Lucida Sans Unicode"/>
                <a:cs typeface="Lucida Sans Unicode"/>
              </a:rPr>
              <a:t>lw: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Lucida Sans Unicode"/>
                <a:cs typeface="Lucida Sans Unicode"/>
              </a:rPr>
              <a:t>2400ps</a:t>
            </a:r>
            <a:endParaRPr sz="4000">
              <a:latin typeface="Lucida Sans Unicode"/>
              <a:cs typeface="Lucida Sans Unicode"/>
            </a:endParaRPr>
          </a:p>
          <a:p>
            <a:pPr marL="12700" marR="5080" indent="466725">
              <a:lnSpc>
                <a:spcPts val="7500"/>
              </a:lnSpc>
              <a:spcBef>
                <a:spcPts val="500"/>
              </a:spcBef>
              <a:buChar char="•"/>
              <a:tabLst>
                <a:tab pos="479425" algn="l"/>
                <a:tab pos="1855470" algn="l"/>
                <a:tab pos="4145279" algn="l"/>
                <a:tab pos="4728210" algn="l"/>
                <a:tab pos="6052185" algn="l"/>
                <a:tab pos="6924040" algn="l"/>
                <a:tab pos="8385809" algn="l"/>
                <a:tab pos="9876155" algn="l"/>
                <a:tab pos="10887075" algn="l"/>
                <a:tab pos="12588240" algn="l"/>
              </a:tabLst>
            </a:pPr>
            <a:r>
              <a:rPr dirty="0" sz="4000" spc="-25">
                <a:solidFill>
                  <a:srgbClr val="FFFFFF"/>
                </a:solidFill>
                <a:latin typeface="Lucida Sans Unicode"/>
                <a:cs typeface="Lucida Sans Unicode"/>
              </a:rPr>
              <a:t>Com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4000" spc="-10">
                <a:solidFill>
                  <a:srgbClr val="FFFFFF"/>
                </a:solidFill>
                <a:latin typeface="Lucida Sans Unicode"/>
                <a:cs typeface="Lucida Sans Unicode"/>
              </a:rPr>
              <a:t>pipeline,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4000" spc="-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4000" spc="-10">
                <a:solidFill>
                  <a:srgbClr val="FFFFFF"/>
                </a:solidFill>
                <a:latin typeface="Lucida Sans Unicode"/>
                <a:cs typeface="Lucida Sans Unicode"/>
              </a:rPr>
              <a:t>ciclo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4000" spc="-2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4000" spc="-10">
                <a:solidFill>
                  <a:srgbClr val="FFFFFF"/>
                </a:solidFill>
                <a:latin typeface="Lucida Sans Unicode"/>
                <a:cs typeface="Lucida Sans Unicode"/>
              </a:rPr>
              <a:t>clock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4000" spc="-20">
                <a:solidFill>
                  <a:srgbClr val="FFFFFF"/>
                </a:solidFill>
                <a:latin typeface="Lucida Sans Unicode"/>
                <a:cs typeface="Lucida Sans Unicode"/>
              </a:rPr>
              <a:t>pode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4000" spc="-25">
                <a:solidFill>
                  <a:srgbClr val="FFFFFF"/>
                </a:solidFill>
                <a:latin typeface="Lucida Sans Unicode"/>
                <a:cs typeface="Lucida Sans Unicode"/>
              </a:rPr>
              <a:t>ser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4000" spc="-10">
                <a:solidFill>
                  <a:srgbClr val="FFFFFF"/>
                </a:solidFill>
                <a:latin typeface="Lucida Sans Unicode"/>
                <a:cs typeface="Lucida Sans Unicode"/>
              </a:rPr>
              <a:t>200ps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4000" spc="-75">
                <a:solidFill>
                  <a:srgbClr val="FFFFFF"/>
                </a:solidFill>
                <a:latin typeface="Lucida Sans Unicode"/>
                <a:cs typeface="Lucida Sans Unicode"/>
              </a:rPr>
              <a:t>(da </a:t>
            </a:r>
            <a:r>
              <a:rPr dirty="0" sz="4000" spc="-70">
                <a:solidFill>
                  <a:srgbClr val="FFFFFF"/>
                </a:solidFill>
                <a:latin typeface="Lucida Sans Unicode"/>
                <a:cs typeface="Lucida Sans Unicode"/>
              </a:rPr>
              <a:t>tabela)</a:t>
            </a:r>
            <a:r>
              <a:rPr dirty="0" sz="400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2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55">
                <a:solidFill>
                  <a:srgbClr val="FFFFFF"/>
                </a:solidFill>
                <a:latin typeface="Lucida Sans Unicode"/>
                <a:cs typeface="Lucida Sans Unicode"/>
              </a:rPr>
              <a:t>tempo</a:t>
            </a:r>
            <a:r>
              <a:rPr dirty="0" sz="40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40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110">
                <a:solidFill>
                  <a:srgbClr val="FFFFFF"/>
                </a:solidFill>
                <a:latin typeface="Lucida Sans Unicode"/>
                <a:cs typeface="Lucida Sans Unicode"/>
              </a:rPr>
              <a:t>execução</a:t>
            </a:r>
            <a:r>
              <a:rPr dirty="0" sz="40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80">
                <a:solidFill>
                  <a:srgbClr val="FFFFFF"/>
                </a:solidFill>
                <a:latin typeface="Lucida Sans Unicode"/>
                <a:cs typeface="Lucida Sans Unicode"/>
              </a:rPr>
              <a:t>passa</a:t>
            </a:r>
            <a:r>
              <a:rPr dirty="0" sz="40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45">
                <a:solidFill>
                  <a:srgbClr val="FFFFFF"/>
                </a:solidFill>
                <a:latin typeface="Lucida Sans Unicode"/>
                <a:cs typeface="Lucida Sans Unicode"/>
              </a:rPr>
              <a:t>ser</a:t>
            </a:r>
            <a:r>
              <a:rPr dirty="0" sz="40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40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Lucida Sans Unicode"/>
                <a:cs typeface="Lucida Sans Unicode"/>
              </a:rPr>
              <a:t>1400ps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6967" rIns="0" bIns="0" rtlCol="0" vert="horz">
            <a:spAutoFit/>
          </a:bodyPr>
          <a:lstStyle/>
          <a:p>
            <a:pPr marL="1755775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Vantagens</a:t>
            </a:r>
            <a:r>
              <a:rPr dirty="0" spc="-465"/>
              <a:t> </a:t>
            </a:r>
            <a:r>
              <a:rPr dirty="0"/>
              <a:t>do</a:t>
            </a:r>
            <a:r>
              <a:rPr dirty="0" spc="-459"/>
              <a:t> </a:t>
            </a:r>
            <a:r>
              <a:rPr dirty="0" spc="-270"/>
              <a:t>Pipelining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292904" y="6048812"/>
            <a:ext cx="9702800" cy="0"/>
          </a:xfrm>
          <a:custGeom>
            <a:avLst/>
            <a:gdLst/>
            <a:ahLst/>
            <a:cxnLst/>
            <a:rect l="l" t="t" r="r" b="b"/>
            <a:pathLst>
              <a:path w="9702800" h="0">
                <a:moveTo>
                  <a:pt x="0" y="0"/>
                </a:moveTo>
                <a:lnTo>
                  <a:pt x="9702189" y="0"/>
                </a:lnTo>
              </a:path>
            </a:pathLst>
          </a:custGeom>
          <a:ln w="47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960680" y="2990628"/>
            <a:ext cx="12095480" cy="5454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5880">
              <a:lnSpc>
                <a:spcPct val="125000"/>
              </a:lnSpc>
              <a:spcBef>
                <a:spcPts val="95"/>
              </a:spcBef>
            </a:pPr>
            <a:r>
              <a:rPr dirty="0" sz="2800">
                <a:latin typeface="Verdana"/>
                <a:cs typeface="Verdana"/>
              </a:rPr>
              <a:t>Se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50">
                <a:latin typeface="Verdana"/>
                <a:cs typeface="Verdana"/>
              </a:rPr>
              <a:t>os</a:t>
            </a:r>
            <a:r>
              <a:rPr dirty="0" sz="2800" spc="-180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estágios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da</a:t>
            </a:r>
            <a:r>
              <a:rPr dirty="0" sz="2800" spc="-18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pipe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estiverem</a:t>
            </a:r>
            <a:r>
              <a:rPr dirty="0" sz="2800" spc="-180">
                <a:latin typeface="Verdana"/>
                <a:cs typeface="Verdana"/>
              </a:rPr>
              <a:t> </a:t>
            </a:r>
            <a:r>
              <a:rPr dirty="0" sz="2800" spc="-85">
                <a:latin typeface="Verdana"/>
                <a:cs typeface="Verdana"/>
              </a:rPr>
              <a:t>perfeitamente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balanceados</a:t>
            </a:r>
            <a:r>
              <a:rPr dirty="0" sz="2800" spc="-180">
                <a:latin typeface="Verdana"/>
                <a:cs typeface="Verdana"/>
              </a:rPr>
              <a:t> </a:t>
            </a:r>
            <a:r>
              <a:rPr dirty="0" sz="2800" spc="50">
                <a:latin typeface="Verdana"/>
                <a:cs typeface="Verdana"/>
              </a:rPr>
              <a:t>o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tempo </a:t>
            </a:r>
            <a:r>
              <a:rPr dirty="0" sz="2800" spc="-70">
                <a:latin typeface="Verdana"/>
                <a:cs typeface="Verdana"/>
              </a:rPr>
              <a:t>por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instrução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no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processador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85">
                <a:latin typeface="Verdana"/>
                <a:cs typeface="Verdana"/>
              </a:rPr>
              <a:t>em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pipeline,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considerando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condições </a:t>
            </a:r>
            <a:r>
              <a:rPr dirty="0" sz="2800" spc="-80">
                <a:latin typeface="Verdana"/>
                <a:cs typeface="Verdana"/>
              </a:rPr>
              <a:t>ideais,</a:t>
            </a:r>
            <a:r>
              <a:rPr dirty="0" sz="2800" spc="-160">
                <a:latin typeface="Verdana"/>
                <a:cs typeface="Verdana"/>
              </a:rPr>
              <a:t> </a:t>
            </a:r>
            <a:r>
              <a:rPr dirty="0" sz="2800" spc="-65">
                <a:latin typeface="Verdana"/>
                <a:cs typeface="Verdana"/>
              </a:rPr>
              <a:t>será</a:t>
            </a:r>
            <a:r>
              <a:rPr dirty="0" sz="2800" spc="-155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igual: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30"/>
              </a:spcBef>
            </a:pPr>
            <a:endParaRPr sz="2800">
              <a:latin typeface="Verdana"/>
              <a:cs typeface="Verdana"/>
            </a:endParaRPr>
          </a:p>
          <a:p>
            <a:pPr algn="ctr" marL="17399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Verdana"/>
                <a:cs typeface="Verdana"/>
              </a:rPr>
              <a:t>Tempo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por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instrução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em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máquinas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sem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pipeline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2800">
              <a:latin typeface="Verdana"/>
              <a:cs typeface="Verdana"/>
            </a:endParaRPr>
          </a:p>
          <a:p>
            <a:pPr algn="ctr" marL="171450">
              <a:lnSpc>
                <a:spcPct val="100000"/>
              </a:lnSpc>
            </a:pPr>
            <a:r>
              <a:rPr dirty="0" sz="2800" spc="-85">
                <a:latin typeface="Verdana"/>
                <a:cs typeface="Verdana"/>
              </a:rPr>
              <a:t>Número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Estágios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da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pipe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2800">
              <a:latin typeface="Verdana"/>
              <a:cs typeface="Verdana"/>
            </a:endParaRPr>
          </a:p>
          <a:p>
            <a:pPr marL="4033520" marR="5080" indent="-3186430">
              <a:lnSpc>
                <a:spcPct val="125000"/>
              </a:lnSpc>
            </a:pPr>
            <a:r>
              <a:rPr dirty="0" sz="2800">
                <a:latin typeface="Verdana"/>
                <a:cs typeface="Verdana"/>
              </a:rPr>
              <a:t>Nessas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condições,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50">
                <a:latin typeface="Verdana"/>
                <a:cs typeface="Verdana"/>
              </a:rPr>
              <a:t>o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110">
                <a:latin typeface="Verdana"/>
                <a:cs typeface="Verdana"/>
              </a:rPr>
              <a:t>ganho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</a:t>
            </a:r>
            <a:r>
              <a:rPr dirty="0" sz="2800" spc="-16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velocidade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da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100">
                <a:latin typeface="Verdana"/>
                <a:cs typeface="Verdana"/>
              </a:rPr>
              <a:t>pipelining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65">
                <a:latin typeface="Verdana"/>
                <a:cs typeface="Verdana"/>
              </a:rPr>
              <a:t>é</a:t>
            </a:r>
            <a:r>
              <a:rPr dirty="0" sz="2800" spc="-165">
                <a:latin typeface="Verdana"/>
                <a:cs typeface="Verdana"/>
              </a:rPr>
              <a:t> </a:t>
            </a:r>
            <a:r>
              <a:rPr dirty="0" sz="2800" spc="-114">
                <a:latin typeface="Verdana"/>
                <a:cs typeface="Verdana"/>
              </a:rPr>
              <a:t>igual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ao </a:t>
            </a:r>
            <a:r>
              <a:rPr dirty="0" sz="2800" spc="-130">
                <a:latin typeface="Verdana"/>
                <a:cs typeface="Verdana"/>
              </a:rPr>
              <a:t>número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estágios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da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pipe.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5081622" y="1738716"/>
            <a:ext cx="434975" cy="664845"/>
            <a:chOff x="15081622" y="1738716"/>
            <a:chExt cx="434975" cy="664845"/>
          </a:xfrm>
        </p:grpSpPr>
        <p:sp>
          <p:nvSpPr>
            <p:cNvPr id="6" name="object 6" descr=""/>
            <p:cNvSpPr/>
            <p:nvPr/>
          </p:nvSpPr>
          <p:spPr>
            <a:xfrm>
              <a:off x="15244242" y="1738718"/>
              <a:ext cx="272415" cy="621665"/>
            </a:xfrm>
            <a:custGeom>
              <a:avLst/>
              <a:gdLst/>
              <a:ahLst/>
              <a:cxnLst/>
              <a:rect l="l" t="t" r="r" b="b"/>
              <a:pathLst>
                <a:path w="272415" h="621664">
                  <a:moveTo>
                    <a:pt x="272186" y="310730"/>
                  </a:moveTo>
                  <a:lnTo>
                    <a:pt x="269265" y="263359"/>
                  </a:lnTo>
                  <a:lnTo>
                    <a:pt x="260642" y="217652"/>
                  </a:lnTo>
                  <a:lnTo>
                    <a:pt x="246545" y="174269"/>
                  </a:lnTo>
                  <a:lnTo>
                    <a:pt x="227177" y="133896"/>
                  </a:lnTo>
                  <a:lnTo>
                    <a:pt x="202768" y="97193"/>
                  </a:lnTo>
                  <a:lnTo>
                    <a:pt x="163220" y="55575"/>
                  </a:lnTo>
                  <a:lnTo>
                    <a:pt x="118249" y="25107"/>
                  </a:lnTo>
                  <a:lnTo>
                    <a:pt x="68986" y="6388"/>
                  </a:lnTo>
                  <a:lnTo>
                    <a:pt x="26809" y="1257"/>
                  </a:lnTo>
                  <a:lnTo>
                    <a:pt x="25577" y="12"/>
                  </a:lnTo>
                  <a:lnTo>
                    <a:pt x="16662" y="12"/>
                  </a:lnTo>
                  <a:lnTo>
                    <a:pt x="7467" y="0"/>
                  </a:lnTo>
                  <a:lnTo>
                    <a:pt x="0" y="7378"/>
                  </a:lnTo>
                  <a:lnTo>
                    <a:pt x="0" y="546569"/>
                  </a:lnTo>
                  <a:lnTo>
                    <a:pt x="7378" y="553935"/>
                  </a:lnTo>
                  <a:lnTo>
                    <a:pt x="16471" y="553935"/>
                  </a:lnTo>
                  <a:lnTo>
                    <a:pt x="25577" y="553935"/>
                  </a:lnTo>
                  <a:lnTo>
                    <a:pt x="32943" y="546569"/>
                  </a:lnTo>
                  <a:lnTo>
                    <a:pt x="32943" y="34975"/>
                  </a:lnTo>
                  <a:lnTo>
                    <a:pt x="61417" y="38481"/>
                  </a:lnTo>
                  <a:lnTo>
                    <a:pt x="103720" y="54749"/>
                  </a:lnTo>
                  <a:lnTo>
                    <a:pt x="142481" y="81216"/>
                  </a:lnTo>
                  <a:lnTo>
                    <a:pt x="176733" y="117373"/>
                  </a:lnTo>
                  <a:lnTo>
                    <a:pt x="203504" y="159296"/>
                  </a:lnTo>
                  <a:lnTo>
                    <a:pt x="223113" y="206298"/>
                  </a:lnTo>
                  <a:lnTo>
                    <a:pt x="235153" y="257162"/>
                  </a:lnTo>
                  <a:lnTo>
                    <a:pt x="239242" y="310730"/>
                  </a:lnTo>
                  <a:lnTo>
                    <a:pt x="235127" y="364286"/>
                  </a:lnTo>
                  <a:lnTo>
                    <a:pt x="223075" y="415150"/>
                  </a:lnTo>
                  <a:lnTo>
                    <a:pt x="203466" y="462140"/>
                  </a:lnTo>
                  <a:lnTo>
                    <a:pt x="176682" y="504063"/>
                  </a:lnTo>
                  <a:lnTo>
                    <a:pt x="142430" y="540207"/>
                  </a:lnTo>
                  <a:lnTo>
                    <a:pt x="103657" y="566661"/>
                  </a:lnTo>
                  <a:lnTo>
                    <a:pt x="61353" y="582917"/>
                  </a:lnTo>
                  <a:lnTo>
                    <a:pt x="16471" y="588441"/>
                  </a:lnTo>
                  <a:lnTo>
                    <a:pt x="16510" y="621385"/>
                  </a:lnTo>
                  <a:lnTo>
                    <a:pt x="68922" y="615022"/>
                  </a:lnTo>
                  <a:lnTo>
                    <a:pt x="118186" y="596303"/>
                  </a:lnTo>
                  <a:lnTo>
                    <a:pt x="163156" y="565861"/>
                  </a:lnTo>
                  <a:lnTo>
                    <a:pt x="202704" y="524256"/>
                  </a:lnTo>
                  <a:lnTo>
                    <a:pt x="227126" y="487553"/>
                  </a:lnTo>
                  <a:lnTo>
                    <a:pt x="246507" y="447179"/>
                  </a:lnTo>
                  <a:lnTo>
                    <a:pt x="260616" y="403809"/>
                  </a:lnTo>
                  <a:lnTo>
                    <a:pt x="269252" y="358101"/>
                  </a:lnTo>
                  <a:lnTo>
                    <a:pt x="272186" y="3107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45540" y="2243244"/>
              <a:ext cx="230367" cy="9693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5098091" y="2322504"/>
              <a:ext cx="325755" cy="64135"/>
            </a:xfrm>
            <a:custGeom>
              <a:avLst/>
              <a:gdLst/>
              <a:ahLst/>
              <a:cxnLst/>
              <a:rect l="l" t="t" r="r" b="b"/>
              <a:pathLst>
                <a:path w="325755" h="64135">
                  <a:moveTo>
                    <a:pt x="293267" y="63996"/>
                  </a:moveTo>
                  <a:lnTo>
                    <a:pt x="31997" y="63996"/>
                  </a:lnTo>
                  <a:lnTo>
                    <a:pt x="19554" y="61478"/>
                  </a:lnTo>
                  <a:lnTo>
                    <a:pt x="9382" y="54614"/>
                  </a:lnTo>
                  <a:lnTo>
                    <a:pt x="2518" y="44442"/>
                  </a:lnTo>
                  <a:lnTo>
                    <a:pt x="0" y="31999"/>
                  </a:lnTo>
                  <a:lnTo>
                    <a:pt x="2518" y="19556"/>
                  </a:lnTo>
                  <a:lnTo>
                    <a:pt x="9382" y="9383"/>
                  </a:lnTo>
                  <a:lnTo>
                    <a:pt x="19554" y="2518"/>
                  </a:lnTo>
                  <a:lnTo>
                    <a:pt x="31997" y="0"/>
                  </a:lnTo>
                  <a:lnTo>
                    <a:pt x="293267" y="0"/>
                  </a:lnTo>
                  <a:lnTo>
                    <a:pt x="305710" y="2518"/>
                  </a:lnTo>
                  <a:lnTo>
                    <a:pt x="315883" y="9383"/>
                  </a:lnTo>
                  <a:lnTo>
                    <a:pt x="322748" y="19556"/>
                  </a:lnTo>
                  <a:lnTo>
                    <a:pt x="325266" y="31999"/>
                  </a:lnTo>
                  <a:lnTo>
                    <a:pt x="322748" y="44442"/>
                  </a:lnTo>
                  <a:lnTo>
                    <a:pt x="315883" y="54614"/>
                  </a:lnTo>
                  <a:lnTo>
                    <a:pt x="305710" y="61478"/>
                  </a:lnTo>
                  <a:lnTo>
                    <a:pt x="293267" y="63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081622" y="2306035"/>
              <a:ext cx="358775" cy="97155"/>
            </a:xfrm>
            <a:custGeom>
              <a:avLst/>
              <a:gdLst/>
              <a:ahLst/>
              <a:cxnLst/>
              <a:rect l="l" t="t" r="r" b="b"/>
              <a:pathLst>
                <a:path w="358775" h="97155">
                  <a:moveTo>
                    <a:pt x="309737" y="96936"/>
                  </a:moveTo>
                  <a:lnTo>
                    <a:pt x="48466" y="96936"/>
                  </a:lnTo>
                  <a:lnTo>
                    <a:pt x="29619" y="93121"/>
                  </a:lnTo>
                  <a:lnTo>
                    <a:pt x="14211" y="82724"/>
                  </a:lnTo>
                  <a:lnTo>
                    <a:pt x="3814" y="67316"/>
                  </a:lnTo>
                  <a:lnTo>
                    <a:pt x="0" y="48469"/>
                  </a:lnTo>
                  <a:lnTo>
                    <a:pt x="3814" y="29620"/>
                  </a:lnTo>
                  <a:lnTo>
                    <a:pt x="14211" y="14212"/>
                  </a:lnTo>
                  <a:lnTo>
                    <a:pt x="29619" y="3814"/>
                  </a:lnTo>
                  <a:lnTo>
                    <a:pt x="48466" y="0"/>
                  </a:lnTo>
                  <a:lnTo>
                    <a:pt x="309737" y="0"/>
                  </a:lnTo>
                  <a:lnTo>
                    <a:pt x="328584" y="3814"/>
                  </a:lnTo>
                  <a:lnTo>
                    <a:pt x="343992" y="14212"/>
                  </a:lnTo>
                  <a:lnTo>
                    <a:pt x="354390" y="29620"/>
                  </a:lnTo>
                  <a:lnTo>
                    <a:pt x="355062" y="32939"/>
                  </a:lnTo>
                  <a:lnTo>
                    <a:pt x="39892" y="32939"/>
                  </a:lnTo>
                  <a:lnTo>
                    <a:pt x="32939" y="39892"/>
                  </a:lnTo>
                  <a:lnTo>
                    <a:pt x="32939" y="57043"/>
                  </a:lnTo>
                  <a:lnTo>
                    <a:pt x="39892" y="63996"/>
                  </a:lnTo>
                  <a:lnTo>
                    <a:pt x="355063" y="63996"/>
                  </a:lnTo>
                  <a:lnTo>
                    <a:pt x="354391" y="67316"/>
                  </a:lnTo>
                  <a:lnTo>
                    <a:pt x="343994" y="82724"/>
                  </a:lnTo>
                  <a:lnTo>
                    <a:pt x="328585" y="93121"/>
                  </a:lnTo>
                  <a:lnTo>
                    <a:pt x="309737" y="96936"/>
                  </a:lnTo>
                  <a:close/>
                </a:path>
                <a:path w="358775" h="97155">
                  <a:moveTo>
                    <a:pt x="355063" y="63996"/>
                  </a:moveTo>
                  <a:lnTo>
                    <a:pt x="318314" y="63996"/>
                  </a:lnTo>
                  <a:lnTo>
                    <a:pt x="325267" y="57043"/>
                  </a:lnTo>
                  <a:lnTo>
                    <a:pt x="325267" y="39892"/>
                  </a:lnTo>
                  <a:lnTo>
                    <a:pt x="318314" y="32939"/>
                  </a:lnTo>
                  <a:lnTo>
                    <a:pt x="355062" y="32939"/>
                  </a:lnTo>
                  <a:lnTo>
                    <a:pt x="358206" y="48469"/>
                  </a:lnTo>
                  <a:lnTo>
                    <a:pt x="355063" y="63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101710" y="1856762"/>
              <a:ext cx="318135" cy="318135"/>
            </a:xfrm>
            <a:custGeom>
              <a:avLst/>
              <a:gdLst/>
              <a:ahLst/>
              <a:cxnLst/>
              <a:rect l="l" t="t" r="r" b="b"/>
              <a:pathLst>
                <a:path w="318134" h="318135">
                  <a:moveTo>
                    <a:pt x="159012" y="318025"/>
                  </a:moveTo>
                  <a:lnTo>
                    <a:pt x="120366" y="313258"/>
                  </a:lnTo>
                  <a:lnTo>
                    <a:pt x="84053" y="299250"/>
                  </a:lnTo>
                  <a:lnTo>
                    <a:pt x="52232" y="276840"/>
                  </a:lnTo>
                  <a:lnTo>
                    <a:pt x="26798" y="247355"/>
                  </a:lnTo>
                  <a:lnTo>
                    <a:pt x="9290" y="212573"/>
                  </a:lnTo>
                  <a:lnTo>
                    <a:pt x="763" y="174598"/>
                  </a:lnTo>
                  <a:lnTo>
                    <a:pt x="0" y="159012"/>
                  </a:lnTo>
                  <a:lnTo>
                    <a:pt x="190" y="151200"/>
                  </a:lnTo>
                  <a:lnTo>
                    <a:pt x="6845" y="112853"/>
                  </a:lnTo>
                  <a:lnTo>
                    <a:pt x="22617" y="77271"/>
                  </a:lnTo>
                  <a:lnTo>
                    <a:pt x="46573" y="46573"/>
                  </a:lnTo>
                  <a:lnTo>
                    <a:pt x="77271" y="22617"/>
                  </a:lnTo>
                  <a:lnTo>
                    <a:pt x="112853" y="6845"/>
                  </a:lnTo>
                  <a:lnTo>
                    <a:pt x="151200" y="190"/>
                  </a:lnTo>
                  <a:lnTo>
                    <a:pt x="159012" y="0"/>
                  </a:lnTo>
                  <a:lnTo>
                    <a:pt x="166824" y="190"/>
                  </a:lnTo>
                  <a:lnTo>
                    <a:pt x="205172" y="6845"/>
                  </a:lnTo>
                  <a:lnTo>
                    <a:pt x="240753" y="22617"/>
                  </a:lnTo>
                  <a:lnTo>
                    <a:pt x="271451" y="46573"/>
                  </a:lnTo>
                  <a:lnTo>
                    <a:pt x="295408" y="77271"/>
                  </a:lnTo>
                  <a:lnTo>
                    <a:pt x="311179" y="112853"/>
                  </a:lnTo>
                  <a:lnTo>
                    <a:pt x="317834" y="151200"/>
                  </a:lnTo>
                  <a:lnTo>
                    <a:pt x="318025" y="159012"/>
                  </a:lnTo>
                  <a:lnTo>
                    <a:pt x="317834" y="166824"/>
                  </a:lnTo>
                  <a:lnTo>
                    <a:pt x="311179" y="205172"/>
                  </a:lnTo>
                  <a:lnTo>
                    <a:pt x="295408" y="240753"/>
                  </a:lnTo>
                  <a:lnTo>
                    <a:pt x="271451" y="271451"/>
                  </a:lnTo>
                  <a:lnTo>
                    <a:pt x="240753" y="295408"/>
                  </a:lnTo>
                  <a:lnTo>
                    <a:pt x="205172" y="311180"/>
                  </a:lnTo>
                  <a:lnTo>
                    <a:pt x="166824" y="317834"/>
                  </a:lnTo>
                  <a:lnTo>
                    <a:pt x="159012" y="3180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085238" y="1840292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350964" y="175488"/>
                  </a:moveTo>
                  <a:lnTo>
                    <a:pt x="344678" y="128892"/>
                  </a:lnTo>
                  <a:lnTo>
                    <a:pt x="326974" y="86982"/>
                  </a:lnTo>
                  <a:lnTo>
                    <a:pt x="318020" y="75412"/>
                  </a:lnTo>
                  <a:lnTo>
                    <a:pt x="318020" y="175488"/>
                  </a:lnTo>
                  <a:lnTo>
                    <a:pt x="306819" y="194487"/>
                  </a:lnTo>
                  <a:lnTo>
                    <a:pt x="304266" y="195795"/>
                  </a:lnTo>
                  <a:lnTo>
                    <a:pt x="304266" y="233083"/>
                  </a:lnTo>
                  <a:lnTo>
                    <a:pt x="290525" y="259676"/>
                  </a:lnTo>
                  <a:lnTo>
                    <a:pt x="259664" y="290525"/>
                  </a:lnTo>
                  <a:lnTo>
                    <a:pt x="233057" y="304292"/>
                  </a:lnTo>
                  <a:lnTo>
                    <a:pt x="241160" y="286956"/>
                  </a:lnTo>
                  <a:lnTo>
                    <a:pt x="248056" y="262623"/>
                  </a:lnTo>
                  <a:lnTo>
                    <a:pt x="250329" y="250342"/>
                  </a:lnTo>
                  <a:lnTo>
                    <a:pt x="262610" y="248056"/>
                  </a:lnTo>
                  <a:lnTo>
                    <a:pt x="286943" y="241173"/>
                  </a:lnTo>
                  <a:lnTo>
                    <a:pt x="304266" y="233083"/>
                  </a:lnTo>
                  <a:lnTo>
                    <a:pt x="304266" y="195795"/>
                  </a:lnTo>
                  <a:lnTo>
                    <a:pt x="276275" y="210007"/>
                  </a:lnTo>
                  <a:lnTo>
                    <a:pt x="255270" y="214858"/>
                  </a:lnTo>
                  <a:lnTo>
                    <a:pt x="256184" y="206209"/>
                  </a:lnTo>
                  <a:lnTo>
                    <a:pt x="257238" y="175488"/>
                  </a:lnTo>
                  <a:lnTo>
                    <a:pt x="256184" y="144767"/>
                  </a:lnTo>
                  <a:lnTo>
                    <a:pt x="255270" y="136131"/>
                  </a:lnTo>
                  <a:lnTo>
                    <a:pt x="276275" y="140970"/>
                  </a:lnTo>
                  <a:lnTo>
                    <a:pt x="306819" y="156489"/>
                  </a:lnTo>
                  <a:lnTo>
                    <a:pt x="318020" y="175488"/>
                  </a:lnTo>
                  <a:lnTo>
                    <a:pt x="318020" y="75412"/>
                  </a:lnTo>
                  <a:lnTo>
                    <a:pt x="304266" y="57619"/>
                  </a:lnTo>
                  <a:lnTo>
                    <a:pt x="304266" y="117906"/>
                  </a:lnTo>
                  <a:lnTo>
                    <a:pt x="286943" y="109804"/>
                  </a:lnTo>
                  <a:lnTo>
                    <a:pt x="262610" y="102920"/>
                  </a:lnTo>
                  <a:lnTo>
                    <a:pt x="250329" y="100647"/>
                  </a:lnTo>
                  <a:lnTo>
                    <a:pt x="248056" y="88353"/>
                  </a:lnTo>
                  <a:lnTo>
                    <a:pt x="241160" y="64020"/>
                  </a:lnTo>
                  <a:lnTo>
                    <a:pt x="233057" y="46697"/>
                  </a:lnTo>
                  <a:lnTo>
                    <a:pt x="259664" y="60452"/>
                  </a:lnTo>
                  <a:lnTo>
                    <a:pt x="290525" y="91300"/>
                  </a:lnTo>
                  <a:lnTo>
                    <a:pt x="304266" y="117906"/>
                  </a:lnTo>
                  <a:lnTo>
                    <a:pt x="304266" y="57619"/>
                  </a:lnTo>
                  <a:lnTo>
                    <a:pt x="299504" y="51460"/>
                  </a:lnTo>
                  <a:lnTo>
                    <a:pt x="275551" y="32943"/>
                  </a:lnTo>
                  <a:lnTo>
                    <a:pt x="263982" y="23990"/>
                  </a:lnTo>
                  <a:lnTo>
                    <a:pt x="224307" y="7239"/>
                  </a:lnTo>
                  <a:lnTo>
                    <a:pt x="224307" y="175488"/>
                  </a:lnTo>
                  <a:lnTo>
                    <a:pt x="221145" y="221157"/>
                  </a:lnTo>
                  <a:lnTo>
                    <a:pt x="214845" y="221602"/>
                  </a:lnTo>
                  <a:lnTo>
                    <a:pt x="214845" y="255282"/>
                  </a:lnTo>
                  <a:lnTo>
                    <a:pt x="210007" y="276275"/>
                  </a:lnTo>
                  <a:lnTo>
                    <a:pt x="194487" y="306832"/>
                  </a:lnTo>
                  <a:lnTo>
                    <a:pt x="175475" y="318033"/>
                  </a:lnTo>
                  <a:lnTo>
                    <a:pt x="156476" y="306832"/>
                  </a:lnTo>
                  <a:lnTo>
                    <a:pt x="140957" y="276275"/>
                  </a:lnTo>
                  <a:lnTo>
                    <a:pt x="136105" y="255282"/>
                  </a:lnTo>
                  <a:lnTo>
                    <a:pt x="144767" y="256197"/>
                  </a:lnTo>
                  <a:lnTo>
                    <a:pt x="175475" y="257251"/>
                  </a:lnTo>
                  <a:lnTo>
                    <a:pt x="206197" y="256197"/>
                  </a:lnTo>
                  <a:lnTo>
                    <a:pt x="214845" y="255282"/>
                  </a:lnTo>
                  <a:lnTo>
                    <a:pt x="214845" y="221602"/>
                  </a:lnTo>
                  <a:lnTo>
                    <a:pt x="175475" y="224307"/>
                  </a:lnTo>
                  <a:lnTo>
                    <a:pt x="129806" y="221157"/>
                  </a:lnTo>
                  <a:lnTo>
                    <a:pt x="126657" y="175488"/>
                  </a:lnTo>
                  <a:lnTo>
                    <a:pt x="129806" y="129832"/>
                  </a:lnTo>
                  <a:lnTo>
                    <a:pt x="175475" y="126669"/>
                  </a:lnTo>
                  <a:lnTo>
                    <a:pt x="221145" y="129832"/>
                  </a:lnTo>
                  <a:lnTo>
                    <a:pt x="224307" y="175488"/>
                  </a:lnTo>
                  <a:lnTo>
                    <a:pt x="224307" y="7239"/>
                  </a:lnTo>
                  <a:lnTo>
                    <a:pt x="222072" y="6286"/>
                  </a:lnTo>
                  <a:lnTo>
                    <a:pt x="214858" y="5321"/>
                  </a:lnTo>
                  <a:lnTo>
                    <a:pt x="214858" y="95707"/>
                  </a:lnTo>
                  <a:lnTo>
                    <a:pt x="206197" y="94780"/>
                  </a:lnTo>
                  <a:lnTo>
                    <a:pt x="175475" y="93726"/>
                  </a:lnTo>
                  <a:lnTo>
                    <a:pt x="144767" y="94780"/>
                  </a:lnTo>
                  <a:lnTo>
                    <a:pt x="136093" y="95707"/>
                  </a:lnTo>
                  <a:lnTo>
                    <a:pt x="140957" y="74688"/>
                  </a:lnTo>
                  <a:lnTo>
                    <a:pt x="156476" y="44145"/>
                  </a:lnTo>
                  <a:lnTo>
                    <a:pt x="175475" y="32943"/>
                  </a:lnTo>
                  <a:lnTo>
                    <a:pt x="194487" y="44145"/>
                  </a:lnTo>
                  <a:lnTo>
                    <a:pt x="210007" y="74688"/>
                  </a:lnTo>
                  <a:lnTo>
                    <a:pt x="214858" y="95707"/>
                  </a:lnTo>
                  <a:lnTo>
                    <a:pt x="214858" y="5321"/>
                  </a:lnTo>
                  <a:lnTo>
                    <a:pt x="175475" y="0"/>
                  </a:lnTo>
                  <a:lnTo>
                    <a:pt x="128879" y="6286"/>
                  </a:lnTo>
                  <a:lnTo>
                    <a:pt x="117881" y="10934"/>
                  </a:lnTo>
                  <a:lnTo>
                    <a:pt x="117881" y="46710"/>
                  </a:lnTo>
                  <a:lnTo>
                    <a:pt x="117881" y="304279"/>
                  </a:lnTo>
                  <a:lnTo>
                    <a:pt x="91300" y="290525"/>
                  </a:lnTo>
                  <a:lnTo>
                    <a:pt x="60439" y="259676"/>
                  </a:lnTo>
                  <a:lnTo>
                    <a:pt x="46685" y="233083"/>
                  </a:lnTo>
                  <a:lnTo>
                    <a:pt x="64008" y="241173"/>
                  </a:lnTo>
                  <a:lnTo>
                    <a:pt x="88341" y="248056"/>
                  </a:lnTo>
                  <a:lnTo>
                    <a:pt x="100622" y="250342"/>
                  </a:lnTo>
                  <a:lnTo>
                    <a:pt x="102908" y="262623"/>
                  </a:lnTo>
                  <a:lnTo>
                    <a:pt x="109791" y="286956"/>
                  </a:lnTo>
                  <a:lnTo>
                    <a:pt x="117881" y="304279"/>
                  </a:lnTo>
                  <a:lnTo>
                    <a:pt x="117881" y="46710"/>
                  </a:lnTo>
                  <a:lnTo>
                    <a:pt x="109791" y="64020"/>
                  </a:lnTo>
                  <a:lnTo>
                    <a:pt x="102908" y="88353"/>
                  </a:lnTo>
                  <a:lnTo>
                    <a:pt x="100622" y="100647"/>
                  </a:lnTo>
                  <a:lnTo>
                    <a:pt x="95681" y="101574"/>
                  </a:lnTo>
                  <a:lnTo>
                    <a:pt x="95681" y="136131"/>
                  </a:lnTo>
                  <a:lnTo>
                    <a:pt x="94767" y="144767"/>
                  </a:lnTo>
                  <a:lnTo>
                    <a:pt x="93713" y="175488"/>
                  </a:lnTo>
                  <a:lnTo>
                    <a:pt x="94767" y="206209"/>
                  </a:lnTo>
                  <a:lnTo>
                    <a:pt x="95681" y="214858"/>
                  </a:lnTo>
                  <a:lnTo>
                    <a:pt x="74688" y="210007"/>
                  </a:lnTo>
                  <a:lnTo>
                    <a:pt x="44132" y="194487"/>
                  </a:lnTo>
                  <a:lnTo>
                    <a:pt x="32931" y="175488"/>
                  </a:lnTo>
                  <a:lnTo>
                    <a:pt x="44132" y="156489"/>
                  </a:lnTo>
                  <a:lnTo>
                    <a:pt x="74688" y="140970"/>
                  </a:lnTo>
                  <a:lnTo>
                    <a:pt x="95681" y="136131"/>
                  </a:lnTo>
                  <a:lnTo>
                    <a:pt x="95681" y="101574"/>
                  </a:lnTo>
                  <a:lnTo>
                    <a:pt x="88341" y="102920"/>
                  </a:lnTo>
                  <a:lnTo>
                    <a:pt x="64008" y="109804"/>
                  </a:lnTo>
                  <a:lnTo>
                    <a:pt x="46685" y="117906"/>
                  </a:lnTo>
                  <a:lnTo>
                    <a:pt x="60439" y="91300"/>
                  </a:lnTo>
                  <a:lnTo>
                    <a:pt x="91300" y="60452"/>
                  </a:lnTo>
                  <a:lnTo>
                    <a:pt x="117881" y="46710"/>
                  </a:lnTo>
                  <a:lnTo>
                    <a:pt x="117881" y="10934"/>
                  </a:lnTo>
                  <a:lnTo>
                    <a:pt x="51447" y="51460"/>
                  </a:lnTo>
                  <a:lnTo>
                    <a:pt x="23990" y="86982"/>
                  </a:lnTo>
                  <a:lnTo>
                    <a:pt x="6273" y="128892"/>
                  </a:lnTo>
                  <a:lnTo>
                    <a:pt x="0" y="175488"/>
                  </a:lnTo>
                  <a:lnTo>
                    <a:pt x="6273" y="222084"/>
                  </a:lnTo>
                  <a:lnTo>
                    <a:pt x="23990" y="263994"/>
                  </a:lnTo>
                  <a:lnTo>
                    <a:pt x="51447" y="299516"/>
                  </a:lnTo>
                  <a:lnTo>
                    <a:pt x="86982" y="326974"/>
                  </a:lnTo>
                  <a:lnTo>
                    <a:pt x="128879" y="344690"/>
                  </a:lnTo>
                  <a:lnTo>
                    <a:pt x="175475" y="350977"/>
                  </a:lnTo>
                  <a:lnTo>
                    <a:pt x="222072" y="344690"/>
                  </a:lnTo>
                  <a:lnTo>
                    <a:pt x="263982" y="326974"/>
                  </a:lnTo>
                  <a:lnTo>
                    <a:pt x="299504" y="299516"/>
                  </a:lnTo>
                  <a:lnTo>
                    <a:pt x="326974" y="263994"/>
                  </a:lnTo>
                  <a:lnTo>
                    <a:pt x="344678" y="222084"/>
                  </a:lnTo>
                  <a:lnTo>
                    <a:pt x="350964" y="175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EFA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Maria Eduarda Medeiro</dc:creator>
  <cp:keywords>DAGVzYJW8Uk,BAEWz7hdJuM</cp:keywords>
  <dc:title>Pipeline, o que é?</dc:title>
  <dcterms:created xsi:type="dcterms:W3CDTF">2024-11-07T15:05:18Z</dcterms:created>
  <dcterms:modified xsi:type="dcterms:W3CDTF">2024-11-07T15:05:18Z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2024-11-07T00:00:00Z</vt:filetime>
  </property>
  <property fmtid="{D5CDD505-2E9C-101B-9397-08002B2CF9AE}" pid="5" name="Producer">
    <vt:lpwstr>Canva</vt:lpwstr>
  </property>
</Properties>
</file>