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notesMasterIdLst>
    <p:notesMasterId r:id="rId7"/>
  </p:notesMasterIdLst>
  <p:sldIdLst>
    <p:sldId id="256" r:id="rId2"/>
    <p:sldId id="257" r:id="rId3"/>
    <p:sldId id="258" r:id="rId4"/>
    <p:sldId id="261"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p:scale>
          <a:sx n="110" d="100"/>
          <a:sy n="110" d="100"/>
        </p:scale>
        <p:origin x="5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notesMaster" Target="notesMasters/notesMaster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805B-4B2B-3A49-84B5-87F79B118899}" type="datetimeFigureOut">
              <a:rPr lang="pt-BR" smtClean="0"/>
              <a:t>12/11/2024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49937-A5A8-404C-B370-76742CF3D014}" type="slidenum">
              <a:rPr lang="pt-BR" smtClean="0"/>
              <a:t>‹nº›</a:t>
            </a:fld>
            <a:endParaRPr lang="pt-BR"/>
          </a:p>
        </p:txBody>
      </p:sp>
    </p:spTree>
    <p:extLst>
      <p:ext uri="{BB962C8B-B14F-4D97-AF65-F5344CB8AC3E}">
        <p14:creationId xmlns:p14="http://schemas.microsoft.com/office/powerpoint/2010/main" val="2759386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pt-BR"/>
              <a:t>Clique para editar o título Mestre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7" name="Date Placeholder 6"/>
          <p:cNvSpPr>
            <a:spLocks noGrp="1"/>
          </p:cNvSpPr>
          <p:nvPr>
            <p:ph type="dt" sz="half" idx="10"/>
          </p:nvPr>
        </p:nvSpPr>
        <p:spPr/>
        <p:txBody>
          <a:bodyPr/>
          <a:lstStyle/>
          <a:p>
            <a:fld id="{B5946BE1-D5C3-4344-8BD1-DC988457D4B9}" type="datetimeFigureOut">
              <a:rPr lang="pt-BR" smtClean="0"/>
              <a:t>12/11/2024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2300496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5946BE1-D5C3-4344-8BD1-DC988457D4B9}" type="datetimeFigureOut">
              <a:rPr lang="pt-BR" smtClean="0"/>
              <a:t>12/11/2024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67616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5946BE1-D5C3-4344-8BD1-DC988457D4B9}" type="datetimeFigureOut">
              <a:rPr lang="pt-BR" smtClean="0"/>
              <a:t>12/11/2024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173708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5946BE1-D5C3-4344-8BD1-DC988457D4B9}" type="datetimeFigureOut">
              <a:rPr lang="pt-BR" smtClean="0"/>
              <a:t>12/11/2024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222616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7" name="Date Placeholder 6"/>
          <p:cNvSpPr>
            <a:spLocks noGrp="1"/>
          </p:cNvSpPr>
          <p:nvPr>
            <p:ph type="dt" sz="half" idx="10"/>
          </p:nvPr>
        </p:nvSpPr>
        <p:spPr/>
        <p:txBody>
          <a:bodyPr/>
          <a:lstStyle/>
          <a:p>
            <a:fld id="{B5946BE1-D5C3-4344-8BD1-DC988457D4B9}" type="datetimeFigureOut">
              <a:rPr lang="pt-BR" smtClean="0"/>
              <a:t>12/11/2024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18593709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8" name="Date Placeholder 7"/>
          <p:cNvSpPr>
            <a:spLocks noGrp="1"/>
          </p:cNvSpPr>
          <p:nvPr>
            <p:ph type="dt" sz="half" idx="10"/>
          </p:nvPr>
        </p:nvSpPr>
        <p:spPr/>
        <p:txBody>
          <a:bodyPr/>
          <a:lstStyle/>
          <a:p>
            <a:fld id="{B5946BE1-D5C3-4344-8BD1-DC988457D4B9}" type="datetimeFigureOut">
              <a:rPr lang="pt-BR" smtClean="0"/>
              <a:t>12/11/2024</a:t>
            </a:fld>
            <a:endParaRPr lang="pt-BR"/>
          </a:p>
        </p:txBody>
      </p:sp>
      <p:sp>
        <p:nvSpPr>
          <p:cNvPr id="9" name="Footer Placeholder 8"/>
          <p:cNvSpPr>
            <a:spLocks noGrp="1"/>
          </p:cNvSpPr>
          <p:nvPr>
            <p:ph type="ftr" sz="quarter" idx="11"/>
          </p:nvPr>
        </p:nvSpPr>
        <p:spPr/>
        <p:txBody>
          <a:bodyPr/>
          <a:lstStyle/>
          <a:p>
            <a:endParaRPr lang="pt-BR"/>
          </a:p>
        </p:txBody>
      </p:sp>
      <p:sp>
        <p:nvSpPr>
          <p:cNvPr id="10" name="Slide Number Placeholder 9"/>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678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583436" y="3143250"/>
            <a:ext cx="4270248" cy="259677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7" name="Date Placeholder 6"/>
          <p:cNvSpPr>
            <a:spLocks noGrp="1"/>
          </p:cNvSpPr>
          <p:nvPr>
            <p:ph type="dt" sz="half" idx="10"/>
          </p:nvPr>
        </p:nvSpPr>
        <p:spPr/>
        <p:txBody>
          <a:bodyPr/>
          <a:lstStyle/>
          <a:p>
            <a:fld id="{B5946BE1-D5C3-4344-8BD1-DC988457D4B9}" type="datetimeFigureOut">
              <a:rPr lang="pt-BR" smtClean="0"/>
              <a:t>12/11/2024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A510784-BCE1-7C46-A938-63CDDF6DB05C}" type="slidenum">
              <a:rPr lang="pt-BR" smtClean="0"/>
              <a:t>‹nº›</a:t>
            </a:fld>
            <a:endParaRPr lang="pt-BR"/>
          </a:p>
        </p:txBody>
      </p:sp>
      <p:sp>
        <p:nvSpPr>
          <p:cNvPr id="10" name="Title 9"/>
          <p:cNvSpPr>
            <a:spLocks noGrp="1"/>
          </p:cNvSpPr>
          <p:nvPr>
            <p:ph type="title"/>
          </p:nvPr>
        </p:nvSpPr>
        <p:spPr/>
        <p:txBody>
          <a:bodyPr/>
          <a:lstStyle/>
          <a:p>
            <a:r>
              <a:rPr lang="pt-BR"/>
              <a:t>Clique para editar o título Mestre</a:t>
            </a:r>
            <a:endParaRPr lang="en-US" dirty="0"/>
          </a:p>
        </p:txBody>
      </p:sp>
    </p:spTree>
    <p:extLst>
      <p:ext uri="{BB962C8B-B14F-4D97-AF65-F5344CB8AC3E}">
        <p14:creationId xmlns:p14="http://schemas.microsoft.com/office/powerpoint/2010/main" val="282684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5946BE1-D5C3-4344-8BD1-DC988457D4B9}" type="datetimeFigureOut">
              <a:rPr lang="pt-BR" smtClean="0"/>
              <a:t>12/11/2024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839586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46BE1-D5C3-4344-8BD1-DC988457D4B9}" type="datetimeFigureOut">
              <a:rPr lang="pt-BR" smtClean="0"/>
              <a:t>12/11/2024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75983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pt-BR"/>
              <a:t>Clique para editar o título Mestre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9" name="Date Placeholder 8"/>
          <p:cNvSpPr>
            <a:spLocks noGrp="1"/>
          </p:cNvSpPr>
          <p:nvPr>
            <p:ph type="dt" sz="half" idx="10"/>
          </p:nvPr>
        </p:nvSpPr>
        <p:spPr/>
        <p:txBody>
          <a:bodyPr/>
          <a:lstStyle/>
          <a:p>
            <a:fld id="{B5946BE1-D5C3-4344-8BD1-DC988457D4B9}" type="datetimeFigureOut">
              <a:rPr lang="pt-BR" smtClean="0"/>
              <a:t>12/11/2024</a:t>
            </a:fld>
            <a:endParaRPr lang="pt-B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pt-BR"/>
          </a:p>
        </p:txBody>
      </p:sp>
      <p:sp>
        <p:nvSpPr>
          <p:cNvPr id="11" name="Slide Number Placeholder 10"/>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424359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5946BE1-D5C3-4344-8BD1-DC988457D4B9}" type="datetimeFigureOut">
              <a:rPr lang="pt-BR" smtClean="0"/>
              <a:t>12/11/2024</a:t>
            </a:fld>
            <a:endParaRPr lang="pt-B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pt-BR"/>
          </a:p>
        </p:txBody>
      </p:sp>
      <p:sp>
        <p:nvSpPr>
          <p:cNvPr id="10" name="Slide Number Placeholder 9"/>
          <p:cNvSpPr>
            <a:spLocks noGrp="1"/>
          </p:cNvSpPr>
          <p:nvPr>
            <p:ph type="sldNum" sz="quarter" idx="12"/>
          </p:nvPr>
        </p:nvSpPr>
        <p:spPr/>
        <p:txBody>
          <a:bodyPr/>
          <a:lstStyle/>
          <a:p>
            <a:fld id="{AA510784-BCE1-7C46-A938-63CDDF6DB05C}" type="slidenum">
              <a:rPr lang="pt-BR" smtClean="0"/>
              <a:t>‹nº›</a:t>
            </a:fld>
            <a:endParaRPr lang="pt-BR"/>
          </a:p>
        </p:txBody>
      </p:sp>
    </p:spTree>
    <p:extLst>
      <p:ext uri="{BB962C8B-B14F-4D97-AF65-F5344CB8AC3E}">
        <p14:creationId xmlns:p14="http://schemas.microsoft.com/office/powerpoint/2010/main" val="18067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5946BE1-D5C3-4344-8BD1-DC988457D4B9}" type="datetimeFigureOut">
              <a:rPr lang="pt-BR" smtClean="0"/>
              <a:t>12/11/2024</a:t>
            </a:fld>
            <a:endParaRPr lang="pt-B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pt-B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A510784-BCE1-7C46-A938-63CDDF6DB05C}" type="slidenum">
              <a:rPr lang="pt-BR" smtClean="0"/>
              <a:t>‹nº›</a:t>
            </a:fld>
            <a:endParaRPr lang="pt-BR"/>
          </a:p>
        </p:txBody>
      </p:sp>
    </p:spTree>
    <p:extLst>
      <p:ext uri="{BB962C8B-B14F-4D97-AF65-F5344CB8AC3E}">
        <p14:creationId xmlns:p14="http://schemas.microsoft.com/office/powerpoint/2010/main" val="250538157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hyperlink" Target="http://www.ime.usp.br/~macmulti"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13FCEE-F76D-5303-069A-1B2D6976083E}"/>
              </a:ext>
            </a:extLst>
          </p:cNvPr>
          <p:cNvSpPr>
            <a:spLocks noGrp="1"/>
          </p:cNvSpPr>
          <p:nvPr>
            <p:ph type="ctrTitle"/>
          </p:nvPr>
        </p:nvSpPr>
        <p:spPr/>
        <p:txBody>
          <a:bodyPr/>
          <a:lstStyle/>
          <a:p>
            <a:r>
              <a:rPr lang="pt-BR" dirty="0"/>
              <a:t>Programas de computador</a:t>
            </a:r>
          </a:p>
        </p:txBody>
      </p:sp>
      <p:sp>
        <p:nvSpPr>
          <p:cNvPr id="3" name="Subtítulo 2">
            <a:extLst>
              <a:ext uri="{FF2B5EF4-FFF2-40B4-BE49-F238E27FC236}">
                <a16:creationId xmlns:a16="http://schemas.microsoft.com/office/drawing/2014/main" id="{221AA660-B6CE-3973-3DD4-1DEF4F1688BA}"/>
              </a:ext>
            </a:extLst>
          </p:cNvPr>
          <p:cNvSpPr>
            <a:spLocks noGrp="1"/>
          </p:cNvSpPr>
          <p:nvPr>
            <p:ph type="subTitle" idx="1"/>
          </p:nvPr>
        </p:nvSpPr>
        <p:spPr/>
        <p:txBody>
          <a:bodyPr/>
          <a:lstStyle/>
          <a:p>
            <a:r>
              <a:rPr lang="pt-BR" dirty="0"/>
              <a:t>Execução</a:t>
            </a:r>
          </a:p>
        </p:txBody>
      </p:sp>
    </p:spTree>
    <p:extLst>
      <p:ext uri="{BB962C8B-B14F-4D97-AF65-F5344CB8AC3E}">
        <p14:creationId xmlns:p14="http://schemas.microsoft.com/office/powerpoint/2010/main" val="109172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ULA 2 - Microprocessadores - Graduação - Wiki do IF-SC">
            <a:extLst>
              <a:ext uri="{FF2B5EF4-FFF2-40B4-BE49-F238E27FC236}">
                <a16:creationId xmlns:a16="http://schemas.microsoft.com/office/drawing/2014/main" id="{1812BF1E-1DB4-0F28-7F14-D68B9FCF0C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41" t="17216" r="19325"/>
          <a:stretch/>
        </p:blipFill>
        <p:spPr bwMode="auto">
          <a:xfrm>
            <a:off x="6468807" y="897637"/>
            <a:ext cx="4555870" cy="4115385"/>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E5F888EA-7E66-6054-6240-EBA3567E41BE}"/>
              </a:ext>
            </a:extLst>
          </p:cNvPr>
          <p:cNvSpPr>
            <a:spLocks noGrp="1"/>
          </p:cNvSpPr>
          <p:nvPr>
            <p:ph idx="1"/>
          </p:nvPr>
        </p:nvSpPr>
        <p:spPr>
          <a:xfrm>
            <a:off x="393827" y="222997"/>
            <a:ext cx="11377259" cy="827315"/>
          </a:xfrm>
        </p:spPr>
        <p:txBody>
          <a:bodyPr>
            <a:normAutofit/>
          </a:bodyPr>
          <a:lstStyle/>
          <a:p>
            <a:pPr marL="0" indent="0">
              <a:buNone/>
            </a:pPr>
            <a:r>
              <a:rPr lang="pt-BR" sz="1600" dirty="0"/>
              <a:t>A maioria dos computadores segue a arquitetura de Von Neumann, que descreve um computador como um conjunto de três partes principais:</a:t>
            </a:r>
          </a:p>
        </p:txBody>
      </p:sp>
      <p:sp>
        <p:nvSpPr>
          <p:cNvPr id="7" name="CaixaDeTexto 6">
            <a:extLst>
              <a:ext uri="{FF2B5EF4-FFF2-40B4-BE49-F238E27FC236}">
                <a16:creationId xmlns:a16="http://schemas.microsoft.com/office/drawing/2014/main" id="{7C2ABE7F-A7E2-D65C-7843-B9D4F06EA22E}"/>
              </a:ext>
            </a:extLst>
          </p:cNvPr>
          <p:cNvSpPr txBox="1"/>
          <p:nvPr/>
        </p:nvSpPr>
        <p:spPr>
          <a:xfrm>
            <a:off x="343722" y="897637"/>
            <a:ext cx="5807179" cy="2031325"/>
          </a:xfrm>
          <a:prstGeom prst="rect">
            <a:avLst/>
          </a:prstGeom>
          <a:noFill/>
        </p:spPr>
        <p:txBody>
          <a:bodyPr wrap="square">
            <a:spAutoFit/>
          </a:bodyPr>
          <a:lstStyle/>
          <a:p>
            <a:pPr algn="just"/>
            <a:r>
              <a:rPr lang="pt-BR" sz="1400" b="1" dirty="0" err="1"/>
              <a:t>I</a:t>
            </a:r>
            <a:r>
              <a:rPr lang="pt-BR" sz="1400" b="1" dirty="0"/>
              <a:t>) Unidade central de processamento (CPU/UPC)</a:t>
            </a:r>
          </a:p>
          <a:p>
            <a:pPr marL="285750" indent="-285750" algn="just">
              <a:buFontTx/>
              <a:buChar char="-"/>
            </a:pPr>
            <a:r>
              <a:rPr lang="pt-BR" sz="1400" dirty="0"/>
              <a:t>Unidade lógico-aritmética (ULA): capaz de desempenhar dois tipos de operações: operações aritméticas, como somas e subtrações, e comparações, como igual a ou maior que.</a:t>
            </a:r>
          </a:p>
          <a:p>
            <a:pPr marL="285750" indent="-285750" algn="just">
              <a:buFontTx/>
              <a:buChar char="-"/>
            </a:pPr>
            <a:endParaRPr lang="pt-BR" sz="1400" dirty="0"/>
          </a:p>
          <a:p>
            <a:pPr marL="285750" indent="-285750" algn="just">
              <a:buFontTx/>
              <a:buChar char="-"/>
            </a:pPr>
            <a:r>
              <a:rPr lang="pt-BR" sz="1400" dirty="0"/>
              <a:t>Unidade de controle (UC): lê instruções e dados da memória ou dos dispositivos de entrada, decodifica as instruções, alimentar a ULA com as entradas corretas de acordo com as instruções e enviar os resultados de volta à memória ou aos dispositivos de saída. </a:t>
            </a:r>
          </a:p>
        </p:txBody>
      </p:sp>
      <p:sp>
        <p:nvSpPr>
          <p:cNvPr id="8" name="CaixaDeTexto 7">
            <a:extLst>
              <a:ext uri="{FF2B5EF4-FFF2-40B4-BE49-F238E27FC236}">
                <a16:creationId xmlns:a16="http://schemas.microsoft.com/office/drawing/2014/main" id="{7013BA46-E257-701F-F5B3-91DE22522F4D}"/>
              </a:ext>
            </a:extLst>
          </p:cNvPr>
          <p:cNvSpPr txBox="1"/>
          <p:nvPr/>
        </p:nvSpPr>
        <p:spPr>
          <a:xfrm>
            <a:off x="343723" y="4927676"/>
            <a:ext cx="5807180" cy="1815882"/>
          </a:xfrm>
          <a:prstGeom prst="rect">
            <a:avLst/>
          </a:prstGeom>
          <a:noFill/>
        </p:spPr>
        <p:txBody>
          <a:bodyPr wrap="square">
            <a:spAutoFit/>
          </a:bodyPr>
          <a:lstStyle>
            <a:defPPr>
              <a:defRPr lang="en-US"/>
            </a:defPPr>
            <a:lvl1pPr algn="just">
              <a:defRPr sz="1400" b="1"/>
            </a:lvl1pPr>
          </a:lstStyle>
          <a:p>
            <a:r>
              <a:rPr lang="pt-BR" dirty="0"/>
              <a:t>III) Memória</a:t>
            </a:r>
          </a:p>
          <a:p>
            <a:pPr marL="285750" indent="-285750">
              <a:buFontTx/>
              <a:buChar char="-"/>
            </a:pPr>
            <a:r>
              <a:rPr lang="pt-PT" b="0" dirty="0"/>
              <a:t>Conceitualmente, a memória do computador pode ser vista como uma lista de células. Cada célula tem um endereço numerado sequencialmente que pode armazenar uma quantidade fixa e pequena de informação. Essa informação pode ser ou uma instrução, que diz ao computador o que fazer, ou dados, a informação que o computador deve processar utilizando as instruções.</a:t>
            </a:r>
            <a:endParaRPr lang="pt-BR" b="0" dirty="0"/>
          </a:p>
          <a:p>
            <a:endParaRPr lang="pt-BR" dirty="0"/>
          </a:p>
        </p:txBody>
      </p:sp>
      <p:sp>
        <p:nvSpPr>
          <p:cNvPr id="9" name="CaixaDeTexto 8">
            <a:extLst>
              <a:ext uri="{FF2B5EF4-FFF2-40B4-BE49-F238E27FC236}">
                <a16:creationId xmlns:a16="http://schemas.microsoft.com/office/drawing/2014/main" id="{285E6BC0-4635-58A1-109C-7085BEDFAAE1}"/>
              </a:ext>
            </a:extLst>
          </p:cNvPr>
          <p:cNvSpPr txBox="1"/>
          <p:nvPr/>
        </p:nvSpPr>
        <p:spPr>
          <a:xfrm>
            <a:off x="343723" y="2912656"/>
            <a:ext cx="5807180" cy="2031325"/>
          </a:xfrm>
          <a:prstGeom prst="rect">
            <a:avLst/>
          </a:prstGeom>
          <a:noFill/>
        </p:spPr>
        <p:txBody>
          <a:bodyPr wrap="square">
            <a:spAutoFit/>
          </a:bodyPr>
          <a:lstStyle>
            <a:defPPr>
              <a:defRPr lang="en-US"/>
            </a:defPPr>
            <a:lvl1pPr algn="just">
              <a:defRPr sz="1400" b="1"/>
            </a:lvl1pPr>
          </a:lstStyle>
          <a:p>
            <a:r>
              <a:rPr lang="pt-BR" dirty="0"/>
              <a:t>II) Dispositivos de entrada e saída (E/</a:t>
            </a:r>
            <a:r>
              <a:rPr lang="pt-BR" dirty="0" err="1"/>
              <a:t>S</a:t>
            </a:r>
            <a:r>
              <a:rPr lang="pt-BR" dirty="0"/>
              <a:t>)</a:t>
            </a:r>
          </a:p>
          <a:p>
            <a:pPr marL="285750" indent="-285750">
              <a:buFontTx/>
              <a:buChar char="-"/>
            </a:pPr>
            <a:r>
              <a:rPr lang="pt-BR" b="0" dirty="0"/>
              <a:t>definem como o computador recebe informação do mundo exterior e como ele devolve informação para o mundo exterior. Teclados, mouses, scanners, microfones e câmeras são dispositivos comuns de entrada enquanto monitores e impressoras são dispositivos comuns de saída. Discos rígidos e placas de rede, que permitem conexões entre computadores, podem atuar como dispositivos tanto de entrada quanto de saída.</a:t>
            </a:r>
          </a:p>
          <a:p>
            <a:endParaRPr lang="pt-BR" dirty="0"/>
          </a:p>
        </p:txBody>
      </p:sp>
      <p:sp>
        <p:nvSpPr>
          <p:cNvPr id="11" name="CaixaDeTexto 10">
            <a:extLst>
              <a:ext uri="{FF2B5EF4-FFF2-40B4-BE49-F238E27FC236}">
                <a16:creationId xmlns:a16="http://schemas.microsoft.com/office/drawing/2014/main" id="{B9BCA2DF-FD96-E08E-F7A6-5B46665CACF5}"/>
              </a:ext>
            </a:extLst>
          </p:cNvPr>
          <p:cNvSpPr txBox="1"/>
          <p:nvPr/>
        </p:nvSpPr>
        <p:spPr>
          <a:xfrm>
            <a:off x="6632985" y="5308160"/>
            <a:ext cx="5138101" cy="646331"/>
          </a:xfrm>
          <a:prstGeom prst="rect">
            <a:avLst/>
          </a:prstGeom>
          <a:noFill/>
        </p:spPr>
        <p:txBody>
          <a:bodyPr wrap="square">
            <a:spAutoFit/>
          </a:bodyPr>
          <a:lstStyle/>
          <a:p>
            <a:pPr algn="r"/>
            <a:r>
              <a:rPr lang="pt-BR" dirty="0"/>
              <a:t>Todas as partes são conectadas por um conjunto de cabos, o barramento.</a:t>
            </a:r>
          </a:p>
        </p:txBody>
      </p:sp>
      <p:sp>
        <p:nvSpPr>
          <p:cNvPr id="13" name="Retângulo Arredondado 12">
            <a:extLst>
              <a:ext uri="{FF2B5EF4-FFF2-40B4-BE49-F238E27FC236}">
                <a16:creationId xmlns:a16="http://schemas.microsoft.com/office/drawing/2014/main" id="{0A4EF93E-1EF0-57AE-83F9-05EF8D273BBA}"/>
              </a:ext>
            </a:extLst>
          </p:cNvPr>
          <p:cNvSpPr/>
          <p:nvPr/>
        </p:nvSpPr>
        <p:spPr>
          <a:xfrm>
            <a:off x="6636218" y="899966"/>
            <a:ext cx="2900573" cy="3044175"/>
          </a:xfrm>
          <a:prstGeom prst="roundRect">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r"/>
            <a:r>
              <a:rPr lang="pt-BR" b="1" dirty="0">
                <a:solidFill>
                  <a:schemeClr val="accent3"/>
                </a:solidFill>
              </a:rPr>
              <a:t>I</a:t>
            </a:r>
          </a:p>
        </p:txBody>
      </p:sp>
      <p:sp>
        <p:nvSpPr>
          <p:cNvPr id="14" name="Retângulo Arredondado 13">
            <a:extLst>
              <a:ext uri="{FF2B5EF4-FFF2-40B4-BE49-F238E27FC236}">
                <a16:creationId xmlns:a16="http://schemas.microsoft.com/office/drawing/2014/main" id="{75E51F78-D5A7-ADFB-B842-6F27F52DADB3}"/>
              </a:ext>
            </a:extLst>
          </p:cNvPr>
          <p:cNvSpPr/>
          <p:nvPr/>
        </p:nvSpPr>
        <p:spPr>
          <a:xfrm>
            <a:off x="6686468" y="4209266"/>
            <a:ext cx="1925098" cy="628952"/>
          </a:xfrm>
          <a:prstGeom prst="roundRect">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r"/>
            <a:r>
              <a:rPr lang="pt-BR" b="1" dirty="0">
                <a:solidFill>
                  <a:schemeClr val="accent3"/>
                </a:solidFill>
              </a:rPr>
              <a:t>II</a:t>
            </a:r>
          </a:p>
        </p:txBody>
      </p:sp>
      <p:sp>
        <p:nvSpPr>
          <p:cNvPr id="15" name="Retângulo Arredondado 14">
            <a:extLst>
              <a:ext uri="{FF2B5EF4-FFF2-40B4-BE49-F238E27FC236}">
                <a16:creationId xmlns:a16="http://schemas.microsoft.com/office/drawing/2014/main" id="{A325A5E4-3DC1-D365-F70D-5E1F4A54957E}"/>
              </a:ext>
            </a:extLst>
          </p:cNvPr>
          <p:cNvSpPr/>
          <p:nvPr/>
        </p:nvSpPr>
        <p:spPr>
          <a:xfrm>
            <a:off x="9742618" y="2025570"/>
            <a:ext cx="975539" cy="1041223"/>
          </a:xfrm>
          <a:prstGeom prst="roundRect">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r"/>
            <a:r>
              <a:rPr lang="pt-BR" b="1" dirty="0">
                <a:solidFill>
                  <a:schemeClr val="accent3"/>
                </a:solidFill>
              </a:rPr>
              <a:t>III</a:t>
            </a:r>
          </a:p>
        </p:txBody>
      </p:sp>
      <p:sp>
        <p:nvSpPr>
          <p:cNvPr id="17" name="CaixaDeTexto 16">
            <a:extLst>
              <a:ext uri="{FF2B5EF4-FFF2-40B4-BE49-F238E27FC236}">
                <a16:creationId xmlns:a16="http://schemas.microsoft.com/office/drawing/2014/main" id="{B184E6BA-ECFF-4169-B5CC-A580A957E49B}"/>
              </a:ext>
            </a:extLst>
          </p:cNvPr>
          <p:cNvSpPr txBox="1"/>
          <p:nvPr/>
        </p:nvSpPr>
        <p:spPr>
          <a:xfrm>
            <a:off x="6468807" y="4994856"/>
            <a:ext cx="5138101" cy="276999"/>
          </a:xfrm>
          <a:prstGeom prst="rect">
            <a:avLst/>
          </a:prstGeom>
          <a:noFill/>
        </p:spPr>
        <p:txBody>
          <a:bodyPr wrap="square">
            <a:spAutoFit/>
          </a:bodyPr>
          <a:lstStyle/>
          <a:p>
            <a:pPr algn="r"/>
            <a:r>
              <a:rPr lang="pt-BR" sz="1200" dirty="0"/>
              <a:t>Imagem 1 – Esquema de Von Neumann</a:t>
            </a:r>
          </a:p>
        </p:txBody>
      </p:sp>
    </p:spTree>
    <p:extLst>
      <p:ext uri="{BB962C8B-B14F-4D97-AF65-F5344CB8AC3E}">
        <p14:creationId xmlns:p14="http://schemas.microsoft.com/office/powerpoint/2010/main" val="288341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69F46-BC90-32E4-7B78-B08E4FB00702}"/>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2E6664C-8AC3-7F33-2266-55ACA63500D2}"/>
              </a:ext>
            </a:extLst>
          </p:cNvPr>
          <p:cNvSpPr>
            <a:spLocks noGrp="1"/>
          </p:cNvSpPr>
          <p:nvPr>
            <p:ph idx="1"/>
          </p:nvPr>
        </p:nvSpPr>
        <p:spPr>
          <a:xfrm>
            <a:off x="407370" y="513567"/>
            <a:ext cx="11377259" cy="1315233"/>
          </a:xfrm>
        </p:spPr>
        <p:txBody>
          <a:bodyPr>
            <a:normAutofit/>
          </a:bodyPr>
          <a:lstStyle/>
          <a:p>
            <a:pPr marL="0" indent="0">
              <a:buNone/>
            </a:pPr>
            <a:r>
              <a:rPr lang="pt-BR" sz="1600" dirty="0"/>
              <a:t>Computadores modernos executam programas em linguagem de máquina (machine </a:t>
            </a:r>
            <a:r>
              <a:rPr lang="pt-BR" sz="1600" dirty="0" err="1"/>
              <a:t>code</a:t>
            </a:r>
            <a:r>
              <a:rPr lang="pt-BR" sz="1600" dirty="0"/>
              <a:t>). Cada processador possui uma linguagem de máquina diferente. Nosso programa foi descrito numa linguagem de montagem (</a:t>
            </a:r>
            <a:r>
              <a:rPr lang="pt-BR" sz="1600" dirty="0" err="1"/>
              <a:t>assembly</a:t>
            </a:r>
            <a:r>
              <a:rPr lang="pt-BR" sz="1600" dirty="0"/>
              <a:t> </a:t>
            </a:r>
            <a:r>
              <a:rPr lang="pt-BR" sz="1600" dirty="0" err="1"/>
              <a:t>language</a:t>
            </a:r>
            <a:r>
              <a:rPr lang="pt-BR" sz="1600" dirty="0"/>
              <a:t>). Para que possa ser executado pelo computador, ele deve ser primeiro transformado para linguagem de máquina. Esse processo de tradução é feito por um montador (</a:t>
            </a:r>
            <a:r>
              <a:rPr lang="pt-BR" sz="1600" dirty="0" err="1"/>
              <a:t>assembler</a:t>
            </a:r>
            <a:r>
              <a:rPr lang="pt-BR" sz="1600" dirty="0"/>
              <a:t>).</a:t>
            </a:r>
          </a:p>
        </p:txBody>
      </p:sp>
      <p:pic>
        <p:nvPicPr>
          <p:cNvPr id="3074" name="Picture 2" descr="What does a machine language code look like? - Quora">
            <a:extLst>
              <a:ext uri="{FF2B5EF4-FFF2-40B4-BE49-F238E27FC236}">
                <a16:creationId xmlns:a16="http://schemas.microsoft.com/office/drawing/2014/main" id="{CCECBD92-CE66-8FCB-5975-0E045EF66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9" y="1958932"/>
            <a:ext cx="5105807" cy="3070269"/>
          </a:xfrm>
          <a:prstGeom prst="rect">
            <a:avLst/>
          </a:prstGeom>
          <a:noFill/>
          <a:extLst>
            <a:ext uri="{909E8E84-426E-40DD-AFC4-6F175D3DCCD1}">
              <a14:hiddenFill xmlns:a14="http://schemas.microsoft.com/office/drawing/2010/main">
                <a:solidFill>
                  <a:srgbClr val="FFFFFF"/>
                </a:solidFill>
              </a14:hiddenFill>
            </a:ext>
          </a:extLst>
        </p:spPr>
      </p:pic>
      <p:sp>
        <p:nvSpPr>
          <p:cNvPr id="2" name="Espaço Reservado para Conteúdo 2">
            <a:extLst>
              <a:ext uri="{FF2B5EF4-FFF2-40B4-BE49-F238E27FC236}">
                <a16:creationId xmlns:a16="http://schemas.microsoft.com/office/drawing/2014/main" id="{192F41ED-921C-4D33-9732-35090A9A25A6}"/>
              </a:ext>
            </a:extLst>
          </p:cNvPr>
          <p:cNvSpPr txBox="1">
            <a:spLocks/>
          </p:cNvSpPr>
          <p:nvPr/>
        </p:nvSpPr>
        <p:spPr>
          <a:xfrm>
            <a:off x="357265" y="4991623"/>
            <a:ext cx="5105807" cy="45093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pt-BR" sz="1200" dirty="0"/>
              <a:t>Imagem 2 - Machine </a:t>
            </a:r>
            <a:r>
              <a:rPr lang="pt-BR" sz="1200" dirty="0" err="1"/>
              <a:t>Code</a:t>
            </a:r>
            <a:endParaRPr lang="pt-BR" sz="1200" dirty="0"/>
          </a:p>
        </p:txBody>
      </p:sp>
      <p:pic>
        <p:nvPicPr>
          <p:cNvPr id="3076" name="Picture 4" descr="What is an assembler? | Definition from NR Hosting">
            <a:extLst>
              <a:ext uri="{FF2B5EF4-FFF2-40B4-BE49-F238E27FC236}">
                <a16:creationId xmlns:a16="http://schemas.microsoft.com/office/drawing/2014/main" id="{931E7F12-9A26-FD0B-446B-3C535A17E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3576" y="1958932"/>
            <a:ext cx="5461052" cy="3070269"/>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Conteúdo 2">
            <a:extLst>
              <a:ext uri="{FF2B5EF4-FFF2-40B4-BE49-F238E27FC236}">
                <a16:creationId xmlns:a16="http://schemas.microsoft.com/office/drawing/2014/main" id="{76486079-9EBB-5860-F6E7-D229EDCFCFE0}"/>
              </a:ext>
            </a:extLst>
          </p:cNvPr>
          <p:cNvSpPr txBox="1">
            <a:spLocks/>
          </p:cNvSpPr>
          <p:nvPr/>
        </p:nvSpPr>
        <p:spPr>
          <a:xfrm>
            <a:off x="6323576" y="4999974"/>
            <a:ext cx="5105807" cy="45093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pt-BR" sz="1200" dirty="0"/>
              <a:t>Imagem 3 - Assembler</a:t>
            </a:r>
          </a:p>
        </p:txBody>
      </p:sp>
      <p:sp>
        <p:nvSpPr>
          <p:cNvPr id="6" name="CaixaDeTexto 5">
            <a:extLst>
              <a:ext uri="{FF2B5EF4-FFF2-40B4-BE49-F238E27FC236}">
                <a16:creationId xmlns:a16="http://schemas.microsoft.com/office/drawing/2014/main" id="{5074A851-E675-6261-F1DF-9B9A3F70073F}"/>
              </a:ext>
            </a:extLst>
          </p:cNvPr>
          <p:cNvSpPr txBox="1"/>
          <p:nvPr/>
        </p:nvSpPr>
        <p:spPr>
          <a:xfrm>
            <a:off x="357265" y="5458417"/>
            <a:ext cx="10661834" cy="646331"/>
          </a:xfrm>
          <a:prstGeom prst="rect">
            <a:avLst/>
          </a:prstGeom>
          <a:noFill/>
        </p:spPr>
        <p:txBody>
          <a:bodyPr wrap="square">
            <a:spAutoFit/>
          </a:bodyPr>
          <a:lstStyle/>
          <a:p>
            <a:pPr marL="0" indent="0">
              <a:buNone/>
            </a:pPr>
            <a:r>
              <a:rPr lang="pt-BR" sz="1800" dirty="0"/>
              <a:t>Cada instrução portanto ocupa algumas células de memória. Digamos, por conveniência, que cada instrução de nosso computador simples possa ser expressa com 32 bits. Então cada instrução ocupa uma célula de memória.</a:t>
            </a:r>
          </a:p>
        </p:txBody>
      </p:sp>
    </p:spTree>
    <p:extLst>
      <p:ext uri="{BB962C8B-B14F-4D97-AF65-F5344CB8AC3E}">
        <p14:creationId xmlns:p14="http://schemas.microsoft.com/office/powerpoint/2010/main" val="668963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C3CDD-4203-8BFE-1827-4C08787EDE8D}"/>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B03EA14-4CAD-56CD-6CB5-DEACFAB37CB3}"/>
              </a:ext>
            </a:extLst>
          </p:cNvPr>
          <p:cNvSpPr>
            <a:spLocks noGrp="1"/>
          </p:cNvSpPr>
          <p:nvPr>
            <p:ph idx="1"/>
          </p:nvPr>
        </p:nvSpPr>
        <p:spPr>
          <a:xfrm>
            <a:off x="393827" y="324092"/>
            <a:ext cx="11377259" cy="1562581"/>
          </a:xfrm>
        </p:spPr>
        <p:txBody>
          <a:bodyPr>
            <a:normAutofit/>
          </a:bodyPr>
          <a:lstStyle/>
          <a:p>
            <a:pPr marL="0" indent="0">
              <a:buNone/>
            </a:pPr>
            <a:r>
              <a:rPr lang="pt-BR" sz="1600" dirty="0"/>
              <a:t>Nos computadores modernos (e essa foi também uma </a:t>
            </a:r>
            <a:r>
              <a:rPr lang="pt-BR" sz="1600" dirty="0" err="1"/>
              <a:t>idéia</a:t>
            </a:r>
            <a:r>
              <a:rPr lang="pt-BR" sz="1600" dirty="0"/>
              <a:t> de von Neumann) os programas também residem na memória RAM, dividindo lugar com os dados que são processados. Para que um programa seja executado, ele deve ser carregado na memória RAM pelo sistema operacional, que então dirige o processador para a primeira instrução do programa. A partir daí, o processador pula de uma instrução para a seguinte (a não ser quando é desviado por instruções como </a:t>
            </a:r>
            <a:r>
              <a:rPr lang="pt-BR" sz="1600" dirty="0" err="1"/>
              <a:t>jmp</a:t>
            </a:r>
            <a:r>
              <a:rPr lang="pt-BR" sz="1600" dirty="0"/>
              <a:t>).</a:t>
            </a:r>
          </a:p>
        </p:txBody>
      </p:sp>
      <p:pic>
        <p:nvPicPr>
          <p:cNvPr id="5122" name="Picture 2" descr="Entenda a diferença entre Memória RAM e Memória ROM">
            <a:extLst>
              <a:ext uri="{FF2B5EF4-FFF2-40B4-BE49-F238E27FC236}">
                <a16:creationId xmlns:a16="http://schemas.microsoft.com/office/drawing/2014/main" id="{9CE60F39-459E-3EA4-5475-455E945F87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914" y="1782775"/>
            <a:ext cx="5200526" cy="3900395"/>
          </a:xfrm>
          <a:prstGeom prst="rect">
            <a:avLst/>
          </a:prstGeom>
          <a:noFill/>
          <a:extLst>
            <a:ext uri="{909E8E84-426E-40DD-AFC4-6F175D3DCCD1}">
              <a14:hiddenFill xmlns:a14="http://schemas.microsoft.com/office/drawing/2010/main">
                <a:solidFill>
                  <a:srgbClr val="FFFFFF"/>
                </a:solidFill>
              </a14:hiddenFill>
            </a:ext>
          </a:extLst>
        </p:spPr>
      </p:pic>
      <p:sp>
        <p:nvSpPr>
          <p:cNvPr id="2" name="Espaço Reservado para Conteúdo 2">
            <a:extLst>
              <a:ext uri="{FF2B5EF4-FFF2-40B4-BE49-F238E27FC236}">
                <a16:creationId xmlns:a16="http://schemas.microsoft.com/office/drawing/2014/main" id="{E137B36B-ED70-1086-CA7B-38EA07FCB7C3}"/>
              </a:ext>
            </a:extLst>
          </p:cNvPr>
          <p:cNvSpPr txBox="1">
            <a:spLocks/>
          </p:cNvSpPr>
          <p:nvPr/>
        </p:nvSpPr>
        <p:spPr>
          <a:xfrm>
            <a:off x="368840" y="5640405"/>
            <a:ext cx="5105807" cy="49603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pt-BR" sz="1200" dirty="0"/>
              <a:t>Imagem 4 – Memória </a:t>
            </a:r>
            <a:r>
              <a:rPr lang="pt-BR" sz="1200" dirty="0" err="1"/>
              <a:t>Ram</a:t>
            </a:r>
            <a:endParaRPr lang="pt-BR" sz="1200" dirty="0"/>
          </a:p>
        </p:txBody>
      </p:sp>
    </p:spTree>
    <p:extLst>
      <p:ext uri="{BB962C8B-B14F-4D97-AF65-F5344CB8AC3E}">
        <p14:creationId xmlns:p14="http://schemas.microsoft.com/office/powerpoint/2010/main" val="105100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B8AA3-6845-1BA9-BDF9-B05330A09FC9}"/>
              </a:ext>
            </a:extLst>
          </p:cNvPr>
          <p:cNvSpPr>
            <a:spLocks noGrp="1"/>
          </p:cNvSpPr>
          <p:nvPr>
            <p:ph type="title"/>
          </p:nvPr>
        </p:nvSpPr>
        <p:spPr/>
        <p:txBody>
          <a:bodyPr/>
          <a:lstStyle/>
          <a:p>
            <a:r>
              <a:rPr lang="pt-BR" dirty="0"/>
              <a:t>Bibliografia</a:t>
            </a:r>
          </a:p>
        </p:txBody>
      </p:sp>
      <p:sp>
        <p:nvSpPr>
          <p:cNvPr id="3" name="Espaço Reservado para Conteúdo 2">
            <a:extLst>
              <a:ext uri="{FF2B5EF4-FFF2-40B4-BE49-F238E27FC236}">
                <a16:creationId xmlns:a16="http://schemas.microsoft.com/office/drawing/2014/main" id="{E012B729-DA6E-42DB-FE32-5288DAD8C161}"/>
              </a:ext>
            </a:extLst>
          </p:cNvPr>
          <p:cNvSpPr>
            <a:spLocks noGrp="1"/>
          </p:cNvSpPr>
          <p:nvPr>
            <p:ph idx="1"/>
          </p:nvPr>
        </p:nvSpPr>
        <p:spPr/>
        <p:txBody>
          <a:bodyPr/>
          <a:lstStyle/>
          <a:p>
            <a:r>
              <a:rPr lang="pt-BR" dirty="0"/>
              <a:t>Material didático para disciplinas de Introdução à Computação, Projeto MAC Multimídia, </a:t>
            </a:r>
            <a:r>
              <a:rPr lang="pt-BR" dirty="0">
                <a:hlinkClick r:id="rId2"/>
              </a:rPr>
              <a:t>http://www.ime.usp.br/~macmulti</a:t>
            </a:r>
            <a:r>
              <a:rPr lang="pt-BR" dirty="0"/>
              <a:t>.</a:t>
            </a:r>
          </a:p>
          <a:p>
            <a:r>
              <a:rPr lang="pt-BR" dirty="0"/>
              <a:t>https://</a:t>
            </a:r>
            <a:r>
              <a:rPr lang="pt-BR" dirty="0" err="1"/>
              <a:t>www.ime.usp.br</a:t>
            </a:r>
            <a:r>
              <a:rPr lang="pt-BR" dirty="0"/>
              <a:t>/~</a:t>
            </a:r>
            <a:r>
              <a:rPr lang="pt-BR" dirty="0" err="1"/>
              <a:t>fmario</a:t>
            </a:r>
            <a:r>
              <a:rPr lang="pt-BR" dirty="0"/>
              <a:t>/mac2166/</a:t>
            </a:r>
            <a:r>
              <a:rPr lang="pt-BR" dirty="0" err="1"/>
              <a:t>intro.html</a:t>
            </a:r>
            <a:r>
              <a:rPr lang="pt-BR" dirty="0"/>
              <a:t>#:~:</a:t>
            </a:r>
            <a:r>
              <a:rPr lang="pt-BR" dirty="0" err="1"/>
              <a:t>text</a:t>
            </a:r>
            <a:r>
              <a:rPr lang="pt-BR" dirty="0"/>
              <a:t>=Para%20que%20um%20programa%20seja,desviado%20por%20instru%C3%A7%C3%B5es%20como%20jmp).</a:t>
            </a:r>
          </a:p>
        </p:txBody>
      </p:sp>
    </p:spTree>
    <p:extLst>
      <p:ext uri="{BB962C8B-B14F-4D97-AF65-F5344CB8AC3E}">
        <p14:creationId xmlns:p14="http://schemas.microsoft.com/office/powerpoint/2010/main" val="1044243205"/>
      </p:ext>
    </p:extLst>
  </p:cSld>
  <p:clrMapOvr>
    <a:masterClrMapping/>
  </p:clrMapOvr>
</p:sld>
</file>

<file path=ppt/theme/theme1.xml><?xml version="1.0" encoding="utf-8"?>
<a:theme xmlns:a="http://schemas.openxmlformats.org/drawingml/2006/main" name="Pacote">
  <a:themeElements>
    <a:clrScheme name="Paco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co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co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165</TotalTime>
  <Words>560</Words>
  <Application>Microsoft Office PowerPoint</Application>
  <PresentationFormat>Widescreen</PresentationFormat>
  <Paragraphs>25</Paragraphs>
  <Slides>5</Slides>
  <Notes>0</Notes>
  <HiddenSlides>0</HiddenSlides>
  <MMClips>0</MMClips>
  <ScaleCrop>false</ScaleCrop>
  <HeadingPairs>
    <vt:vector size="4" baseType="variant">
      <vt:variant>
        <vt:lpstr>Tema</vt:lpstr>
      </vt:variant>
      <vt:variant>
        <vt:i4>1</vt:i4>
      </vt:variant>
      <vt:variant>
        <vt:lpstr>Títulos de slides</vt:lpstr>
      </vt:variant>
      <vt:variant>
        <vt:i4>5</vt:i4>
      </vt:variant>
    </vt:vector>
  </HeadingPairs>
  <TitlesOfParts>
    <vt:vector size="6" baseType="lpstr">
      <vt:lpstr>Pacote</vt:lpstr>
      <vt:lpstr>Programas de computador</vt:lpstr>
      <vt:lpstr>Apresentação do PowerPoint</vt:lpstr>
      <vt:lpstr>Apresentação do PowerPoint</vt:lpstr>
      <vt:lpstr>Apresentação do PowerPoint</vt:lpstr>
      <vt:lpstr>Bibliografia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Programas de computador</dc:title>
  <dc:creator>Carolina Maria Alves Felipe - 824227064</dc:creator>
  <cp:lastModifiedBy>maria eduarda medeiro porto</cp:lastModifiedBy>
  <cp:revision>3</cp:revision>
  <dcterms:created xsi:type="dcterms:W3CDTF">2024-11-11T22:38:18Z</dcterms:created>
  <dcterms:modified xsi:type="dcterms:W3CDTF">2024-11-12T18:09:27Z</dcterms:modified>
</cp:coreProperties>
</file>