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charts/chartEx2.xml" ContentType="application/vnd.ms-office.chartex+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308" r:id="rId2"/>
    <p:sldId id="258" r:id="rId3"/>
    <p:sldId id="257" r:id="rId4"/>
    <p:sldId id="309" r:id="rId5"/>
    <p:sldId id="310" r:id="rId6"/>
    <p:sldId id="313" r:id="rId7"/>
    <p:sldId id="268" r:id="rId8"/>
    <p:sldId id="315" r:id="rId9"/>
    <p:sldId id="260" r:id="rId10"/>
    <p:sldId id="311" r:id="rId11"/>
    <p:sldId id="312" r:id="rId12"/>
    <p:sldId id="314" r:id="rId13"/>
    <p:sldId id="318" r:id="rId14"/>
    <p:sldId id="288" r:id="rId15"/>
    <p:sldId id="289" r:id="rId16"/>
    <p:sldId id="316" r:id="rId17"/>
    <p:sldId id="319" r:id="rId18"/>
    <p:sldId id="262" r:id="rId19"/>
  </p:sldIdLst>
  <p:sldSz cx="9144000" cy="5143500" type="screen16x9"/>
  <p:notesSz cx="6858000" cy="9144000"/>
  <p:embeddedFontLst>
    <p:embeddedFont>
      <p:font typeface="IBM Plex Sans" panose="020B0503050203000203" pitchFamily="34" charset="0"/>
      <p:regular r:id="rId21"/>
      <p:bold r:id="rId22"/>
      <p:italic r:id="rId23"/>
      <p:boldItalic r:id="rId24"/>
    </p:embeddedFont>
    <p:embeddedFont>
      <p:font typeface="Josefin Sans" pitchFamily="2" charset="0"/>
      <p:regular r:id="rId25"/>
      <p:bold r:id="rId26"/>
      <p:italic r:id="rId27"/>
      <p:boldItalic r:id="rId28"/>
    </p:embeddedFont>
    <p:embeddedFont>
      <p:font typeface="Karla"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EBE4D1"/>
    <a:srgbClr val="FFFFFF"/>
    <a:srgbClr val="E88D67"/>
    <a:srgbClr val="B8ABA3"/>
    <a:srgbClr val="FDB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D3657-65CB-4710-8EAC-CA29D00CB6F8}">
  <a:tblStyle styleId="{CE4D3657-65CB-4710-8EAC-CA29D00CB6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D:\El%20desouqy%20Trainig\Problem%202\Anjum%20Marketing%20Campaigns.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El%20desouqy%20Trainig\Problem%202\Anjum%20Marketing%20Campaign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El%20desouqy%20Trainig\Problem%202\Anjum%20Marketing%20Campaig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Campaigns.xlsx]PivtTable!PivotTable3</c:name>
    <c:fmtId val="10"/>
  </c:pivotSource>
  <c:chart>
    <c:title>
      <c:tx>
        <c:rich>
          <a:bodyPr rot="0" spcFirstLastPara="1" vertOverflow="ellipsis" vert="horz" wrap="square" anchor="ctr" anchorCtr="1"/>
          <a:lstStyle/>
          <a:p>
            <a:pPr>
              <a:defRPr sz="1100" b="1" i="0" u="none" strike="noStrike" kern="1200" spc="0" baseline="0">
                <a:solidFill>
                  <a:srgbClr val="44546A"/>
                </a:solidFill>
                <a:latin typeface="Josefin Sans" pitchFamily="2" charset="0"/>
                <a:ea typeface="+mn-ea"/>
                <a:cs typeface="+mn-cs"/>
              </a:defRPr>
            </a:pPr>
            <a:r>
              <a:rPr lang="en-US" sz="1100" b="1"/>
              <a:t>Bookings per audience </a:t>
            </a:r>
          </a:p>
        </c:rich>
      </c:tx>
      <c:overlay val="0"/>
      <c:spPr>
        <a:noFill/>
        <a:ln>
          <a:noFill/>
        </a:ln>
        <a:effectLst/>
      </c:spPr>
      <c:txPr>
        <a:bodyPr rot="0" spcFirstLastPara="1" vertOverflow="ellipsis" vert="horz" wrap="square" anchor="ctr" anchorCtr="1"/>
        <a:lstStyle/>
        <a:p>
          <a:pPr>
            <a:defRPr sz="1100" b="1" i="0" u="none" strike="noStrike" kern="1200" spc="0" baseline="0">
              <a:solidFill>
                <a:srgbClr val="44546A"/>
              </a:solidFill>
              <a:latin typeface="Josefin Sans" pitchFamily="2"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B8ABA3"/>
          </a:solidFill>
          <a:ln>
            <a:noFill/>
          </a:ln>
          <a:effectLst/>
        </c:spPr>
      </c:pivotFmt>
      <c:pivotFmt>
        <c:idx val="10"/>
        <c:spPr>
          <a:solidFill>
            <a:srgbClr val="B8ABA3"/>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B8ABA3"/>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PivtTable!$J$4:$J$5</c:f>
              <c:strCache>
                <c:ptCount val="1"/>
                <c:pt idx="0">
                  <c:v>2023</c:v>
                </c:pt>
              </c:strCache>
            </c:strRef>
          </c:tx>
          <c:spPr>
            <a:solidFill>
              <a:srgbClr val="B8ABA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5619-48E8-B58B-06359D7A3CBD}"/>
                </c:ext>
              </c:extLst>
            </c:dLbl>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PivtTable!$I$6:$I$10</c:f>
              <c:strCache>
                <c:ptCount val="4"/>
                <c:pt idx="0">
                  <c:v>Business Travelers</c:v>
                </c:pt>
                <c:pt idx="1">
                  <c:v>Families</c:v>
                </c:pt>
                <c:pt idx="2">
                  <c:v>Seniors</c:v>
                </c:pt>
                <c:pt idx="3">
                  <c:v>Young Adults</c:v>
                </c:pt>
              </c:strCache>
            </c:strRef>
          </c:cat>
          <c:val>
            <c:numRef>
              <c:f>PivtTable!$J$6:$J$10</c:f>
              <c:numCache>
                <c:formatCode>_(* #,##0_);_(* \(#,##0\);_(* "-"??_);_(@_)</c:formatCode>
                <c:ptCount val="4"/>
                <c:pt idx="0">
                  <c:v>1910.8666666666668</c:v>
                </c:pt>
                <c:pt idx="1">
                  <c:v>31650.400000000001</c:v>
                </c:pt>
                <c:pt idx="2">
                  <c:v>42946.333333333328</c:v>
                </c:pt>
                <c:pt idx="3">
                  <c:v>32573.266666666666</c:v>
                </c:pt>
              </c:numCache>
            </c:numRef>
          </c:val>
          <c:extLst>
            <c:ext xmlns:c16="http://schemas.microsoft.com/office/drawing/2014/chart" uri="{C3380CC4-5D6E-409C-BE32-E72D297353CC}">
              <c16:uniqueId val="{00000000-5619-48E8-B58B-06359D7A3CBD}"/>
            </c:ext>
          </c:extLst>
        </c:ser>
        <c:ser>
          <c:idx val="1"/>
          <c:order val="1"/>
          <c:tx>
            <c:strRef>
              <c:f>PivtTable!$K$4:$K$5</c:f>
              <c:strCache>
                <c:ptCount val="1"/>
                <c:pt idx="0">
                  <c:v>2024</c:v>
                </c:pt>
              </c:strCache>
            </c:strRef>
          </c:tx>
          <c:spPr>
            <a:solidFill>
              <a:srgbClr val="44546A"/>
            </a:solidFill>
            <a:ln>
              <a:noFill/>
            </a:ln>
            <a:effectLst/>
          </c:spPr>
          <c:invertIfNegative val="0"/>
          <c:dLbls>
            <c:dLbl>
              <c:idx val="1"/>
              <c:layout>
                <c:manualLayout>
                  <c:x val="0"/>
                  <c:y val="-4.2416752947463346E-2"/>
                </c:manualLayout>
              </c:layout>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1-4EB2-83C2-46E5B446FDD0}"/>
                </c:ext>
              </c:extLst>
            </c:dLbl>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Josefin Sans"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PivtTable!$I$6:$I$10</c:f>
              <c:strCache>
                <c:ptCount val="4"/>
                <c:pt idx="0">
                  <c:v>Business Travelers</c:v>
                </c:pt>
                <c:pt idx="1">
                  <c:v>Families</c:v>
                </c:pt>
                <c:pt idx="2">
                  <c:v>Seniors</c:v>
                </c:pt>
                <c:pt idx="3">
                  <c:v>Young Adults</c:v>
                </c:pt>
              </c:strCache>
            </c:strRef>
          </c:cat>
          <c:val>
            <c:numRef>
              <c:f>PivtTable!$K$6:$K$10</c:f>
              <c:numCache>
                <c:formatCode>_(* #,##0_);_(* \(#,##0\);_(* "-"??_);_(@_)</c:formatCode>
                <c:ptCount val="4"/>
                <c:pt idx="0">
                  <c:v>34176</c:v>
                </c:pt>
                <c:pt idx="1">
                  <c:v>6841.5333333333328</c:v>
                </c:pt>
                <c:pt idx="2">
                  <c:v>26649.266666666666</c:v>
                </c:pt>
                <c:pt idx="3">
                  <c:v>75364.266666666663</c:v>
                </c:pt>
              </c:numCache>
            </c:numRef>
          </c:val>
          <c:extLst>
            <c:ext xmlns:c16="http://schemas.microsoft.com/office/drawing/2014/chart" uri="{C3380CC4-5D6E-409C-BE32-E72D297353CC}">
              <c16:uniqueId val="{00000001-5619-48E8-B58B-06359D7A3CBD}"/>
            </c:ext>
          </c:extLst>
        </c:ser>
        <c:dLbls>
          <c:showLegendKey val="0"/>
          <c:showVal val="1"/>
          <c:showCatName val="0"/>
          <c:showSerName val="0"/>
          <c:showPercent val="0"/>
          <c:showBubbleSize val="0"/>
        </c:dLbls>
        <c:gapWidth val="95"/>
        <c:overlap val="100"/>
        <c:axId val="571682815"/>
        <c:axId val="571700095"/>
      </c:barChart>
      <c:catAx>
        <c:axId val="571682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crossAx val="571700095"/>
        <c:crosses val="autoZero"/>
        <c:auto val="1"/>
        <c:lblAlgn val="ctr"/>
        <c:lblOffset val="100"/>
        <c:noMultiLvlLbl val="0"/>
      </c:catAx>
      <c:valAx>
        <c:axId val="571700095"/>
        <c:scaling>
          <c:orientation val="minMax"/>
        </c:scaling>
        <c:delete val="1"/>
        <c:axPos val="l"/>
        <c:numFmt formatCode="_(* #,##0_);_(* \(#,##0\);_(* &quot;-&quot;??_);_(@_)" sourceLinked="1"/>
        <c:majorTickMark val="none"/>
        <c:minorTickMark val="none"/>
        <c:tickLblPos val="nextTo"/>
        <c:crossAx val="5716828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rgbClr val="44546A"/>
          </a:solidFill>
          <a:latin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Campaigns.xlsx]PivtTable!PivotTable7</c:name>
    <c:fmtId val="25"/>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dLbl>
          <c:idx val="0"/>
          <c:layout>
            <c:manualLayout>
              <c:x val="-0.12500000000000003"/>
              <c:y val="0.10185185185185168"/>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dLbl>
          <c:idx val="0"/>
          <c:layout>
            <c:manualLayout>
              <c:x val="0.11388888888888889"/>
              <c:y val="-8.7962962962962965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3"/>
        <c:dLbl>
          <c:idx val="0"/>
          <c:layout>
            <c:manualLayout>
              <c:x val="0.13611111111111102"/>
              <c:y val="6.0185185185185182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4"/>
        <c:dLbl>
          <c:idx val="0"/>
          <c:layout>
            <c:manualLayout>
              <c:x val="-0.12222222222222222"/>
              <c:y val="-8.3333333333333329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2"/>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3"/>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4"/>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6"/>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8"/>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9"/>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1"/>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2"/>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3"/>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4"/>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PivtTable!$AG$4</c:f>
              <c:strCache>
                <c:ptCount val="1"/>
                <c:pt idx="0">
                  <c:v>Total</c:v>
                </c:pt>
              </c:strCache>
            </c:strRef>
          </c:tx>
          <c:dPt>
            <c:idx val="0"/>
            <c:bubble3D val="0"/>
            <c:spPr>
              <a:solidFill>
                <a:srgbClr val="EBE4D1"/>
              </a:solidFill>
              <a:ln w="19050">
                <a:solidFill>
                  <a:schemeClr val="lt1"/>
                </a:solidFill>
              </a:ln>
              <a:effectLst/>
            </c:spPr>
            <c:extLst>
              <c:ext xmlns:c16="http://schemas.microsoft.com/office/drawing/2014/chart" uri="{C3380CC4-5D6E-409C-BE32-E72D297353CC}">
                <c16:uniqueId val="{00000001-DDB3-47CD-B212-9636E1EF2366}"/>
              </c:ext>
            </c:extLst>
          </c:dPt>
          <c:dPt>
            <c:idx val="1"/>
            <c:bubble3D val="0"/>
            <c:spPr>
              <a:solidFill>
                <a:srgbClr val="44546A"/>
              </a:solidFill>
              <a:ln w="19050">
                <a:solidFill>
                  <a:schemeClr val="lt1"/>
                </a:solidFill>
              </a:ln>
              <a:effectLst/>
            </c:spPr>
            <c:extLst>
              <c:ext xmlns:c16="http://schemas.microsoft.com/office/drawing/2014/chart" uri="{C3380CC4-5D6E-409C-BE32-E72D297353CC}">
                <c16:uniqueId val="{00000003-DDB3-47CD-B212-9636E1EF2366}"/>
              </c:ext>
            </c:extLst>
          </c:dPt>
          <c:dPt>
            <c:idx val="2"/>
            <c:bubble3D val="0"/>
            <c:spPr>
              <a:solidFill>
                <a:srgbClr val="E88D67"/>
              </a:solidFill>
              <a:ln w="19050">
                <a:solidFill>
                  <a:schemeClr val="lt1"/>
                </a:solidFill>
              </a:ln>
              <a:effectLst/>
            </c:spPr>
            <c:extLst>
              <c:ext xmlns:c16="http://schemas.microsoft.com/office/drawing/2014/chart" uri="{C3380CC4-5D6E-409C-BE32-E72D297353CC}">
                <c16:uniqueId val="{00000005-DDB3-47CD-B212-9636E1EF2366}"/>
              </c:ext>
            </c:extLst>
          </c:dPt>
          <c:dPt>
            <c:idx val="3"/>
            <c:bubble3D val="0"/>
            <c:spPr>
              <a:solidFill>
                <a:srgbClr val="B8ABA3"/>
              </a:solidFill>
              <a:ln w="19050">
                <a:solidFill>
                  <a:schemeClr val="lt1"/>
                </a:solidFill>
              </a:ln>
              <a:effectLst/>
            </c:spPr>
            <c:extLst>
              <c:ext xmlns:c16="http://schemas.microsoft.com/office/drawing/2014/chart" uri="{C3380CC4-5D6E-409C-BE32-E72D297353CC}">
                <c16:uniqueId val="{00000007-DDB3-47CD-B212-9636E1EF2366}"/>
              </c:ext>
            </c:extLst>
          </c:dPt>
          <c:dLbls>
            <c:delete val="1"/>
          </c:dLbls>
          <c:cat>
            <c:strRef>
              <c:f>PivtTable!$AF$5:$AF$9</c:f>
              <c:strCache>
                <c:ptCount val="4"/>
                <c:pt idx="0">
                  <c:v>Business Travelers</c:v>
                </c:pt>
                <c:pt idx="1">
                  <c:v>Families</c:v>
                </c:pt>
                <c:pt idx="2">
                  <c:v>Seniors</c:v>
                </c:pt>
                <c:pt idx="3">
                  <c:v>Young Adults</c:v>
                </c:pt>
              </c:strCache>
            </c:strRef>
          </c:cat>
          <c:val>
            <c:numRef>
              <c:f>PivtTable!$AG$5:$AG$9</c:f>
              <c:numCache>
                <c:formatCode>_("$"* #,##0_);_("$"* \(#,##0\);_("$"* "-"??_);_(@_)</c:formatCode>
                <c:ptCount val="4"/>
                <c:pt idx="0">
                  <c:v>471838.44</c:v>
                </c:pt>
                <c:pt idx="1">
                  <c:v>943005.28999999992</c:v>
                </c:pt>
                <c:pt idx="2">
                  <c:v>383135.54000000004</c:v>
                </c:pt>
                <c:pt idx="3">
                  <c:v>390123.99</c:v>
                </c:pt>
              </c:numCache>
            </c:numRef>
          </c:val>
          <c:extLst>
            <c:ext xmlns:c16="http://schemas.microsoft.com/office/drawing/2014/chart" uri="{C3380CC4-5D6E-409C-BE32-E72D297353CC}">
              <c16:uniqueId val="{00000008-DDB3-47CD-B212-9636E1EF2366}"/>
            </c:ext>
          </c:extLst>
        </c:ser>
        <c:dLbls>
          <c:showLegendKey val="0"/>
          <c:showVal val="0"/>
          <c:showCatName val="0"/>
          <c:showSerName val="0"/>
          <c:showPercent val="1"/>
          <c:showBubbleSize val="0"/>
          <c:showLeaderLines val="1"/>
        </c:dLbls>
        <c:firstSliceAng val="0"/>
        <c:holeSize val="6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Campaigns.xlsx]PivtTable!PivotTable6</c:name>
    <c:fmtId val="24"/>
  </c:pivotSource>
  <c:chart>
    <c:title>
      <c:tx>
        <c:rich>
          <a:bodyPr rot="0" spcFirstLastPara="1" vertOverflow="ellipsis" vert="horz" wrap="square" anchor="ctr" anchorCtr="1"/>
          <a:lstStyle/>
          <a:p>
            <a:pPr>
              <a:defRPr lang="en-US" sz="1600" b="1" i="0" u="none" strike="noStrike" kern="1200" spc="0" baseline="0">
                <a:solidFill>
                  <a:srgbClr val="44546A"/>
                </a:solidFill>
                <a:latin typeface="Josefin Sans" pitchFamily="2" charset="0"/>
                <a:ea typeface="Josefin Sans" pitchFamily="2" charset="0"/>
                <a:cs typeface="Josefin Sans" pitchFamily="2" charset="0"/>
              </a:defRPr>
            </a:pPr>
            <a:r>
              <a:rPr lang="en-US" sz="1600" b="1"/>
              <a:t>Campaigns over time</a:t>
            </a:r>
          </a:p>
        </c:rich>
      </c:tx>
      <c:overlay val="0"/>
      <c:spPr>
        <a:noFill/>
        <a:ln>
          <a:noFill/>
        </a:ln>
        <a:effectLst/>
      </c:spPr>
      <c:txPr>
        <a:bodyPr rot="0" spcFirstLastPara="1" vertOverflow="ellipsis" vert="horz" wrap="square" anchor="ctr" anchorCtr="1"/>
        <a:lstStyle/>
        <a:p>
          <a:pPr>
            <a:defRPr lang="en-US" sz="16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PivtTable!$AC$4</c:f>
              <c:strCache>
                <c:ptCount val="1"/>
                <c:pt idx="0">
                  <c:v>Total</c:v>
                </c:pt>
              </c:strCache>
            </c:strRef>
          </c:tx>
          <c:spPr>
            <a:ln w="28575" cap="rnd">
              <a:solidFill>
                <a:srgbClr val="26577C"/>
              </a:solidFill>
              <a:round/>
            </a:ln>
            <a:effectLst/>
          </c:spPr>
          <c:marker>
            <c:symbol val="none"/>
          </c:marker>
          <c:dLbls>
            <c:spPr>
              <a:solidFill>
                <a:srgbClr val="FFFFFF"/>
              </a:solid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PivtTable!$AB$5:$AB$19</c:f>
              <c:multiLvlStrCache>
                <c:ptCount val="12"/>
                <c:lvl>
                  <c:pt idx="0">
                    <c:v>Jun</c:v>
                  </c:pt>
                  <c:pt idx="1">
                    <c:v>Jul</c:v>
                  </c:pt>
                  <c:pt idx="2">
                    <c:v>Aug</c:v>
                  </c:pt>
                  <c:pt idx="3">
                    <c:v>Sep</c:v>
                  </c:pt>
                  <c:pt idx="4">
                    <c:v>Oct</c:v>
                  </c:pt>
                  <c:pt idx="5">
                    <c:v>Nov</c:v>
                  </c:pt>
                  <c:pt idx="6">
                    <c:v>Dec</c:v>
                  </c:pt>
                  <c:pt idx="7">
                    <c:v>Jan</c:v>
                  </c:pt>
                  <c:pt idx="8">
                    <c:v>Feb</c:v>
                  </c:pt>
                  <c:pt idx="9">
                    <c:v>Mar</c:v>
                  </c:pt>
                  <c:pt idx="10">
                    <c:v>Apr</c:v>
                  </c:pt>
                  <c:pt idx="11">
                    <c:v>May</c:v>
                  </c:pt>
                </c:lvl>
                <c:lvl>
                  <c:pt idx="0">
                    <c:v>2023</c:v>
                  </c:pt>
                  <c:pt idx="7">
                    <c:v>2024</c:v>
                  </c:pt>
                </c:lvl>
              </c:multiLvlStrCache>
            </c:multiLvlStrRef>
          </c:cat>
          <c:val>
            <c:numRef>
              <c:f>PivtTable!$AC$5:$AC$19</c:f>
              <c:numCache>
                <c:formatCode>General</c:formatCode>
                <c:ptCount val="12"/>
                <c:pt idx="0">
                  <c:v>3</c:v>
                </c:pt>
                <c:pt idx="1">
                  <c:v>5</c:v>
                </c:pt>
                <c:pt idx="2">
                  <c:v>6</c:v>
                </c:pt>
                <c:pt idx="3">
                  <c:v>4</c:v>
                </c:pt>
                <c:pt idx="4">
                  <c:v>1</c:v>
                </c:pt>
                <c:pt idx="5">
                  <c:v>7</c:v>
                </c:pt>
                <c:pt idx="6">
                  <c:v>3</c:v>
                </c:pt>
                <c:pt idx="7">
                  <c:v>5</c:v>
                </c:pt>
                <c:pt idx="8">
                  <c:v>6</c:v>
                </c:pt>
                <c:pt idx="9">
                  <c:v>6</c:v>
                </c:pt>
                <c:pt idx="10">
                  <c:v>3</c:v>
                </c:pt>
                <c:pt idx="11">
                  <c:v>1</c:v>
                </c:pt>
              </c:numCache>
            </c:numRef>
          </c:val>
          <c:smooth val="1"/>
          <c:extLst>
            <c:ext xmlns:c16="http://schemas.microsoft.com/office/drawing/2014/chart" uri="{C3380CC4-5D6E-409C-BE32-E72D297353CC}">
              <c16:uniqueId val="{00000000-5DE8-4FAB-88A9-A482A694C1EE}"/>
            </c:ext>
          </c:extLst>
        </c:ser>
        <c:dLbls>
          <c:showLegendKey val="0"/>
          <c:showVal val="1"/>
          <c:showCatName val="0"/>
          <c:showSerName val="0"/>
          <c:showPercent val="0"/>
          <c:showBubbleSize val="0"/>
        </c:dLbls>
        <c:smooth val="0"/>
        <c:axId val="123569296"/>
        <c:axId val="132390384"/>
      </c:lineChart>
      <c:catAx>
        <c:axId val="12356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32390384"/>
        <c:crosses val="autoZero"/>
        <c:auto val="1"/>
        <c:lblAlgn val="ctr"/>
        <c:lblOffset val="100"/>
        <c:noMultiLvlLbl val="0"/>
      </c:catAx>
      <c:valAx>
        <c:axId val="132390384"/>
        <c:scaling>
          <c:orientation val="minMax"/>
        </c:scaling>
        <c:delete val="1"/>
        <c:axPos val="l"/>
        <c:numFmt formatCode="General" sourceLinked="1"/>
        <c:majorTickMark val="none"/>
        <c:minorTickMark val="none"/>
        <c:tickLblPos val="nextTo"/>
        <c:crossAx val="12356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Campaigns.xlsx]PivtTable!PivotTable2</c:name>
    <c:fmtId val="2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PivtTable!$P$4</c:f>
              <c:strCache>
                <c:ptCount val="1"/>
                <c:pt idx="0">
                  <c:v>Revenue.</c:v>
                </c:pt>
              </c:strCache>
            </c:strRef>
          </c:tx>
          <c:spPr>
            <a:solidFill>
              <a:srgbClr val="EBE4D1"/>
            </a:solidFill>
            <a:ln>
              <a:noFill/>
            </a:ln>
            <a:effectLst/>
          </c:spPr>
          <c:invertIfNegative val="0"/>
          <c:dLbls>
            <c:dLbl>
              <c:idx val="0"/>
              <c:layout>
                <c:manualLayout>
                  <c:x val="-1.702582328066835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ED0-4D29-8D05-5616FF4914D3}"/>
                </c:ext>
              </c:extLst>
            </c:dLbl>
            <c:dLbl>
              <c:idx val="3"/>
              <c:layout>
                <c:manualLayout>
                  <c:x val="-2.9795190741169691E-2"/>
                  <c:y val="-5.324570292503382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D0-4D29-8D05-5616FF4914D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PivtTable!$O$5:$O$12</c:f>
              <c:strCache>
                <c:ptCount val="7"/>
                <c:pt idx="0">
                  <c:v>Billboards</c:v>
                </c:pt>
                <c:pt idx="1">
                  <c:v>Email</c:v>
                </c:pt>
                <c:pt idx="2">
                  <c:v>Influencers</c:v>
                </c:pt>
                <c:pt idx="3">
                  <c:v>Radio</c:v>
                </c:pt>
                <c:pt idx="4">
                  <c:v>Search Engine</c:v>
                </c:pt>
                <c:pt idx="5">
                  <c:v>Social Media</c:v>
                </c:pt>
                <c:pt idx="6">
                  <c:v>TV</c:v>
                </c:pt>
              </c:strCache>
            </c:strRef>
          </c:cat>
          <c:val>
            <c:numRef>
              <c:f>PivtTable!$P$5:$P$12</c:f>
              <c:numCache>
                <c:formatCode>_("$"* #,##0_);_("$"* \(#,##0\);_("$"* "-"??_);_(@_)</c:formatCode>
                <c:ptCount val="7"/>
                <c:pt idx="0">
                  <c:v>102650.22</c:v>
                </c:pt>
                <c:pt idx="1">
                  <c:v>26800.11</c:v>
                </c:pt>
                <c:pt idx="2">
                  <c:v>271169.63</c:v>
                </c:pt>
                <c:pt idx="3">
                  <c:v>265235.79000000004</c:v>
                </c:pt>
                <c:pt idx="4">
                  <c:v>542011.17000000004</c:v>
                </c:pt>
                <c:pt idx="5">
                  <c:v>252661.03</c:v>
                </c:pt>
                <c:pt idx="6">
                  <c:v>727575.31</c:v>
                </c:pt>
              </c:numCache>
            </c:numRef>
          </c:val>
          <c:extLst>
            <c:ext xmlns:c16="http://schemas.microsoft.com/office/drawing/2014/chart" uri="{C3380CC4-5D6E-409C-BE32-E72D297353CC}">
              <c16:uniqueId val="{00000001-5ED0-4D29-8D05-5616FF4914D3}"/>
            </c:ext>
          </c:extLst>
        </c:ser>
        <c:ser>
          <c:idx val="1"/>
          <c:order val="1"/>
          <c:tx>
            <c:strRef>
              <c:f>PivtTable!$Q$4</c:f>
              <c:strCache>
                <c:ptCount val="1"/>
                <c:pt idx="0">
                  <c:v>Spend.</c:v>
                </c:pt>
              </c:strCache>
            </c:strRef>
          </c:tx>
          <c:spPr>
            <a:solidFill>
              <a:srgbClr val="44546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PivtTable!$O$5:$O$12</c:f>
              <c:strCache>
                <c:ptCount val="7"/>
                <c:pt idx="0">
                  <c:v>Billboards</c:v>
                </c:pt>
                <c:pt idx="1">
                  <c:v>Email</c:v>
                </c:pt>
                <c:pt idx="2">
                  <c:v>Influencers</c:v>
                </c:pt>
                <c:pt idx="3">
                  <c:v>Radio</c:v>
                </c:pt>
                <c:pt idx="4">
                  <c:v>Search Engine</c:v>
                </c:pt>
                <c:pt idx="5">
                  <c:v>Social Media</c:v>
                </c:pt>
                <c:pt idx="6">
                  <c:v>TV</c:v>
                </c:pt>
              </c:strCache>
            </c:strRef>
          </c:cat>
          <c:val>
            <c:numRef>
              <c:f>PivtTable!$Q$5:$Q$12</c:f>
              <c:numCache>
                <c:formatCode>_("$"* #,##0_);_("$"* \(#,##0\);_("$"* "-"??_);_(@_)</c:formatCode>
                <c:ptCount val="7"/>
                <c:pt idx="0">
                  <c:v>162934</c:v>
                </c:pt>
                <c:pt idx="1">
                  <c:v>136870</c:v>
                </c:pt>
                <c:pt idx="2">
                  <c:v>134706</c:v>
                </c:pt>
                <c:pt idx="3">
                  <c:v>316558</c:v>
                </c:pt>
                <c:pt idx="4">
                  <c:v>324717</c:v>
                </c:pt>
                <c:pt idx="5">
                  <c:v>148972</c:v>
                </c:pt>
                <c:pt idx="6">
                  <c:v>122480</c:v>
                </c:pt>
              </c:numCache>
            </c:numRef>
          </c:val>
          <c:extLst>
            <c:ext xmlns:c16="http://schemas.microsoft.com/office/drawing/2014/chart" uri="{C3380CC4-5D6E-409C-BE32-E72D297353CC}">
              <c16:uniqueId val="{00000002-5ED0-4D29-8D05-5616FF4914D3}"/>
            </c:ext>
          </c:extLst>
        </c:ser>
        <c:dLbls>
          <c:dLblPos val="outEnd"/>
          <c:showLegendKey val="0"/>
          <c:showVal val="1"/>
          <c:showCatName val="0"/>
          <c:showSerName val="0"/>
          <c:showPercent val="0"/>
          <c:showBubbleSize val="0"/>
        </c:dLbls>
        <c:gapWidth val="150"/>
        <c:overlap val="-25"/>
        <c:axId val="1483799840"/>
        <c:axId val="1483810400"/>
      </c:barChart>
      <c:catAx>
        <c:axId val="148379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483810400"/>
        <c:crosses val="autoZero"/>
        <c:auto val="1"/>
        <c:lblAlgn val="ctr"/>
        <c:lblOffset val="100"/>
        <c:noMultiLvlLbl val="0"/>
      </c:catAx>
      <c:valAx>
        <c:axId val="1483810400"/>
        <c:scaling>
          <c:orientation val="minMax"/>
        </c:scaling>
        <c:delete val="1"/>
        <c:axPos val="l"/>
        <c:numFmt formatCode="_(&quot;$&quot;* #,##0_);_(&quot;$&quot;* \(#,##0\);_(&quot;$&quot;* &quot;-&quot;??_);_(@_)" sourceLinked="1"/>
        <c:majorTickMark val="none"/>
        <c:minorTickMark val="none"/>
        <c:tickLblPos val="nextTo"/>
        <c:crossAx val="1483799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Campaigns.xlsx]PivtTable!PivotTable5</c:name>
    <c:fmtId val="27"/>
  </c:pivotSource>
  <c:chart>
    <c:title>
      <c:tx>
        <c:rich>
          <a:bodyPr rot="0" spcFirstLastPara="1" vertOverflow="ellipsis" vert="horz" wrap="square" anchor="ctr" anchorCtr="1"/>
          <a:lstStyle/>
          <a:p>
            <a:pPr>
              <a:defRPr lang="en-US" sz="1400" b="1" i="0" u="none" strike="noStrike" kern="1200" spc="0" baseline="0">
                <a:solidFill>
                  <a:srgbClr val="44546A"/>
                </a:solidFill>
                <a:latin typeface="Josefin Sans" pitchFamily="2" charset="0"/>
                <a:ea typeface="Josefin Sans" pitchFamily="2" charset="0"/>
                <a:cs typeface="Josefin Sans" pitchFamily="2" charset="0"/>
              </a:defRPr>
            </a:pPr>
            <a:r>
              <a:rPr lang="en-US" sz="1400" b="1"/>
              <a:t>Total</a:t>
            </a:r>
            <a:r>
              <a:rPr lang="en-US" sz="1400" b="1" baseline="0"/>
              <a:t> days per campaign</a:t>
            </a:r>
            <a:endParaRPr lang="en-US" sz="1400" b="1"/>
          </a:p>
        </c:rich>
      </c:tx>
      <c:overlay val="0"/>
      <c:spPr>
        <a:noFill/>
        <a:ln>
          <a:noFill/>
        </a:ln>
        <a:effectLst/>
      </c:spPr>
      <c:txPr>
        <a:bodyPr rot="0" spcFirstLastPara="1" vertOverflow="ellipsis" vert="horz" wrap="square" anchor="ctr" anchorCtr="1"/>
        <a:lstStyle/>
        <a:p>
          <a:pPr>
            <a:defRPr lang="en-US" sz="14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PivtTable!$Y$4</c:f>
              <c:strCache>
                <c:ptCount val="1"/>
                <c:pt idx="0">
                  <c:v>Total</c:v>
                </c:pt>
              </c:strCache>
            </c:strRef>
          </c:tx>
          <c:spPr>
            <a:solidFill>
              <a:srgbClr val="E88D67"/>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PivtTable!$X$5:$X$12</c:f>
              <c:strCache>
                <c:ptCount val="7"/>
                <c:pt idx="0">
                  <c:v>Radio</c:v>
                </c:pt>
                <c:pt idx="1">
                  <c:v>Search Engine</c:v>
                </c:pt>
                <c:pt idx="2">
                  <c:v>Influencers</c:v>
                </c:pt>
                <c:pt idx="3">
                  <c:v>Billboards</c:v>
                </c:pt>
                <c:pt idx="4">
                  <c:v>Social Media</c:v>
                </c:pt>
                <c:pt idx="5">
                  <c:v>TV</c:v>
                </c:pt>
                <c:pt idx="6">
                  <c:v>Email</c:v>
                </c:pt>
              </c:strCache>
            </c:strRef>
          </c:cat>
          <c:val>
            <c:numRef>
              <c:f>PivtTable!$Y$5:$Y$12</c:f>
              <c:numCache>
                <c:formatCode>General</c:formatCode>
                <c:ptCount val="7"/>
                <c:pt idx="0">
                  <c:v>223</c:v>
                </c:pt>
                <c:pt idx="1">
                  <c:v>197</c:v>
                </c:pt>
                <c:pt idx="2">
                  <c:v>166</c:v>
                </c:pt>
                <c:pt idx="3">
                  <c:v>111</c:v>
                </c:pt>
                <c:pt idx="4">
                  <c:v>98</c:v>
                </c:pt>
                <c:pt idx="5">
                  <c:v>85</c:v>
                </c:pt>
                <c:pt idx="6">
                  <c:v>65</c:v>
                </c:pt>
              </c:numCache>
            </c:numRef>
          </c:val>
          <c:extLst>
            <c:ext xmlns:c16="http://schemas.microsoft.com/office/drawing/2014/chart" uri="{C3380CC4-5D6E-409C-BE32-E72D297353CC}">
              <c16:uniqueId val="{00000000-8EC7-407A-9683-D71BD7B9D63F}"/>
            </c:ext>
          </c:extLst>
        </c:ser>
        <c:dLbls>
          <c:showLegendKey val="0"/>
          <c:showVal val="1"/>
          <c:showCatName val="0"/>
          <c:showSerName val="0"/>
          <c:showPercent val="0"/>
          <c:showBubbleSize val="0"/>
        </c:dLbls>
        <c:gapWidth val="150"/>
        <c:overlap val="-25"/>
        <c:axId val="186335808"/>
        <c:axId val="186349248"/>
      </c:barChart>
      <c:catAx>
        <c:axId val="18633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86349248"/>
        <c:crosses val="autoZero"/>
        <c:auto val="1"/>
        <c:lblAlgn val="ctr"/>
        <c:lblOffset val="100"/>
        <c:noMultiLvlLbl val="0"/>
      </c:catAx>
      <c:valAx>
        <c:axId val="186349248"/>
        <c:scaling>
          <c:orientation val="minMax"/>
        </c:scaling>
        <c:delete val="1"/>
        <c:axPos val="l"/>
        <c:numFmt formatCode="General" sourceLinked="1"/>
        <c:majorTickMark val="none"/>
        <c:minorTickMark val="none"/>
        <c:tickLblPos val="nextTo"/>
        <c:crossAx val="18633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Campaigns.xlsx]PivtTable!PivotTable4</c:name>
    <c:fmtId val="14"/>
  </c:pivotSource>
  <c:chart>
    <c:title>
      <c:tx>
        <c:rich>
          <a:bodyPr rot="0" spcFirstLastPara="1" vertOverflow="ellipsis" vert="horz" wrap="square" anchor="ctr" anchorCtr="1"/>
          <a:lstStyle/>
          <a:p>
            <a:pPr>
              <a:defRPr lang="en-US" sz="1100" b="0" i="0" u="none" strike="noStrike" kern="1200" spc="0" baseline="0">
                <a:solidFill>
                  <a:srgbClr val="44546A"/>
                </a:solidFill>
                <a:latin typeface="Josefin Sans" pitchFamily="2" charset="0"/>
                <a:ea typeface="Josefin Sans" pitchFamily="2" charset="0"/>
                <a:cs typeface="Josefin Sans" pitchFamily="2" charset="0"/>
              </a:defRPr>
            </a:pPr>
            <a:r>
              <a:rPr lang="en-US" sz="1100" b="1" dirty="0"/>
              <a:t>Clicks VS. Booking per channels</a:t>
            </a:r>
          </a:p>
        </c:rich>
      </c:tx>
      <c:overlay val="0"/>
      <c:spPr>
        <a:noFill/>
        <a:ln>
          <a:noFill/>
        </a:ln>
        <a:effectLst/>
      </c:spPr>
      <c:txPr>
        <a:bodyPr rot="0" spcFirstLastPara="1" vertOverflow="ellipsis" vert="horz" wrap="square" anchor="ctr" anchorCtr="1"/>
        <a:lstStyle/>
        <a:p>
          <a:pPr>
            <a:defRPr lang="en-US" sz="1100" b="0"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PivtTable!$U$4</c:f>
              <c:strCache>
                <c:ptCount val="1"/>
                <c:pt idx="0">
                  <c:v>Clicks.</c:v>
                </c:pt>
              </c:strCache>
            </c:strRef>
          </c:tx>
          <c:spPr>
            <a:solidFill>
              <a:srgbClr val="44546A"/>
            </a:solidFill>
            <a:ln>
              <a:noFill/>
            </a:ln>
            <a:effectLst/>
          </c:spPr>
          <c:invertIfNegative val="0"/>
          <c:dLbls>
            <c:spPr>
              <a:noFill/>
              <a:ln>
                <a:noFill/>
              </a:ln>
              <a:effectLst/>
            </c:spPr>
            <c:txPr>
              <a:bodyPr rot="0" spcFirstLastPara="1" vertOverflow="ellipsis" vert="horz" wrap="square" anchor="ctr" anchorCtr="1"/>
              <a:lstStyle/>
              <a:p>
                <a:pPr>
                  <a:defRPr lang="en-US" sz="8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PivtTable!$T$5:$T$12</c:f>
              <c:strCache>
                <c:ptCount val="7"/>
                <c:pt idx="0">
                  <c:v>Search Engine</c:v>
                </c:pt>
                <c:pt idx="1">
                  <c:v>Influencers</c:v>
                </c:pt>
                <c:pt idx="2">
                  <c:v>Social Media</c:v>
                </c:pt>
                <c:pt idx="3">
                  <c:v>Email</c:v>
                </c:pt>
                <c:pt idx="4">
                  <c:v>TV</c:v>
                </c:pt>
                <c:pt idx="5">
                  <c:v>Billboards</c:v>
                </c:pt>
                <c:pt idx="6">
                  <c:v>Radio</c:v>
                </c:pt>
              </c:strCache>
            </c:strRef>
          </c:cat>
          <c:val>
            <c:numRef>
              <c:f>PivtTable!$U$5:$U$12</c:f>
              <c:numCache>
                <c:formatCode>_(* #,##0_);_(* \(#,##0\);_(* "-"??_);_(@_)</c:formatCode>
                <c:ptCount val="7"/>
                <c:pt idx="0">
                  <c:v>277851</c:v>
                </c:pt>
                <c:pt idx="1">
                  <c:v>160861</c:v>
                </c:pt>
                <c:pt idx="2">
                  <c:v>129818</c:v>
                </c:pt>
                <c:pt idx="3">
                  <c:v>11235</c:v>
                </c:pt>
                <c:pt idx="4">
                  <c:v>0</c:v>
                </c:pt>
                <c:pt idx="5">
                  <c:v>0</c:v>
                </c:pt>
                <c:pt idx="6">
                  <c:v>0</c:v>
                </c:pt>
              </c:numCache>
            </c:numRef>
          </c:val>
          <c:extLst>
            <c:ext xmlns:c16="http://schemas.microsoft.com/office/drawing/2014/chart" uri="{C3380CC4-5D6E-409C-BE32-E72D297353CC}">
              <c16:uniqueId val="{00000000-6C82-4C80-A436-7B1F7C144E4D}"/>
            </c:ext>
          </c:extLst>
        </c:ser>
        <c:ser>
          <c:idx val="1"/>
          <c:order val="1"/>
          <c:tx>
            <c:strRef>
              <c:f>PivtTable!$V$4</c:f>
              <c:strCache>
                <c:ptCount val="1"/>
                <c:pt idx="0">
                  <c:v>Bookings.</c:v>
                </c:pt>
              </c:strCache>
            </c:strRef>
          </c:tx>
          <c:spPr>
            <a:solidFill>
              <a:srgbClr val="EBE4D1"/>
            </a:solidFill>
            <a:ln>
              <a:noFill/>
            </a:ln>
            <a:effectLst/>
          </c:spPr>
          <c:invertIfNegative val="0"/>
          <c:dLbls>
            <c:spPr>
              <a:noFill/>
              <a:ln>
                <a:noFill/>
              </a:ln>
              <a:effectLst/>
            </c:spPr>
            <c:txPr>
              <a:bodyPr rot="0" spcFirstLastPara="1" vertOverflow="ellipsis" vert="horz" wrap="square" anchor="ctr" anchorCtr="1"/>
              <a:lstStyle/>
              <a:p>
                <a:pPr>
                  <a:defRPr lang="en-US" sz="8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PivtTable!$T$5:$T$12</c:f>
              <c:strCache>
                <c:ptCount val="7"/>
                <c:pt idx="0">
                  <c:v>Search Engine</c:v>
                </c:pt>
                <c:pt idx="1">
                  <c:v>Influencers</c:v>
                </c:pt>
                <c:pt idx="2">
                  <c:v>Social Media</c:v>
                </c:pt>
                <c:pt idx="3">
                  <c:v>Email</c:v>
                </c:pt>
                <c:pt idx="4">
                  <c:v>TV</c:v>
                </c:pt>
                <c:pt idx="5">
                  <c:v>Billboards</c:v>
                </c:pt>
                <c:pt idx="6">
                  <c:v>Radio</c:v>
                </c:pt>
              </c:strCache>
            </c:strRef>
          </c:cat>
          <c:val>
            <c:numRef>
              <c:f>PivtTable!$V$5:$V$12</c:f>
              <c:numCache>
                <c:formatCode>_(* #,##0_);_(* \(#,##0\);_(* "-"??_);_(@_)</c:formatCode>
                <c:ptCount val="7"/>
                <c:pt idx="0">
                  <c:v>25466.133333333335</c:v>
                </c:pt>
                <c:pt idx="1">
                  <c:v>35334.400000000001</c:v>
                </c:pt>
                <c:pt idx="2">
                  <c:v>10611.133333333331</c:v>
                </c:pt>
                <c:pt idx="3">
                  <c:v>1484.3999999999999</c:v>
                </c:pt>
                <c:pt idx="4">
                  <c:v>35759.866666666669</c:v>
                </c:pt>
                <c:pt idx="5">
                  <c:v>53905</c:v>
                </c:pt>
                <c:pt idx="6">
                  <c:v>89551</c:v>
                </c:pt>
              </c:numCache>
            </c:numRef>
          </c:val>
          <c:extLst>
            <c:ext xmlns:c16="http://schemas.microsoft.com/office/drawing/2014/chart" uri="{C3380CC4-5D6E-409C-BE32-E72D297353CC}">
              <c16:uniqueId val="{00000001-6C82-4C80-A436-7B1F7C144E4D}"/>
            </c:ext>
          </c:extLst>
        </c:ser>
        <c:dLbls>
          <c:showLegendKey val="0"/>
          <c:showVal val="1"/>
          <c:showCatName val="0"/>
          <c:showSerName val="0"/>
          <c:showPercent val="0"/>
          <c:showBubbleSize val="0"/>
        </c:dLbls>
        <c:gapWidth val="150"/>
        <c:overlap val="-25"/>
        <c:axId val="115225760"/>
        <c:axId val="115225280"/>
      </c:barChart>
      <c:catAx>
        <c:axId val="11522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15225280"/>
        <c:crosses val="autoZero"/>
        <c:auto val="1"/>
        <c:lblAlgn val="ctr"/>
        <c:lblOffset val="100"/>
        <c:noMultiLvlLbl val="0"/>
      </c:catAx>
      <c:valAx>
        <c:axId val="115225280"/>
        <c:scaling>
          <c:orientation val="minMax"/>
        </c:scaling>
        <c:delete val="1"/>
        <c:axPos val="l"/>
        <c:numFmt formatCode="_(* #,##0_);_(* \(#,##0\);_(* &quot;-&quot;??_);_(@_)" sourceLinked="1"/>
        <c:majorTickMark val="none"/>
        <c:minorTickMark val="none"/>
        <c:tickLblPos val="nextTo"/>
        <c:crossAx val="11522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Campaigns.xlsx]PivtTable!PivotTable2</c:name>
    <c:fmtId val="19"/>
  </c:pivotSource>
  <c:chart>
    <c:title>
      <c:tx>
        <c:rich>
          <a:bodyPr rot="0" spcFirstLastPara="1" vertOverflow="ellipsis" vert="horz" wrap="square" anchor="ctr" anchorCtr="1"/>
          <a:lstStyle/>
          <a:p>
            <a:pPr>
              <a:defRPr lang="en-US" sz="1100" b="1" i="0" u="none" strike="noStrike" kern="1200" spc="0" baseline="0">
                <a:solidFill>
                  <a:srgbClr val="44546A"/>
                </a:solidFill>
                <a:latin typeface="Josefin Sans" pitchFamily="2" charset="0"/>
                <a:ea typeface="Josefin Sans" pitchFamily="2" charset="0"/>
                <a:cs typeface="Josefin Sans" pitchFamily="2" charset="0"/>
              </a:defRPr>
            </a:pPr>
            <a:r>
              <a:rPr lang="en-US" sz="1100" b="1"/>
              <a:t>Revenue VS. Spend per channels </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PivtTable!$P$4</c:f>
              <c:strCache>
                <c:ptCount val="1"/>
                <c:pt idx="0">
                  <c:v>Revenue.</c:v>
                </c:pt>
              </c:strCache>
            </c:strRef>
          </c:tx>
          <c:spPr>
            <a:solidFill>
              <a:srgbClr val="EBE4D1"/>
            </a:solidFill>
            <a:ln>
              <a:noFill/>
            </a:ln>
            <a:effectLst/>
          </c:spPr>
          <c:invertIfNegative val="0"/>
          <c:dLbls>
            <c:dLbl>
              <c:idx val="1"/>
              <c:spPr>
                <a:noFill/>
                <a:ln>
                  <a:noFill/>
                </a:ln>
                <a:effectLst/>
              </c:spPr>
              <c:txPr>
                <a:bodyPr rot="-900000" spcFirstLastPara="1" vertOverflow="ellipsis" wrap="square" anchor="ctr" anchorCtr="1"/>
                <a:lstStyle/>
                <a:p>
                  <a:pPr>
                    <a:defRPr lang="en-US" sz="7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E488-4879-A61E-6EE6A11FFE75}"/>
                </c:ext>
              </c:extLst>
            </c:dLbl>
            <c:spPr>
              <a:noFill/>
              <a:ln>
                <a:noFill/>
              </a:ln>
              <a:effectLst/>
            </c:spPr>
            <c:txPr>
              <a:bodyPr rot="-2460000" spcFirstLastPara="1" vertOverflow="ellipsis" wrap="square" anchor="ctr" anchorCtr="1"/>
              <a:lstStyle/>
              <a:p>
                <a:pPr>
                  <a:defRPr lang="en-US" sz="7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PivtTable!$O$5:$O$12</c:f>
              <c:strCache>
                <c:ptCount val="7"/>
                <c:pt idx="0">
                  <c:v>Billboards</c:v>
                </c:pt>
                <c:pt idx="1">
                  <c:v>Email</c:v>
                </c:pt>
                <c:pt idx="2">
                  <c:v>Influencers</c:v>
                </c:pt>
                <c:pt idx="3">
                  <c:v>Radio</c:v>
                </c:pt>
                <c:pt idx="4">
                  <c:v>Search Engine</c:v>
                </c:pt>
                <c:pt idx="5">
                  <c:v>Social Media</c:v>
                </c:pt>
                <c:pt idx="6">
                  <c:v>TV</c:v>
                </c:pt>
              </c:strCache>
            </c:strRef>
          </c:cat>
          <c:val>
            <c:numRef>
              <c:f>PivtTable!$P$5:$P$12</c:f>
              <c:numCache>
                <c:formatCode>_("$"* #,##0_);_("$"* \(#,##0\);_("$"* "-"??_);_(@_)</c:formatCode>
                <c:ptCount val="7"/>
                <c:pt idx="0">
                  <c:v>102650.22</c:v>
                </c:pt>
                <c:pt idx="1">
                  <c:v>26800.11</c:v>
                </c:pt>
                <c:pt idx="2">
                  <c:v>271169.63</c:v>
                </c:pt>
                <c:pt idx="3">
                  <c:v>265235.79000000004</c:v>
                </c:pt>
                <c:pt idx="4">
                  <c:v>542011.17000000004</c:v>
                </c:pt>
                <c:pt idx="5">
                  <c:v>252661.03</c:v>
                </c:pt>
                <c:pt idx="6">
                  <c:v>727575.31</c:v>
                </c:pt>
              </c:numCache>
            </c:numRef>
          </c:val>
          <c:extLst>
            <c:ext xmlns:c16="http://schemas.microsoft.com/office/drawing/2014/chart" uri="{C3380CC4-5D6E-409C-BE32-E72D297353CC}">
              <c16:uniqueId val="{00000000-E488-4879-A61E-6EE6A11FFE75}"/>
            </c:ext>
          </c:extLst>
        </c:ser>
        <c:ser>
          <c:idx val="1"/>
          <c:order val="1"/>
          <c:tx>
            <c:strRef>
              <c:f>PivtTable!$Q$4</c:f>
              <c:strCache>
                <c:ptCount val="1"/>
                <c:pt idx="0">
                  <c:v>Spend.</c:v>
                </c:pt>
              </c:strCache>
            </c:strRef>
          </c:tx>
          <c:spPr>
            <a:solidFill>
              <a:srgbClr val="44546A"/>
            </a:solidFill>
            <a:ln>
              <a:noFill/>
            </a:ln>
            <a:effectLst/>
          </c:spPr>
          <c:invertIfNegative val="0"/>
          <c:dLbls>
            <c:spPr>
              <a:noFill/>
              <a:ln>
                <a:noFill/>
              </a:ln>
              <a:effectLst/>
            </c:spPr>
            <c:txPr>
              <a:bodyPr rot="-2400000" spcFirstLastPara="1" vertOverflow="ellipsis" wrap="square" anchor="ctr" anchorCtr="1"/>
              <a:lstStyle/>
              <a:p>
                <a:pPr>
                  <a:defRPr lang="en-US" sz="7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PivtTable!$O$5:$O$12</c:f>
              <c:strCache>
                <c:ptCount val="7"/>
                <c:pt idx="0">
                  <c:v>Billboards</c:v>
                </c:pt>
                <c:pt idx="1">
                  <c:v>Email</c:v>
                </c:pt>
                <c:pt idx="2">
                  <c:v>Influencers</c:v>
                </c:pt>
                <c:pt idx="3">
                  <c:v>Radio</c:v>
                </c:pt>
                <c:pt idx="4">
                  <c:v>Search Engine</c:v>
                </c:pt>
                <c:pt idx="5">
                  <c:v>Social Media</c:v>
                </c:pt>
                <c:pt idx="6">
                  <c:v>TV</c:v>
                </c:pt>
              </c:strCache>
            </c:strRef>
          </c:cat>
          <c:val>
            <c:numRef>
              <c:f>PivtTable!$Q$5:$Q$12</c:f>
              <c:numCache>
                <c:formatCode>_("$"* #,##0_);_("$"* \(#,##0\);_("$"* "-"??_);_(@_)</c:formatCode>
                <c:ptCount val="7"/>
                <c:pt idx="0">
                  <c:v>162934</c:v>
                </c:pt>
                <c:pt idx="1">
                  <c:v>136870</c:v>
                </c:pt>
                <c:pt idx="2">
                  <c:v>134706</c:v>
                </c:pt>
                <c:pt idx="3">
                  <c:v>316558</c:v>
                </c:pt>
                <c:pt idx="4">
                  <c:v>324717</c:v>
                </c:pt>
                <c:pt idx="5">
                  <c:v>148972</c:v>
                </c:pt>
                <c:pt idx="6">
                  <c:v>122480</c:v>
                </c:pt>
              </c:numCache>
            </c:numRef>
          </c:val>
          <c:extLst>
            <c:ext xmlns:c16="http://schemas.microsoft.com/office/drawing/2014/chart" uri="{C3380CC4-5D6E-409C-BE32-E72D297353CC}">
              <c16:uniqueId val="{00000001-E488-4879-A61E-6EE6A11FFE75}"/>
            </c:ext>
          </c:extLst>
        </c:ser>
        <c:dLbls>
          <c:showLegendKey val="0"/>
          <c:showVal val="1"/>
          <c:showCatName val="0"/>
          <c:showSerName val="0"/>
          <c:showPercent val="0"/>
          <c:showBubbleSize val="0"/>
        </c:dLbls>
        <c:gapWidth val="150"/>
        <c:overlap val="-25"/>
        <c:axId val="1483799840"/>
        <c:axId val="1483810400"/>
      </c:barChart>
      <c:catAx>
        <c:axId val="148379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483810400"/>
        <c:crosses val="autoZero"/>
        <c:auto val="1"/>
        <c:lblAlgn val="ctr"/>
        <c:lblOffset val="100"/>
        <c:noMultiLvlLbl val="0"/>
      </c:catAx>
      <c:valAx>
        <c:axId val="1483810400"/>
        <c:scaling>
          <c:orientation val="minMax"/>
        </c:scaling>
        <c:delete val="1"/>
        <c:axPos val="l"/>
        <c:numFmt formatCode="_(&quot;$&quot;* #,##0_);_(&quot;$&quot;* \(#,##0\);_(&quot;$&quot;* &quot;-&quot;??_);_(@_)" sourceLinked="1"/>
        <c:majorTickMark val="none"/>
        <c:minorTickMark val="none"/>
        <c:tickLblPos val="nextTo"/>
        <c:crossAx val="14837998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Campaigns.xlsx]PivtTable!PivotTable7</c:name>
    <c:fmtId val="22"/>
  </c:pivotSource>
  <c:chart>
    <c:title>
      <c:tx>
        <c:rich>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r>
              <a:rPr lang="en-US" b="1"/>
              <a:t>Revenue per audience </a:t>
            </a:r>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dLbl>
          <c:idx val="0"/>
          <c:layout>
            <c:manualLayout>
              <c:x val="-0.12500000000000003"/>
              <c:y val="0.10185185185185168"/>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dLbl>
          <c:idx val="0"/>
          <c:layout>
            <c:manualLayout>
              <c:x val="0.11388888888888889"/>
              <c:y val="-8.7962962962962965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3"/>
        <c:dLbl>
          <c:idx val="0"/>
          <c:layout>
            <c:manualLayout>
              <c:x val="0.13611111111111102"/>
              <c:y val="6.0185185185185182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4"/>
        <c:dLbl>
          <c:idx val="0"/>
          <c:layout>
            <c:manualLayout>
              <c:x val="-0.12222222222222222"/>
              <c:y val="-8.3333333333333329E-2"/>
            </c:manualLayout>
          </c:layout>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2"/>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3"/>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4"/>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6"/>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8"/>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9"/>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1"/>
        <c:spPr>
          <a:solidFill>
            <a:srgbClr val="EBE4D1"/>
          </a:solidFill>
          <a:ln w="19050">
            <a:solidFill>
              <a:schemeClr val="lt1"/>
            </a:solidFill>
          </a:ln>
          <a:effectLst/>
        </c:spPr>
        <c:dLbl>
          <c:idx val="0"/>
          <c:layout>
            <c:manualLayout>
              <c:x val="0.11388888888888889"/>
              <c:y val="-8.7962962962962965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2"/>
        <c:spPr>
          <a:solidFill>
            <a:srgbClr val="44546A"/>
          </a:solidFill>
          <a:ln w="19050">
            <a:solidFill>
              <a:schemeClr val="lt1"/>
            </a:solidFill>
          </a:ln>
          <a:effectLst/>
        </c:spPr>
        <c:dLbl>
          <c:idx val="0"/>
          <c:layout>
            <c:manualLayout>
              <c:x val="0.13611111111111102"/>
              <c:y val="6.0185185185185182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3"/>
        <c:spPr>
          <a:solidFill>
            <a:srgbClr val="E88D67"/>
          </a:solidFill>
          <a:ln w="19050">
            <a:solidFill>
              <a:schemeClr val="lt1"/>
            </a:solidFill>
          </a:ln>
          <a:effectLst/>
        </c:spPr>
        <c:dLbl>
          <c:idx val="0"/>
          <c:layout>
            <c:manualLayout>
              <c:x val="-0.12500000000000003"/>
              <c:y val="0.10185185185185168"/>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4"/>
        <c:spPr>
          <a:solidFill>
            <a:srgbClr val="B8ABA3"/>
          </a:solidFill>
          <a:ln w="19050">
            <a:solidFill>
              <a:schemeClr val="lt1"/>
            </a:solidFill>
          </a:ln>
          <a:effectLst/>
        </c:spPr>
        <c:dLbl>
          <c:idx val="0"/>
          <c:layout>
            <c:manualLayout>
              <c:x val="-0.12222222222222222"/>
              <c:y val="-8.3333333333333329E-2"/>
            </c:manualLayout>
          </c:layout>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PivtTable!$AG$4</c:f>
              <c:strCache>
                <c:ptCount val="1"/>
                <c:pt idx="0">
                  <c:v>Total</c:v>
                </c:pt>
              </c:strCache>
            </c:strRef>
          </c:tx>
          <c:dPt>
            <c:idx val="0"/>
            <c:bubble3D val="0"/>
            <c:spPr>
              <a:solidFill>
                <a:srgbClr val="EBE4D1"/>
              </a:solidFill>
              <a:ln w="19050">
                <a:solidFill>
                  <a:schemeClr val="lt1"/>
                </a:solidFill>
              </a:ln>
              <a:effectLst/>
            </c:spPr>
            <c:extLst>
              <c:ext xmlns:c16="http://schemas.microsoft.com/office/drawing/2014/chart" uri="{C3380CC4-5D6E-409C-BE32-E72D297353CC}">
                <c16:uniqueId val="{00000001-C292-4578-9EB9-9C087B537142}"/>
              </c:ext>
            </c:extLst>
          </c:dPt>
          <c:dPt>
            <c:idx val="1"/>
            <c:bubble3D val="0"/>
            <c:spPr>
              <a:solidFill>
                <a:srgbClr val="44546A"/>
              </a:solidFill>
              <a:ln w="19050">
                <a:solidFill>
                  <a:schemeClr val="lt1"/>
                </a:solidFill>
              </a:ln>
              <a:effectLst/>
            </c:spPr>
            <c:extLst>
              <c:ext xmlns:c16="http://schemas.microsoft.com/office/drawing/2014/chart" uri="{C3380CC4-5D6E-409C-BE32-E72D297353CC}">
                <c16:uniqueId val="{00000003-C292-4578-9EB9-9C087B537142}"/>
              </c:ext>
            </c:extLst>
          </c:dPt>
          <c:dPt>
            <c:idx val="2"/>
            <c:bubble3D val="0"/>
            <c:spPr>
              <a:solidFill>
                <a:srgbClr val="E88D67"/>
              </a:solidFill>
              <a:ln w="19050">
                <a:solidFill>
                  <a:schemeClr val="lt1"/>
                </a:solidFill>
              </a:ln>
              <a:effectLst/>
            </c:spPr>
            <c:extLst>
              <c:ext xmlns:c16="http://schemas.microsoft.com/office/drawing/2014/chart" uri="{C3380CC4-5D6E-409C-BE32-E72D297353CC}">
                <c16:uniqueId val="{00000005-C292-4578-9EB9-9C087B537142}"/>
              </c:ext>
            </c:extLst>
          </c:dPt>
          <c:dPt>
            <c:idx val="3"/>
            <c:bubble3D val="0"/>
            <c:spPr>
              <a:solidFill>
                <a:srgbClr val="B8ABA3"/>
              </a:solidFill>
              <a:ln w="19050">
                <a:solidFill>
                  <a:schemeClr val="lt1"/>
                </a:solidFill>
              </a:ln>
              <a:effectLst/>
            </c:spPr>
            <c:extLst>
              <c:ext xmlns:c16="http://schemas.microsoft.com/office/drawing/2014/chart" uri="{C3380CC4-5D6E-409C-BE32-E72D297353CC}">
                <c16:uniqueId val="{00000007-C292-4578-9EB9-9C087B537142}"/>
              </c:ext>
            </c:extLst>
          </c:dPt>
          <c:dLbls>
            <c:dLbl>
              <c:idx val="0"/>
              <c:layout>
                <c:manualLayout>
                  <c:x val="0.11717099460314105"/>
                  <c:y val="-8.2427088105387E-2"/>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C292-4578-9EB9-9C087B537142}"/>
                </c:ext>
              </c:extLst>
            </c:dLbl>
            <c:dLbl>
              <c:idx val="1"/>
              <c:layout>
                <c:manualLayout>
                  <c:x val="0.16564994768021382"/>
                  <c:y val="1.5898975360620144E-2"/>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C292-4578-9EB9-9C087B537142}"/>
                </c:ext>
              </c:extLst>
            </c:dLbl>
            <c:dLbl>
              <c:idx val="2"/>
              <c:layout>
                <c:manualLayout>
                  <c:x val="-0.11515366562836854"/>
                  <c:y val="0.13506653595870929"/>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C292-4578-9EB9-9C087B537142}"/>
                </c:ext>
              </c:extLst>
            </c:dLbl>
            <c:dLbl>
              <c:idx val="3"/>
              <c:layout>
                <c:manualLayout>
                  <c:x val="-0.13206863053444229"/>
                  <c:y val="-5.0118713802315744E-2"/>
                </c:manualLayout>
              </c:layout>
              <c:showLegendKey val="0"/>
              <c:showVal val="1"/>
              <c:showCatName val="0"/>
              <c:showSerName val="0"/>
              <c:showPercent val="1"/>
              <c:showBubbleSize val="0"/>
              <c:separator>
</c:separator>
              <c:extLst>
                <c:ext xmlns:c15="http://schemas.microsoft.com/office/drawing/2012/chart" uri="{CE6537A1-D6FC-4f65-9D91-7224C49458BB}">
                  <c15:layout>
                    <c:manualLayout>
                      <c:w val="0.18919656501027401"/>
                      <c:h val="0.17160867990339002"/>
                    </c:manualLayout>
                  </c15:layout>
                </c:ext>
                <c:ext xmlns:c16="http://schemas.microsoft.com/office/drawing/2014/chart" uri="{C3380CC4-5D6E-409C-BE32-E72D297353CC}">
                  <c16:uniqueId val="{00000007-C292-4578-9EB9-9C087B537142}"/>
                </c:ext>
              </c:extLst>
            </c:dLbl>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1"/>
            <c:showBubbleSize val="0"/>
            <c:separator>
</c:separator>
            <c:showLeaderLines val="0"/>
            <c:extLst>
              <c:ext xmlns:c15="http://schemas.microsoft.com/office/drawing/2012/chart" uri="{CE6537A1-D6FC-4f65-9D91-7224C49458BB}"/>
            </c:extLst>
          </c:dLbls>
          <c:cat>
            <c:strRef>
              <c:f>PivtTable!$AF$5:$AF$9</c:f>
              <c:strCache>
                <c:ptCount val="4"/>
                <c:pt idx="0">
                  <c:v>Business Travelers</c:v>
                </c:pt>
                <c:pt idx="1">
                  <c:v>Families</c:v>
                </c:pt>
                <c:pt idx="2">
                  <c:v>Seniors</c:v>
                </c:pt>
                <c:pt idx="3">
                  <c:v>Young Adults</c:v>
                </c:pt>
              </c:strCache>
            </c:strRef>
          </c:cat>
          <c:val>
            <c:numRef>
              <c:f>PivtTable!$AG$5:$AG$9</c:f>
              <c:numCache>
                <c:formatCode>_("$"* #,##0_);_("$"* \(#,##0\);_("$"* "-"??_);_(@_)</c:formatCode>
                <c:ptCount val="4"/>
                <c:pt idx="0">
                  <c:v>471838.44</c:v>
                </c:pt>
                <c:pt idx="1">
                  <c:v>943005.28999999992</c:v>
                </c:pt>
                <c:pt idx="2">
                  <c:v>383135.54000000004</c:v>
                </c:pt>
                <c:pt idx="3">
                  <c:v>390123.99</c:v>
                </c:pt>
              </c:numCache>
            </c:numRef>
          </c:val>
          <c:extLst>
            <c:ext xmlns:c16="http://schemas.microsoft.com/office/drawing/2014/chart" uri="{C3380CC4-5D6E-409C-BE32-E72D297353CC}">
              <c16:uniqueId val="{00000008-C292-4578-9EB9-9C087B537142}"/>
            </c:ext>
          </c:extLst>
        </c:ser>
        <c:dLbls>
          <c:showLegendKey val="0"/>
          <c:showVal val="0"/>
          <c:showCatName val="0"/>
          <c:showSerName val="0"/>
          <c:showPercent val="1"/>
          <c:showBubbleSize val="0"/>
          <c:showLeaderLines val="0"/>
        </c:dLbls>
        <c:firstSliceAng val="0"/>
        <c:holeSize val="62"/>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Campaigns.xlsx]PivtTable!PivotTable6</c:name>
    <c:fmtId val="21"/>
  </c:pivotSource>
  <c:chart>
    <c:title>
      <c:tx>
        <c:rich>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r>
              <a:rPr lang="en-US" b="1"/>
              <a:t>Campaigns over time</a:t>
            </a:r>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26577C"/>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PivtTable!$AC$4</c:f>
              <c:strCache>
                <c:ptCount val="1"/>
                <c:pt idx="0">
                  <c:v>Total</c:v>
                </c:pt>
              </c:strCache>
            </c:strRef>
          </c:tx>
          <c:spPr>
            <a:ln w="28575" cap="rnd">
              <a:solidFill>
                <a:srgbClr val="26577C"/>
              </a:solidFill>
              <a:round/>
            </a:ln>
            <a:effectLst/>
          </c:spPr>
          <c:marker>
            <c:symbol val="none"/>
          </c:marker>
          <c:dLbls>
            <c:spPr>
              <a:solidFill>
                <a:schemeClr val="bg1"/>
              </a:solid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PivtTable!$AB$5:$AB$19</c:f>
              <c:multiLvlStrCache>
                <c:ptCount val="12"/>
                <c:lvl>
                  <c:pt idx="0">
                    <c:v>Jun</c:v>
                  </c:pt>
                  <c:pt idx="1">
                    <c:v>Jul</c:v>
                  </c:pt>
                  <c:pt idx="2">
                    <c:v>Aug</c:v>
                  </c:pt>
                  <c:pt idx="3">
                    <c:v>Sep</c:v>
                  </c:pt>
                  <c:pt idx="4">
                    <c:v>Oct</c:v>
                  </c:pt>
                  <c:pt idx="5">
                    <c:v>Nov</c:v>
                  </c:pt>
                  <c:pt idx="6">
                    <c:v>Dec</c:v>
                  </c:pt>
                  <c:pt idx="7">
                    <c:v>Jan</c:v>
                  </c:pt>
                  <c:pt idx="8">
                    <c:v>Feb</c:v>
                  </c:pt>
                  <c:pt idx="9">
                    <c:v>Mar</c:v>
                  </c:pt>
                  <c:pt idx="10">
                    <c:v>Apr</c:v>
                  </c:pt>
                  <c:pt idx="11">
                    <c:v>May</c:v>
                  </c:pt>
                </c:lvl>
                <c:lvl>
                  <c:pt idx="0">
                    <c:v>2023</c:v>
                  </c:pt>
                  <c:pt idx="7">
                    <c:v>2024</c:v>
                  </c:pt>
                </c:lvl>
              </c:multiLvlStrCache>
            </c:multiLvlStrRef>
          </c:cat>
          <c:val>
            <c:numRef>
              <c:f>PivtTable!$AC$5:$AC$19</c:f>
              <c:numCache>
                <c:formatCode>General</c:formatCode>
                <c:ptCount val="12"/>
                <c:pt idx="0">
                  <c:v>3</c:v>
                </c:pt>
                <c:pt idx="1">
                  <c:v>5</c:v>
                </c:pt>
                <c:pt idx="2">
                  <c:v>6</c:v>
                </c:pt>
                <c:pt idx="3">
                  <c:v>4</c:v>
                </c:pt>
                <c:pt idx="4">
                  <c:v>1</c:v>
                </c:pt>
                <c:pt idx="5">
                  <c:v>7</c:v>
                </c:pt>
                <c:pt idx="6">
                  <c:v>3</c:v>
                </c:pt>
                <c:pt idx="7">
                  <c:v>5</c:v>
                </c:pt>
                <c:pt idx="8">
                  <c:v>6</c:v>
                </c:pt>
                <c:pt idx="9">
                  <c:v>6</c:v>
                </c:pt>
                <c:pt idx="10">
                  <c:v>3</c:v>
                </c:pt>
                <c:pt idx="11">
                  <c:v>1</c:v>
                </c:pt>
              </c:numCache>
            </c:numRef>
          </c:val>
          <c:smooth val="1"/>
          <c:extLst>
            <c:ext xmlns:c16="http://schemas.microsoft.com/office/drawing/2014/chart" uri="{C3380CC4-5D6E-409C-BE32-E72D297353CC}">
              <c16:uniqueId val="{00000000-5CFE-4FE1-956E-058ADEE0CFEA}"/>
            </c:ext>
          </c:extLst>
        </c:ser>
        <c:dLbls>
          <c:showLegendKey val="0"/>
          <c:showVal val="1"/>
          <c:showCatName val="0"/>
          <c:showSerName val="0"/>
          <c:showPercent val="0"/>
          <c:showBubbleSize val="0"/>
        </c:dLbls>
        <c:smooth val="0"/>
        <c:axId val="123569296"/>
        <c:axId val="132390384"/>
      </c:lineChart>
      <c:catAx>
        <c:axId val="12356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32390384"/>
        <c:crosses val="autoZero"/>
        <c:auto val="1"/>
        <c:lblAlgn val="ctr"/>
        <c:lblOffset val="100"/>
        <c:noMultiLvlLbl val="0"/>
      </c:catAx>
      <c:valAx>
        <c:axId val="132390384"/>
        <c:scaling>
          <c:orientation val="minMax"/>
        </c:scaling>
        <c:delete val="1"/>
        <c:axPos val="l"/>
        <c:numFmt formatCode="General" sourceLinked="1"/>
        <c:majorTickMark val="none"/>
        <c:minorTickMark val="none"/>
        <c:tickLblPos val="nextTo"/>
        <c:crossAx val="12356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Campaigns.xlsx]PivtTable!PivotTable5</c:name>
    <c:fmtId val="24"/>
  </c:pivotSource>
  <c:chart>
    <c:title>
      <c:tx>
        <c:rich>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r>
              <a:rPr lang="en-US" b="1"/>
              <a:t>Total</a:t>
            </a:r>
            <a:r>
              <a:rPr lang="en-US" b="1" baseline="0"/>
              <a:t> days per campaign</a:t>
            </a:r>
            <a:endParaRPr lang="en-US" b="1"/>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E88D67"/>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PivtTable!$Y$4</c:f>
              <c:strCache>
                <c:ptCount val="1"/>
                <c:pt idx="0">
                  <c:v>Total</c:v>
                </c:pt>
              </c:strCache>
            </c:strRef>
          </c:tx>
          <c:spPr>
            <a:solidFill>
              <a:srgbClr val="E88D67"/>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PivtTable!$X$5:$X$12</c:f>
              <c:strCache>
                <c:ptCount val="7"/>
                <c:pt idx="0">
                  <c:v>Radio</c:v>
                </c:pt>
                <c:pt idx="1">
                  <c:v>Search Engine</c:v>
                </c:pt>
                <c:pt idx="2">
                  <c:v>Influencers</c:v>
                </c:pt>
                <c:pt idx="3">
                  <c:v>Billboards</c:v>
                </c:pt>
                <c:pt idx="4">
                  <c:v>Social Media</c:v>
                </c:pt>
                <c:pt idx="5">
                  <c:v>TV</c:v>
                </c:pt>
                <c:pt idx="6">
                  <c:v>Email</c:v>
                </c:pt>
              </c:strCache>
            </c:strRef>
          </c:cat>
          <c:val>
            <c:numRef>
              <c:f>PivtTable!$Y$5:$Y$12</c:f>
              <c:numCache>
                <c:formatCode>General</c:formatCode>
                <c:ptCount val="7"/>
                <c:pt idx="0">
                  <c:v>223</c:v>
                </c:pt>
                <c:pt idx="1">
                  <c:v>197</c:v>
                </c:pt>
                <c:pt idx="2">
                  <c:v>166</c:v>
                </c:pt>
                <c:pt idx="3">
                  <c:v>111</c:v>
                </c:pt>
                <c:pt idx="4">
                  <c:v>98</c:v>
                </c:pt>
                <c:pt idx="5">
                  <c:v>85</c:v>
                </c:pt>
                <c:pt idx="6">
                  <c:v>65</c:v>
                </c:pt>
              </c:numCache>
            </c:numRef>
          </c:val>
          <c:extLst>
            <c:ext xmlns:c16="http://schemas.microsoft.com/office/drawing/2014/chart" uri="{C3380CC4-5D6E-409C-BE32-E72D297353CC}">
              <c16:uniqueId val="{00000000-8F9A-478C-AF96-749A09AC95F0}"/>
            </c:ext>
          </c:extLst>
        </c:ser>
        <c:dLbls>
          <c:showLegendKey val="0"/>
          <c:showVal val="1"/>
          <c:showCatName val="0"/>
          <c:showSerName val="0"/>
          <c:showPercent val="0"/>
          <c:showBubbleSize val="0"/>
        </c:dLbls>
        <c:gapWidth val="150"/>
        <c:overlap val="-25"/>
        <c:axId val="186335808"/>
        <c:axId val="186349248"/>
      </c:barChart>
      <c:catAx>
        <c:axId val="18633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86349248"/>
        <c:crosses val="autoZero"/>
        <c:auto val="1"/>
        <c:lblAlgn val="ctr"/>
        <c:lblOffset val="100"/>
        <c:noMultiLvlLbl val="0"/>
      </c:catAx>
      <c:valAx>
        <c:axId val="186349248"/>
        <c:scaling>
          <c:orientation val="minMax"/>
        </c:scaling>
        <c:delete val="1"/>
        <c:axPos val="l"/>
        <c:numFmt formatCode="General" sourceLinked="1"/>
        <c:majorTickMark val="none"/>
        <c:minorTickMark val="none"/>
        <c:tickLblPos val="nextTo"/>
        <c:crossAx val="18633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spc="0" baseline="0">
                <a:solidFill>
                  <a:srgbClr val="44546A"/>
                </a:solidFill>
                <a:latin typeface="Josefin Sans" pitchFamily="2" charset="0"/>
                <a:ea typeface="Josefin Sans" pitchFamily="2" charset="0"/>
                <a:cs typeface="Josefin Sans" pitchFamily="2" charset="0"/>
              </a:defRPr>
            </a:pPr>
            <a:r>
              <a:rPr lang="en-US" sz="1400" b="1"/>
              <a:t>ROI per channel</a:t>
            </a:r>
          </a:p>
        </c:rich>
      </c:tx>
      <c:overlay val="0"/>
      <c:spPr>
        <a:noFill/>
        <a:ln>
          <a:noFill/>
        </a:ln>
        <a:effectLst/>
      </c:spPr>
      <c:txPr>
        <a:bodyPr rot="0" spcFirstLastPara="1" vertOverflow="ellipsis" vert="horz" wrap="square" anchor="ctr" anchorCtr="1"/>
        <a:lstStyle/>
        <a:p>
          <a:pPr>
            <a:defRPr lang="en-US" sz="1400" b="1"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lotArea>
      <c:layout/>
      <c:barChart>
        <c:barDir val="col"/>
        <c:grouping val="clustered"/>
        <c:varyColors val="0"/>
        <c:ser>
          <c:idx val="0"/>
          <c:order val="0"/>
          <c:spPr>
            <a:solidFill>
              <a:srgbClr val="E88D67"/>
            </a:solidFill>
            <a:ln>
              <a:noFill/>
            </a:ln>
            <a:effectLst/>
          </c:spPr>
          <c:invertIfNegative val="0"/>
          <c:dLbls>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PivtTable!$AN$16:$AN$22</c:f>
              <c:strCache>
                <c:ptCount val="7"/>
                <c:pt idx="0">
                  <c:v>TV</c:v>
                </c:pt>
                <c:pt idx="1">
                  <c:v>Influencers</c:v>
                </c:pt>
                <c:pt idx="2">
                  <c:v>Social Media</c:v>
                </c:pt>
                <c:pt idx="3">
                  <c:v>Search Engine</c:v>
                </c:pt>
                <c:pt idx="4">
                  <c:v>Radio</c:v>
                </c:pt>
                <c:pt idx="5">
                  <c:v>Billboards</c:v>
                </c:pt>
                <c:pt idx="6">
                  <c:v>Email</c:v>
                </c:pt>
              </c:strCache>
            </c:strRef>
          </c:cat>
          <c:val>
            <c:numRef>
              <c:f>PivtTable!$AQ$16:$AQ$22</c:f>
              <c:numCache>
                <c:formatCode>0%</c:formatCode>
                <c:ptCount val="7"/>
                <c:pt idx="0">
                  <c:v>5.9403601404310908</c:v>
                </c:pt>
                <c:pt idx="1">
                  <c:v>2.0130478969014001</c:v>
                </c:pt>
                <c:pt idx="2">
                  <c:v>1.6960303278468436</c:v>
                </c:pt>
                <c:pt idx="3">
                  <c:v>1.6691801476362496</c:v>
                </c:pt>
                <c:pt idx="4">
                  <c:v>0.83787422841943671</c:v>
                </c:pt>
                <c:pt idx="5">
                  <c:v>0.63001104741797298</c:v>
                </c:pt>
                <c:pt idx="6">
                  <c:v>0.19580704317965952</c:v>
                </c:pt>
              </c:numCache>
            </c:numRef>
          </c:val>
          <c:extLst>
            <c:ext xmlns:c16="http://schemas.microsoft.com/office/drawing/2014/chart" uri="{C3380CC4-5D6E-409C-BE32-E72D297353CC}">
              <c16:uniqueId val="{00000000-8CC4-4410-A265-AC9454256AC0}"/>
            </c:ext>
          </c:extLst>
        </c:ser>
        <c:dLbls>
          <c:showLegendKey val="0"/>
          <c:showVal val="1"/>
          <c:showCatName val="0"/>
          <c:showSerName val="0"/>
          <c:showPercent val="0"/>
          <c:showBubbleSize val="0"/>
        </c:dLbls>
        <c:gapWidth val="150"/>
        <c:overlap val="-25"/>
        <c:axId val="635009584"/>
        <c:axId val="635011984"/>
      </c:barChart>
      <c:catAx>
        <c:axId val="63500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635011984"/>
        <c:crosses val="autoZero"/>
        <c:auto val="1"/>
        <c:lblAlgn val="ctr"/>
        <c:lblOffset val="100"/>
        <c:noMultiLvlLbl val="0"/>
      </c:catAx>
      <c:valAx>
        <c:axId val="635011984"/>
        <c:scaling>
          <c:orientation val="minMax"/>
        </c:scaling>
        <c:delete val="1"/>
        <c:axPos val="l"/>
        <c:numFmt formatCode="0%" sourceLinked="1"/>
        <c:majorTickMark val="none"/>
        <c:minorTickMark val="none"/>
        <c:tickLblPos val="nextTo"/>
        <c:crossAx val="63500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kern="1200"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Campaigns.xlsx]PivtTable!PivotTable3</c:name>
    <c:fmtId val="1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B8ABA3"/>
          </a:solidFill>
          <a:ln>
            <a:noFill/>
          </a:ln>
          <a:effectLst/>
        </c:spPr>
      </c:pivotFmt>
      <c:pivotFmt>
        <c:idx val="10"/>
        <c:spPr>
          <a:solidFill>
            <a:srgbClr val="B8ABA3"/>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B8ABA3"/>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rgbClr val="EBE7E5"/>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PivtTable!$J$4:$J$5</c:f>
              <c:strCache>
                <c:ptCount val="1"/>
                <c:pt idx="0">
                  <c:v>2023</c:v>
                </c:pt>
              </c:strCache>
            </c:strRef>
          </c:tx>
          <c:spPr>
            <a:solidFill>
              <a:srgbClr val="B8ABA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560D-4EB1-8D5E-5E9249C2758D}"/>
                </c:ext>
              </c:extLst>
            </c:dLbl>
            <c:spPr>
              <a:noFill/>
              <a:ln>
                <a:noFill/>
              </a:ln>
              <a:effectLst/>
            </c:spPr>
            <c:txPr>
              <a:bodyPr rot="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PivtTable!$I$6:$I$10</c:f>
              <c:strCache>
                <c:ptCount val="4"/>
                <c:pt idx="0">
                  <c:v>Business Travelers</c:v>
                </c:pt>
                <c:pt idx="1">
                  <c:v>Families</c:v>
                </c:pt>
                <c:pt idx="2">
                  <c:v>Seniors</c:v>
                </c:pt>
                <c:pt idx="3">
                  <c:v>Young Adults</c:v>
                </c:pt>
              </c:strCache>
            </c:strRef>
          </c:cat>
          <c:val>
            <c:numRef>
              <c:f>PivtTable!$J$6:$J$10</c:f>
              <c:numCache>
                <c:formatCode>_(* #,##0_);_(* \(#,##0\);_(* "-"??_);_(@_)</c:formatCode>
                <c:ptCount val="4"/>
                <c:pt idx="0">
                  <c:v>1910.8666666666668</c:v>
                </c:pt>
                <c:pt idx="1">
                  <c:v>31650.400000000001</c:v>
                </c:pt>
                <c:pt idx="2">
                  <c:v>42946.333333333328</c:v>
                </c:pt>
                <c:pt idx="3">
                  <c:v>32573.266666666666</c:v>
                </c:pt>
              </c:numCache>
            </c:numRef>
          </c:val>
          <c:extLst>
            <c:ext xmlns:c16="http://schemas.microsoft.com/office/drawing/2014/chart" uri="{C3380CC4-5D6E-409C-BE32-E72D297353CC}">
              <c16:uniqueId val="{00000000-560D-4EB1-8D5E-5E9249C2758D}"/>
            </c:ext>
          </c:extLst>
        </c:ser>
        <c:ser>
          <c:idx val="1"/>
          <c:order val="1"/>
          <c:tx>
            <c:strRef>
              <c:f>PivtTable!$K$4:$K$5</c:f>
              <c:strCache>
                <c:ptCount val="1"/>
                <c:pt idx="0">
                  <c:v>2024</c:v>
                </c:pt>
              </c:strCache>
            </c:strRef>
          </c:tx>
          <c:spPr>
            <a:solidFill>
              <a:srgbClr val="44546A"/>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Josefin Sans"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PivtTable!$I$6:$I$10</c:f>
              <c:strCache>
                <c:ptCount val="4"/>
                <c:pt idx="0">
                  <c:v>Business Travelers</c:v>
                </c:pt>
                <c:pt idx="1">
                  <c:v>Families</c:v>
                </c:pt>
                <c:pt idx="2">
                  <c:v>Seniors</c:v>
                </c:pt>
                <c:pt idx="3">
                  <c:v>Young Adults</c:v>
                </c:pt>
              </c:strCache>
            </c:strRef>
          </c:cat>
          <c:val>
            <c:numRef>
              <c:f>PivtTable!$K$6:$K$10</c:f>
              <c:numCache>
                <c:formatCode>_(* #,##0_);_(* \(#,##0\);_(* "-"??_);_(@_)</c:formatCode>
                <c:ptCount val="4"/>
                <c:pt idx="0">
                  <c:v>34176</c:v>
                </c:pt>
                <c:pt idx="1">
                  <c:v>6841.5333333333328</c:v>
                </c:pt>
                <c:pt idx="2">
                  <c:v>26649.266666666666</c:v>
                </c:pt>
                <c:pt idx="3">
                  <c:v>75364.266666666663</c:v>
                </c:pt>
              </c:numCache>
            </c:numRef>
          </c:val>
          <c:extLst>
            <c:ext xmlns:c16="http://schemas.microsoft.com/office/drawing/2014/chart" uri="{C3380CC4-5D6E-409C-BE32-E72D297353CC}">
              <c16:uniqueId val="{00000001-560D-4EB1-8D5E-5E9249C2758D}"/>
            </c:ext>
          </c:extLst>
        </c:ser>
        <c:dLbls>
          <c:showLegendKey val="0"/>
          <c:showVal val="1"/>
          <c:showCatName val="0"/>
          <c:showSerName val="0"/>
          <c:showPercent val="0"/>
          <c:showBubbleSize val="0"/>
        </c:dLbls>
        <c:gapWidth val="95"/>
        <c:overlap val="100"/>
        <c:axId val="571682815"/>
        <c:axId val="571700095"/>
      </c:barChart>
      <c:catAx>
        <c:axId val="571682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44546A"/>
                </a:solidFill>
                <a:latin typeface="Josefin Sans" pitchFamily="2" charset="0"/>
                <a:ea typeface="+mn-ea"/>
                <a:cs typeface="+mn-cs"/>
              </a:defRPr>
            </a:pPr>
            <a:endParaRPr lang="en-US"/>
          </a:p>
        </c:txPr>
        <c:crossAx val="571700095"/>
        <c:crosses val="autoZero"/>
        <c:auto val="1"/>
        <c:lblAlgn val="ctr"/>
        <c:lblOffset val="100"/>
        <c:noMultiLvlLbl val="0"/>
      </c:catAx>
      <c:valAx>
        <c:axId val="571700095"/>
        <c:scaling>
          <c:orientation val="minMax"/>
        </c:scaling>
        <c:delete val="1"/>
        <c:axPos val="l"/>
        <c:numFmt formatCode="_(* #,##0_);_(* \(#,##0\);_(* &quot;-&quot;??_);_(@_)" sourceLinked="1"/>
        <c:majorTickMark val="none"/>
        <c:minorTickMark val="none"/>
        <c:tickLblPos val="nextTo"/>
        <c:crossAx val="571682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rgbClr val="44546A"/>
          </a:solidFill>
          <a:latin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[Anjum Marketing Campaigns.xlsx]PivtTable!PivotTable4</c:name>
    <c:fmtId val="17"/>
  </c:pivotSource>
  <c:chart>
    <c:title>
      <c:tx>
        <c:rich>
          <a:bodyPr rot="0" spcFirstLastPara="1" vertOverflow="ellipsis" vert="horz" wrap="square" anchor="ctr" anchorCtr="1"/>
          <a:lstStyle/>
          <a:p>
            <a:pPr>
              <a:defRPr lang="en-US" sz="1400" b="0" i="0" u="none" strike="noStrike" kern="1200" spc="0" baseline="0">
                <a:solidFill>
                  <a:srgbClr val="44546A"/>
                </a:solidFill>
                <a:latin typeface="Josefin Sans" pitchFamily="2" charset="0"/>
                <a:ea typeface="Josefin Sans" pitchFamily="2" charset="0"/>
                <a:cs typeface="Josefin Sans" pitchFamily="2" charset="0"/>
              </a:defRPr>
            </a:pPr>
            <a:r>
              <a:rPr lang="en-US" sz="1400" b="1" dirty="0"/>
              <a:t>Clicks VS. Booking per channels</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rgbClr val="44546A"/>
              </a:solidFill>
              <a:latin typeface="Josefin Sans" pitchFamily="2" charset="0"/>
              <a:ea typeface="Josefin Sans" pitchFamily="2" charset="0"/>
              <a:cs typeface="Josefin Sans" pitchFamily="2"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44546A"/>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EBE4D1"/>
          </a:solidFill>
          <a:ln>
            <a:noFill/>
          </a:ln>
          <a:effectLst/>
        </c:spPr>
        <c:marker>
          <c:symbol val="none"/>
        </c:marker>
        <c:dLbl>
          <c:idx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PivtTable!$U$4</c:f>
              <c:strCache>
                <c:ptCount val="1"/>
                <c:pt idx="0">
                  <c:v>Clicks.</c:v>
                </c:pt>
              </c:strCache>
            </c:strRef>
          </c:tx>
          <c:spPr>
            <a:solidFill>
              <a:srgbClr val="44546A"/>
            </a:solidFill>
            <a:ln>
              <a:noFill/>
            </a:ln>
            <a:effectLst/>
          </c:spPr>
          <c:invertIfNegative val="0"/>
          <c:dLbls>
            <c:spPr>
              <a:noFill/>
              <a:ln>
                <a:noFill/>
              </a:ln>
              <a:effectLst/>
            </c:spPr>
            <c:txPr>
              <a:bodyPr rot="0" spcFirstLastPara="1" vertOverflow="ellipsis" vert="horz" wrap="square" anchor="ctr" anchorCtr="1"/>
              <a:lstStyle/>
              <a:p>
                <a:pPr>
                  <a:defRPr lang="en-US" sz="8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PivtTable!$T$5:$T$12</c:f>
              <c:strCache>
                <c:ptCount val="7"/>
                <c:pt idx="0">
                  <c:v>Search Engine</c:v>
                </c:pt>
                <c:pt idx="1">
                  <c:v>Influencers</c:v>
                </c:pt>
                <c:pt idx="2">
                  <c:v>Social Media</c:v>
                </c:pt>
                <c:pt idx="3">
                  <c:v>Email</c:v>
                </c:pt>
                <c:pt idx="4">
                  <c:v>TV</c:v>
                </c:pt>
                <c:pt idx="5">
                  <c:v>Billboards</c:v>
                </c:pt>
                <c:pt idx="6">
                  <c:v>Radio</c:v>
                </c:pt>
              </c:strCache>
            </c:strRef>
          </c:cat>
          <c:val>
            <c:numRef>
              <c:f>PivtTable!$U$5:$U$12</c:f>
              <c:numCache>
                <c:formatCode>_(* #,##0_);_(* \(#,##0\);_(* "-"??_);_(@_)</c:formatCode>
                <c:ptCount val="7"/>
                <c:pt idx="0">
                  <c:v>277851</c:v>
                </c:pt>
                <c:pt idx="1">
                  <c:v>160861</c:v>
                </c:pt>
                <c:pt idx="2">
                  <c:v>129818</c:v>
                </c:pt>
                <c:pt idx="3">
                  <c:v>11235</c:v>
                </c:pt>
                <c:pt idx="4">
                  <c:v>0</c:v>
                </c:pt>
                <c:pt idx="5">
                  <c:v>0</c:v>
                </c:pt>
                <c:pt idx="6">
                  <c:v>0</c:v>
                </c:pt>
              </c:numCache>
            </c:numRef>
          </c:val>
          <c:extLst>
            <c:ext xmlns:c16="http://schemas.microsoft.com/office/drawing/2014/chart" uri="{C3380CC4-5D6E-409C-BE32-E72D297353CC}">
              <c16:uniqueId val="{00000000-691B-4C1A-B6DA-60A502A88112}"/>
            </c:ext>
          </c:extLst>
        </c:ser>
        <c:ser>
          <c:idx val="1"/>
          <c:order val="1"/>
          <c:tx>
            <c:strRef>
              <c:f>PivtTable!$V$4</c:f>
              <c:strCache>
                <c:ptCount val="1"/>
                <c:pt idx="0">
                  <c:v>Bookings.</c:v>
                </c:pt>
              </c:strCache>
            </c:strRef>
          </c:tx>
          <c:spPr>
            <a:solidFill>
              <a:srgbClr val="EBE4D1"/>
            </a:solidFill>
            <a:ln>
              <a:noFill/>
            </a:ln>
            <a:effectLst/>
          </c:spPr>
          <c:invertIfNegative val="0"/>
          <c:dLbls>
            <c:spPr>
              <a:noFill/>
              <a:ln>
                <a:noFill/>
              </a:ln>
              <a:effectLst/>
            </c:spPr>
            <c:txPr>
              <a:bodyPr rot="0" spcFirstLastPara="1" vertOverflow="ellipsis" vert="horz" wrap="square" anchor="ctr" anchorCtr="1"/>
              <a:lstStyle/>
              <a:p>
                <a:pPr>
                  <a:defRPr lang="en-US" sz="800" b="0" i="0" u="none" strike="noStrike" kern="1200" baseline="0">
                    <a:solidFill>
                      <a:srgbClr val="44546A"/>
                    </a:solidFill>
                    <a:latin typeface="Josefin Sans" pitchFamily="2" charset="0"/>
                    <a:ea typeface="Josefin Sans" pitchFamily="2" charset="0"/>
                    <a:cs typeface="Josefin Sans"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PivtTable!$T$5:$T$12</c:f>
              <c:strCache>
                <c:ptCount val="7"/>
                <c:pt idx="0">
                  <c:v>Search Engine</c:v>
                </c:pt>
                <c:pt idx="1">
                  <c:v>Influencers</c:v>
                </c:pt>
                <c:pt idx="2">
                  <c:v>Social Media</c:v>
                </c:pt>
                <c:pt idx="3">
                  <c:v>Email</c:v>
                </c:pt>
                <c:pt idx="4">
                  <c:v>TV</c:v>
                </c:pt>
                <c:pt idx="5">
                  <c:v>Billboards</c:v>
                </c:pt>
                <c:pt idx="6">
                  <c:v>Radio</c:v>
                </c:pt>
              </c:strCache>
            </c:strRef>
          </c:cat>
          <c:val>
            <c:numRef>
              <c:f>PivtTable!$V$5:$V$12</c:f>
              <c:numCache>
                <c:formatCode>_(* #,##0_);_(* \(#,##0\);_(* "-"??_);_(@_)</c:formatCode>
                <c:ptCount val="7"/>
                <c:pt idx="0">
                  <c:v>25466.133333333335</c:v>
                </c:pt>
                <c:pt idx="1">
                  <c:v>35334.400000000001</c:v>
                </c:pt>
                <c:pt idx="2">
                  <c:v>10611.133333333331</c:v>
                </c:pt>
                <c:pt idx="3">
                  <c:v>1484.3999999999999</c:v>
                </c:pt>
                <c:pt idx="4">
                  <c:v>35759.866666666669</c:v>
                </c:pt>
                <c:pt idx="5">
                  <c:v>53905</c:v>
                </c:pt>
                <c:pt idx="6">
                  <c:v>89551</c:v>
                </c:pt>
              </c:numCache>
            </c:numRef>
          </c:val>
          <c:extLst>
            <c:ext xmlns:c16="http://schemas.microsoft.com/office/drawing/2014/chart" uri="{C3380CC4-5D6E-409C-BE32-E72D297353CC}">
              <c16:uniqueId val="{00000001-691B-4C1A-B6DA-60A502A88112}"/>
            </c:ext>
          </c:extLst>
        </c:ser>
        <c:dLbls>
          <c:showLegendKey val="0"/>
          <c:showVal val="1"/>
          <c:showCatName val="0"/>
          <c:showSerName val="0"/>
          <c:showPercent val="0"/>
          <c:showBubbleSize val="0"/>
        </c:dLbls>
        <c:gapWidth val="150"/>
        <c:overlap val="-25"/>
        <c:axId val="115225760"/>
        <c:axId val="115225280"/>
      </c:barChart>
      <c:catAx>
        <c:axId val="11522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crossAx val="115225280"/>
        <c:crosses val="autoZero"/>
        <c:auto val="1"/>
        <c:lblAlgn val="ctr"/>
        <c:lblOffset val="100"/>
        <c:noMultiLvlLbl val="0"/>
      </c:catAx>
      <c:valAx>
        <c:axId val="115225280"/>
        <c:scaling>
          <c:orientation val="minMax"/>
        </c:scaling>
        <c:delete val="1"/>
        <c:axPos val="l"/>
        <c:numFmt formatCode="_(* #,##0_);_(* \(#,##0\);_(* &quot;-&quot;??_);_(@_)" sourceLinked="1"/>
        <c:majorTickMark val="none"/>
        <c:minorTickMark val="none"/>
        <c:tickLblPos val="nextTo"/>
        <c:crossAx val="11522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rgbClr val="44546A"/>
              </a:solidFill>
              <a:latin typeface="Josefin Sans" pitchFamily="2" charset="0"/>
              <a:ea typeface="Josefin Sans" pitchFamily="2" charset="0"/>
              <a:cs typeface="Josefin Sans"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000" b="0" i="0" u="none" strike="noStrike" baseline="0">
          <a:solidFill>
            <a:srgbClr val="44546A"/>
          </a:solidFill>
          <a:latin typeface="Josefin Sans" pitchFamily="2" charset="0"/>
          <a:ea typeface="Josefin Sans" pitchFamily="2" charset="0"/>
          <a:cs typeface="Josefin Sans" pitchFamily="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PivtTable!$F$4:$F$10</cx:f>
        <cx:lvl ptCount="7">
          <cx:pt idx="0">Billboards</cx:pt>
          <cx:pt idx="1">Email</cx:pt>
          <cx:pt idx="2">Influencers</cx:pt>
          <cx:pt idx="3">Radio</cx:pt>
          <cx:pt idx="4">Search Engine</cx:pt>
          <cx:pt idx="5">Social Media</cx:pt>
          <cx:pt idx="6">TV</cx:pt>
        </cx:lvl>
      </cx:strDim>
      <cx:numDim type="size">
        <cx:f>PivtTable!$G$4:$G$10</cx:f>
        <cx:lvl ptCount="7" formatCode="General">
          <cx:pt idx="0">6</cx:pt>
          <cx:pt idx="1">4</cx:pt>
          <cx:pt idx="2">9</cx:pt>
          <cx:pt idx="3">11</cx:pt>
          <cx:pt idx="4">10</cx:pt>
          <cx:pt idx="5">6</cx:pt>
          <cx:pt idx="6">4</cx:pt>
        </cx:lvl>
      </cx:numDim>
    </cx:data>
  </cx:chartData>
  <cx:chart>
    <cx:title pos="t" align="ctr" overlay="0">
      <cx:tx>
        <cx:txData>
          <cx:v>channels' count</cx:v>
        </cx:txData>
      </cx:tx>
      <cx:txPr>
        <a:bodyPr spcFirstLastPara="1" vertOverflow="ellipsis" horzOverflow="overflow" wrap="square" lIns="0" tIns="0" rIns="0" bIns="0" anchor="ctr" anchorCtr="1"/>
        <a:lstStyle/>
        <a:p>
          <a:pPr algn="ctr" rtl="0">
            <a:defRPr b="1">
              <a:solidFill>
                <a:srgbClr val="44546A"/>
              </a:solidFill>
              <a:latin typeface="Josefin Sans" pitchFamily="2" charset="0"/>
              <a:ea typeface="Josefin Sans" pitchFamily="2" charset="0"/>
              <a:cs typeface="Josefin Sans" pitchFamily="2" charset="0"/>
            </a:defRPr>
          </a:pPr>
          <a:r>
            <a:rPr lang="en-US" sz="1400" b="1" i="0" u="none" strike="noStrike" baseline="0">
              <a:solidFill>
                <a:srgbClr val="44546A"/>
              </a:solidFill>
              <a:latin typeface="Josefin Sans" pitchFamily="2" charset="0"/>
            </a:rPr>
            <a:t>channels' count</a:t>
          </a:r>
        </a:p>
      </cx:txPr>
    </cx:title>
    <cx:plotArea>
      <cx:plotAreaRegion>
        <cx:series layoutId="treemap" uniqueId="{3EBFF49C-954D-46E2-BFA6-56DCF0A45C2B}">
          <cx:dataPt idx="0">
            <cx:spPr>
              <a:solidFill>
                <a:srgbClr val="26577C"/>
              </a:solidFill>
            </cx:spPr>
          </cx:dataPt>
          <cx:dataPt idx="1">
            <cx:spPr>
              <a:solidFill>
                <a:srgbClr val="E88D67"/>
              </a:solidFill>
            </cx:spPr>
          </cx:dataPt>
          <cx:dataPt idx="2">
            <cx:spPr>
              <a:solidFill>
                <a:srgbClr val="FDBD99"/>
              </a:solidFill>
            </cx:spPr>
          </cx:dataPt>
          <cx:dataPt idx="3">
            <cx:spPr>
              <a:solidFill>
                <a:srgbClr val="44546A"/>
              </a:solidFill>
            </cx:spPr>
          </cx:dataPt>
          <cx:dataPt idx="4">
            <cx:spPr>
              <a:solidFill>
                <a:srgbClr val="B8ABA3"/>
              </a:solidFill>
            </cx:spPr>
          </cx:dataPt>
          <cx:dataPt idx="5">
            <cx:spPr>
              <a:solidFill>
                <a:srgbClr val="F3F7EC"/>
              </a:solidFill>
            </cx:spPr>
          </cx:dataPt>
          <cx:dataPt idx="6">
            <cx:spPr>
              <a:solidFill>
                <a:srgbClr val="006989"/>
              </a:solidFill>
            </cx:spPr>
          </cx:dataPt>
          <cx:dataLabels pos="inEnd">
            <cx:txPr>
              <a:bodyPr vertOverflow="overflow" horzOverflow="overflow" wrap="square" lIns="0" tIns="0" rIns="0" bIns="0"/>
              <a:lstStyle/>
              <a:p>
                <a:pPr algn="ctr" rtl="0">
                  <a:defRPr sz="900" b="0" i="0">
                    <a:solidFill>
                      <a:srgbClr val="44546A"/>
                    </a:solidFill>
                    <a:latin typeface="Josefin Sans" pitchFamily="2" charset="0"/>
                    <a:ea typeface="Josefin Sans" pitchFamily="2" charset="0"/>
                    <a:cs typeface="Josefin Sans" pitchFamily="2" charset="0"/>
                  </a:defRPr>
                </a:pPr>
                <a:endParaRPr lang="en-US">
                  <a:solidFill>
                    <a:srgbClr val="44546A"/>
                  </a:solidFill>
                  <a:latin typeface="Josefin Sans" pitchFamily="2" charset="0"/>
                </a:endParaRPr>
              </a:p>
            </cx:txPr>
            <cx:visibility seriesName="0" categoryName="1" value="0"/>
            <cx:dataLabel idx="0">
              <cx:txPr>
                <a:bodyPr vertOverflow="overflow" horzOverflow="overflow" wrap="square" lIns="0" tIns="0" rIns="0" bIns="0"/>
                <a:lstStyle/>
                <a:p>
                  <a:pPr algn="ctr" rtl="0">
                    <a:defRPr>
                      <a:solidFill>
                        <a:srgbClr val="EBE4D1"/>
                      </a:solidFill>
                    </a:defRPr>
                  </a:pPr>
                  <a:r>
                    <a:rPr lang="en-US">
                      <a:solidFill>
                        <a:srgbClr val="EBE4D1"/>
                      </a:solidFill>
                      <a:latin typeface="Josefin Sans" pitchFamily="2" charset="0"/>
                    </a:rPr>
                    <a:t>Billboards</a:t>
                  </a:r>
                </a:p>
              </cx:txPr>
            </cx:dataLabel>
            <cx:dataLabel idx="3">
              <cx:txPr>
                <a:bodyPr vertOverflow="overflow" horzOverflow="overflow" wrap="square" lIns="0" tIns="0" rIns="0" bIns="0"/>
                <a:lstStyle/>
                <a:p>
                  <a:pPr algn="ctr" rtl="0">
                    <a:defRPr>
                      <a:solidFill>
                        <a:srgbClr val="EBE4D1"/>
                      </a:solidFill>
                    </a:defRPr>
                  </a:pPr>
                  <a:r>
                    <a:rPr lang="en-US">
                      <a:solidFill>
                        <a:srgbClr val="EBE4D1"/>
                      </a:solidFill>
                      <a:latin typeface="Josefin Sans" pitchFamily="2" charset="0"/>
                    </a:rPr>
                    <a:t>Radio</a:t>
                  </a:r>
                </a:p>
              </cx:txPr>
            </cx:dataLabel>
            <cx:dataLabel idx="6">
              <cx:txPr>
                <a:bodyPr vertOverflow="overflow" horzOverflow="overflow" wrap="square" lIns="0" tIns="0" rIns="0" bIns="0"/>
                <a:lstStyle/>
                <a:p>
                  <a:pPr algn="ctr" rtl="0">
                    <a:defRPr>
                      <a:solidFill>
                        <a:srgbClr val="EBE4D1"/>
                      </a:solidFill>
                    </a:defRPr>
                  </a:pPr>
                  <a:r>
                    <a:rPr lang="en-US">
                      <a:solidFill>
                        <a:srgbClr val="EBE4D1"/>
                      </a:solidFill>
                      <a:latin typeface="Josefin Sans" pitchFamily="2" charset="0"/>
                    </a:rPr>
                    <a:t>TV</a:t>
                  </a:r>
                </a:p>
              </cx:txPr>
            </cx:dataLabel>
          </cx:dataLabels>
          <cx:dataId val="0"/>
          <cx:layoutPr>
            <cx:parentLabelLayout val="banner"/>
          </cx:layoutPr>
        </cx:series>
      </cx:plotAreaRegion>
    </cx:plotArea>
    <cx:legend pos="b" align="ctr" overlay="0">
      <cx:txPr>
        <a:bodyPr vertOverflow="overflow" horzOverflow="overflow" wrap="square" lIns="0" tIns="0" rIns="0" bIns="0"/>
        <a:lstStyle/>
        <a:p>
          <a:pPr algn="ctr" rtl="0">
            <a:defRPr sz="900" b="0" i="0">
              <a:solidFill>
                <a:srgbClr val="44546A"/>
              </a:solidFill>
              <a:latin typeface="Josefin Sans" pitchFamily="2" charset="0"/>
              <a:ea typeface="Josefin Sans" pitchFamily="2" charset="0"/>
              <a:cs typeface="Josefin Sans" pitchFamily="2" charset="0"/>
            </a:defRPr>
          </a:pPr>
          <a:endParaRPr lang="en-US">
            <a:solidFill>
              <a:srgbClr val="44546A"/>
            </a:solidFill>
            <a:latin typeface="Josefin Sans" pitchFamily="2" charset="0"/>
          </a:endParaRPr>
        </a:p>
      </cx:txPr>
    </cx:legend>
  </cx:chart>
  <cx:spPr>
    <a:noFill/>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PivtTable!$F$4:$F$10</cx:f>
        <cx:lvl ptCount="7">
          <cx:pt idx="0">Billboards</cx:pt>
          <cx:pt idx="1">Email</cx:pt>
          <cx:pt idx="2">Influencers</cx:pt>
          <cx:pt idx="3">Radio</cx:pt>
          <cx:pt idx="4">Search Engine</cx:pt>
          <cx:pt idx="5">Social Media</cx:pt>
          <cx:pt idx="6">TV</cx:pt>
        </cx:lvl>
      </cx:strDim>
      <cx:numDim type="size">
        <cx:f>PivtTable!$G$4:$G$10</cx:f>
        <cx:lvl ptCount="7" formatCode="General">
          <cx:pt idx="0">6</cx:pt>
          <cx:pt idx="1">4</cx:pt>
          <cx:pt idx="2">9</cx:pt>
          <cx:pt idx="3">11</cx:pt>
          <cx:pt idx="4">10</cx:pt>
          <cx:pt idx="5">6</cx:pt>
          <cx:pt idx="6">4</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solidFill>
                <a:srgbClr val="44546A"/>
              </a:solidFill>
              <a:latin typeface="Josefin Sans" pitchFamily="2" charset="0"/>
              <a:ea typeface="Josefin Sans" pitchFamily="2" charset="0"/>
              <a:cs typeface="Josefin Sans" pitchFamily="2" charset="0"/>
            </a:defRPr>
          </a:pPr>
          <a:endParaRPr lang="en-US" sz="1400" b="0" i="0" u="none" strike="noStrike" baseline="0" dirty="0">
            <a:solidFill>
              <a:srgbClr val="44546A"/>
            </a:solidFill>
            <a:latin typeface="Josefin Sans" pitchFamily="2" charset="0"/>
          </a:endParaRPr>
        </a:p>
      </cx:txPr>
    </cx:title>
    <cx:plotArea>
      <cx:plotAreaRegion>
        <cx:series layoutId="treemap" uniqueId="{3EBFF49C-954D-46E2-BFA6-56DCF0A45C2B}">
          <cx:spPr>
            <a:ln>
              <a:noFill/>
            </a:ln>
          </cx:spPr>
          <cx:dataPt idx="0">
            <cx:spPr>
              <a:solidFill>
                <a:srgbClr val="26577C"/>
              </a:solidFill>
            </cx:spPr>
          </cx:dataPt>
          <cx:dataPt idx="1">
            <cx:spPr>
              <a:solidFill>
                <a:srgbClr val="E88D67"/>
              </a:solidFill>
            </cx:spPr>
          </cx:dataPt>
          <cx:dataPt idx="2">
            <cx:spPr>
              <a:solidFill>
                <a:srgbClr val="FDBD99"/>
              </a:solidFill>
            </cx:spPr>
          </cx:dataPt>
          <cx:dataPt idx="3">
            <cx:spPr>
              <a:solidFill>
                <a:srgbClr val="44546A"/>
              </a:solidFill>
            </cx:spPr>
          </cx:dataPt>
          <cx:dataPt idx="4">
            <cx:spPr>
              <a:solidFill>
                <a:srgbClr val="B8ABA3"/>
              </a:solidFill>
            </cx:spPr>
          </cx:dataPt>
          <cx:dataPt idx="5">
            <cx:spPr>
              <a:solidFill>
                <a:srgbClr val="F3F7EC"/>
              </a:solidFill>
            </cx:spPr>
          </cx:dataPt>
          <cx:dataPt idx="6">
            <cx:spPr>
              <a:solidFill>
                <a:srgbClr val="006989"/>
              </a:solidFill>
            </cx:spPr>
          </cx:dataPt>
          <cx:dataLabels pos="inEnd">
            <cx:txPr>
              <a:bodyPr vertOverflow="overflow" horzOverflow="overflow" wrap="square" lIns="0" tIns="0" rIns="0" bIns="0"/>
              <a:lstStyle/>
              <a:p>
                <a:pPr algn="ctr" rtl="0">
                  <a:defRPr sz="900" b="0" i="0">
                    <a:solidFill>
                      <a:srgbClr val="44546A"/>
                    </a:solidFill>
                    <a:latin typeface="Josefin Sans" pitchFamily="2" charset="0"/>
                    <a:ea typeface="Josefin Sans" pitchFamily="2" charset="0"/>
                    <a:cs typeface="Josefin Sans" pitchFamily="2" charset="0"/>
                  </a:defRPr>
                </a:pPr>
                <a:endParaRPr lang="en-US">
                  <a:solidFill>
                    <a:srgbClr val="44546A"/>
                  </a:solidFill>
                  <a:latin typeface="Josefin Sans" pitchFamily="2" charset="0"/>
                </a:endParaRPr>
              </a:p>
            </cx:txPr>
            <cx:visibility seriesName="0" categoryName="1" value="0"/>
            <cx:dataLabel idx="0">
              <cx:txPr>
                <a:bodyPr vertOverflow="overflow" horzOverflow="overflow" wrap="square" lIns="0" tIns="0" rIns="0" bIns="0"/>
                <a:lstStyle/>
                <a:p>
                  <a:pPr algn="ctr" rtl="0">
                    <a:defRPr>
                      <a:solidFill>
                        <a:srgbClr val="EBE4D1"/>
                      </a:solidFill>
                    </a:defRPr>
                  </a:pPr>
                  <a:r>
                    <a:rPr lang="en-US">
                      <a:solidFill>
                        <a:srgbClr val="EBE4D1"/>
                      </a:solidFill>
                      <a:latin typeface="Josefin Sans" pitchFamily="2" charset="0"/>
                    </a:rPr>
                    <a:t>Billboards</a:t>
                  </a:r>
                </a:p>
              </cx:txPr>
            </cx:dataLabel>
            <cx:dataLabel idx="3">
              <cx:txPr>
                <a:bodyPr vertOverflow="overflow" horzOverflow="overflow" wrap="square" lIns="0" tIns="0" rIns="0" bIns="0"/>
                <a:lstStyle/>
                <a:p>
                  <a:pPr algn="ctr" rtl="0">
                    <a:defRPr>
                      <a:solidFill>
                        <a:srgbClr val="EBE4D1"/>
                      </a:solidFill>
                    </a:defRPr>
                  </a:pPr>
                  <a:r>
                    <a:rPr lang="en-US">
                      <a:solidFill>
                        <a:srgbClr val="EBE4D1"/>
                      </a:solidFill>
                      <a:latin typeface="Josefin Sans" pitchFamily="2" charset="0"/>
                    </a:rPr>
                    <a:t>Radio</a:t>
                  </a:r>
                </a:p>
              </cx:txPr>
            </cx:dataLabel>
          </cx:dataLabels>
          <cx:dataId val="0"/>
          <cx:layoutPr>
            <cx:parentLabelLayout val="banner"/>
          </cx:layoutPr>
        </cx:series>
      </cx:plotAreaRegion>
    </cx:plotArea>
    <cx:legend pos="b" align="ctr" overlay="0">
      <cx:txPr>
        <a:bodyPr vertOverflow="overflow" horzOverflow="overflow" wrap="square" lIns="0" tIns="0" rIns="0" bIns="0"/>
        <a:lstStyle/>
        <a:p>
          <a:pPr algn="ctr" rtl="0">
            <a:defRPr sz="900" b="0" i="0">
              <a:solidFill>
                <a:srgbClr val="44546A"/>
              </a:solidFill>
              <a:latin typeface="Josefin Sans" pitchFamily="2" charset="0"/>
              <a:ea typeface="Josefin Sans" pitchFamily="2" charset="0"/>
              <a:cs typeface="Josefin Sans" pitchFamily="2" charset="0"/>
            </a:defRPr>
          </a:pPr>
          <a:endParaRPr lang="en-US">
            <a:solidFill>
              <a:srgbClr val="44546A"/>
            </a:solidFill>
            <a:latin typeface="Josefin Sans" pitchFamily="2" charset="0"/>
          </a:endParaRPr>
        </a:p>
      </cx:txPr>
    </cx:legend>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6257374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62573748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189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48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af0ebe6a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af0ebe6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89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95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af0ebe6a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af0ebe6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89ad7df08f_0_2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89ad7df08f_0_2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89ae8a1c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89ae8a1c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89ae8a1c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89ae8a1c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98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89ae8a1c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89ae8a1c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730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6357fe68e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6357fe68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6257374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62573748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9a3160b7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9a3160b7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46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04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af0ebe6a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af0ebe6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6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a3160b7d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9a3160b7d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11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af0ebe6a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af0ebe6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p:nvPr/>
        </p:nvSpPr>
        <p:spPr>
          <a:xfrm>
            <a:off x="0" y="0"/>
            <a:ext cx="9144000" cy="180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13100" y="445025"/>
            <a:ext cx="7717800" cy="905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b="1"/>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 name="Google Shape;24;p5"/>
          <p:cNvSpPr txBox="1">
            <a:spLocks noGrp="1"/>
          </p:cNvSpPr>
          <p:nvPr>
            <p:ph type="body" idx="1"/>
          </p:nvPr>
        </p:nvSpPr>
        <p:spPr>
          <a:xfrm>
            <a:off x="1275600" y="2289991"/>
            <a:ext cx="6592800" cy="21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Font typeface="Karla"/>
              <a:buChar char="●"/>
              <a:defRPr/>
            </a:lvl1pPr>
            <a:lvl2pPr marL="914400" lvl="1" indent="-317500">
              <a:spcBef>
                <a:spcPts val="1600"/>
              </a:spcBef>
              <a:spcAft>
                <a:spcPts val="0"/>
              </a:spcAft>
              <a:buClr>
                <a:schemeClr val="lt1"/>
              </a:buClr>
              <a:buSzPts val="1400"/>
              <a:buFont typeface="Karla"/>
              <a:buChar char="○"/>
              <a:defRPr/>
            </a:lvl2pPr>
            <a:lvl3pPr marL="1371600" lvl="2" indent="-317500">
              <a:spcBef>
                <a:spcPts val="0"/>
              </a:spcBef>
              <a:spcAft>
                <a:spcPts val="0"/>
              </a:spcAft>
              <a:buClr>
                <a:schemeClr val="lt1"/>
              </a:buClr>
              <a:buSzPts val="1400"/>
              <a:buFont typeface="Karla"/>
              <a:buChar char="■"/>
              <a:defRPr/>
            </a:lvl3pPr>
            <a:lvl4pPr marL="1828800" lvl="3" indent="-317500">
              <a:spcBef>
                <a:spcPts val="0"/>
              </a:spcBef>
              <a:spcAft>
                <a:spcPts val="0"/>
              </a:spcAft>
              <a:buClr>
                <a:schemeClr val="lt1"/>
              </a:buClr>
              <a:buSzPts val="1400"/>
              <a:buFont typeface="Karla"/>
              <a:buChar char="●"/>
              <a:defRPr/>
            </a:lvl4pPr>
            <a:lvl5pPr marL="2286000" lvl="4" indent="-317500">
              <a:spcBef>
                <a:spcPts val="0"/>
              </a:spcBef>
              <a:spcAft>
                <a:spcPts val="0"/>
              </a:spcAft>
              <a:buClr>
                <a:schemeClr val="lt1"/>
              </a:buClr>
              <a:buSzPts val="1400"/>
              <a:buFont typeface="Karla"/>
              <a:buChar char="○"/>
              <a:defRPr/>
            </a:lvl5pPr>
            <a:lvl6pPr marL="2743200" lvl="5" indent="-317500">
              <a:spcBef>
                <a:spcPts val="0"/>
              </a:spcBef>
              <a:spcAft>
                <a:spcPts val="0"/>
              </a:spcAft>
              <a:buClr>
                <a:schemeClr val="lt1"/>
              </a:buClr>
              <a:buSzPts val="1400"/>
              <a:buFont typeface="Karla"/>
              <a:buChar char="■"/>
              <a:defRPr/>
            </a:lvl6pPr>
            <a:lvl7pPr marL="3200400" lvl="6" indent="-317500">
              <a:spcBef>
                <a:spcPts val="0"/>
              </a:spcBef>
              <a:spcAft>
                <a:spcPts val="0"/>
              </a:spcAft>
              <a:buClr>
                <a:schemeClr val="lt1"/>
              </a:buClr>
              <a:buSzPts val="1400"/>
              <a:buFont typeface="Karla"/>
              <a:buChar char="●"/>
              <a:defRPr/>
            </a:lvl7pPr>
            <a:lvl8pPr marL="3657600" lvl="7" indent="-317500">
              <a:spcBef>
                <a:spcPts val="0"/>
              </a:spcBef>
              <a:spcAft>
                <a:spcPts val="0"/>
              </a:spcAft>
              <a:buClr>
                <a:schemeClr val="lt1"/>
              </a:buClr>
              <a:buSzPts val="1400"/>
              <a:buFont typeface="Karla"/>
              <a:buChar char="○"/>
              <a:defRPr/>
            </a:lvl8pPr>
            <a:lvl9pPr marL="4114800" lvl="8" indent="-317500">
              <a:spcBef>
                <a:spcPts val="0"/>
              </a:spcBef>
              <a:spcAft>
                <a:spcPts val="0"/>
              </a:spcAft>
              <a:buClr>
                <a:schemeClr val="lt1"/>
              </a:buClr>
              <a:buSzPts val="1400"/>
              <a:buFont typeface="Karla"/>
              <a:buChar char="■"/>
              <a:defRPr/>
            </a:lvl9pPr>
          </a:lstStyle>
          <a:p>
            <a:endParaRPr/>
          </a:p>
        </p:txBody>
      </p:sp>
      <p:grpSp>
        <p:nvGrpSpPr>
          <p:cNvPr id="25" name="Google Shape;25;p5"/>
          <p:cNvGrpSpPr/>
          <p:nvPr/>
        </p:nvGrpSpPr>
        <p:grpSpPr>
          <a:xfrm>
            <a:off x="7929809" y="624050"/>
            <a:ext cx="1400539" cy="574338"/>
            <a:chOff x="8151125" y="325850"/>
            <a:chExt cx="1041525" cy="427113"/>
          </a:xfrm>
        </p:grpSpPr>
        <p:sp>
          <p:nvSpPr>
            <p:cNvPr id="26" name="Google Shape;26;p5"/>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b="1"/>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p:nvPr/>
        </p:nvSpPr>
        <p:spPr>
          <a:xfrm>
            <a:off x="0" y="0"/>
            <a:ext cx="9144000" cy="141000"/>
          </a:xfrm>
          <a:prstGeom prst="rect">
            <a:avLst/>
          </a:prstGeom>
          <a:solidFill>
            <a:srgbClr val="F6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6"/>
        <p:cNvGrpSpPr/>
        <p:nvPr/>
      </p:nvGrpSpPr>
      <p:grpSpPr>
        <a:xfrm>
          <a:off x="0" y="0"/>
          <a:ext cx="0" cy="0"/>
          <a:chOff x="0" y="0"/>
          <a:chExt cx="0" cy="0"/>
        </a:xfrm>
      </p:grpSpPr>
      <p:sp>
        <p:nvSpPr>
          <p:cNvPr id="77" name="Google Shape;77;p16"/>
          <p:cNvSpPr/>
          <p:nvPr/>
        </p:nvSpPr>
        <p:spPr>
          <a:xfrm>
            <a:off x="4205100" y="0"/>
            <a:ext cx="4938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txBox="1">
            <a:spLocks noGrp="1"/>
          </p:cNvSpPr>
          <p:nvPr>
            <p:ph type="subTitle" idx="1"/>
          </p:nvPr>
        </p:nvSpPr>
        <p:spPr>
          <a:xfrm>
            <a:off x="5437150" y="463200"/>
            <a:ext cx="1874400" cy="420600"/>
          </a:xfrm>
          <a:prstGeom prst="rect">
            <a:avLst/>
          </a:prstGeom>
        </p:spPr>
        <p:txBody>
          <a:bodyPr spcFirstLastPara="1" wrap="square" lIns="91425" tIns="91425" rIns="91425" bIns="91425" anchor="b" anchorCtr="0">
            <a:noAutofit/>
          </a:bodyPr>
          <a:lstStyle>
            <a:lvl1pPr lvl="0">
              <a:spcBef>
                <a:spcPts val="0"/>
              </a:spcBef>
              <a:spcAft>
                <a:spcPts val="0"/>
              </a:spcAft>
              <a:buNone/>
              <a:defRPr sz="1800" b="1">
                <a:latin typeface="Josefin Sans"/>
                <a:ea typeface="Josefin Sans"/>
                <a:cs typeface="Josefin Sans"/>
                <a:sym typeface="Josefin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79" name="Google Shape;79;p16"/>
          <p:cNvSpPr txBox="1">
            <a:spLocks noGrp="1"/>
          </p:cNvSpPr>
          <p:nvPr>
            <p:ph type="title"/>
          </p:nvPr>
        </p:nvSpPr>
        <p:spPr>
          <a:xfrm>
            <a:off x="713100" y="2053950"/>
            <a:ext cx="2578500" cy="1033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0" name="Google Shape;80;p16"/>
          <p:cNvSpPr txBox="1">
            <a:spLocks noGrp="1"/>
          </p:cNvSpPr>
          <p:nvPr>
            <p:ph type="title" idx="2" hasCustomPrompt="1"/>
          </p:nvPr>
        </p:nvSpPr>
        <p:spPr>
          <a:xfrm>
            <a:off x="4617350" y="798550"/>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r>
              <a:t>xx%</a:t>
            </a:r>
          </a:p>
        </p:txBody>
      </p:sp>
      <p:sp>
        <p:nvSpPr>
          <p:cNvPr id="81" name="Google Shape;81;p16"/>
          <p:cNvSpPr txBox="1">
            <a:spLocks noGrp="1"/>
          </p:cNvSpPr>
          <p:nvPr>
            <p:ph type="subTitle" idx="3"/>
          </p:nvPr>
        </p:nvSpPr>
        <p:spPr>
          <a:xfrm>
            <a:off x="5437150" y="817700"/>
            <a:ext cx="28071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2" name="Google Shape;82;p16"/>
          <p:cNvSpPr txBox="1">
            <a:spLocks noGrp="1"/>
          </p:cNvSpPr>
          <p:nvPr>
            <p:ph type="title" idx="4" hasCustomPrompt="1"/>
          </p:nvPr>
        </p:nvSpPr>
        <p:spPr>
          <a:xfrm>
            <a:off x="4617350" y="1839042"/>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r>
              <a:t>xx%</a:t>
            </a:r>
          </a:p>
        </p:txBody>
      </p:sp>
      <p:sp>
        <p:nvSpPr>
          <p:cNvPr id="83" name="Google Shape;83;p16"/>
          <p:cNvSpPr txBox="1">
            <a:spLocks noGrp="1"/>
          </p:cNvSpPr>
          <p:nvPr>
            <p:ph type="title" idx="5" hasCustomPrompt="1"/>
          </p:nvPr>
        </p:nvSpPr>
        <p:spPr>
          <a:xfrm>
            <a:off x="4617350" y="2880733"/>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r>
              <a:t>xx%</a:t>
            </a:r>
          </a:p>
        </p:txBody>
      </p:sp>
      <p:sp>
        <p:nvSpPr>
          <p:cNvPr id="84" name="Google Shape;84;p16"/>
          <p:cNvSpPr txBox="1">
            <a:spLocks noGrp="1"/>
          </p:cNvSpPr>
          <p:nvPr>
            <p:ph type="title" idx="6" hasCustomPrompt="1"/>
          </p:nvPr>
        </p:nvSpPr>
        <p:spPr>
          <a:xfrm>
            <a:off x="4617350" y="3922425"/>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r>
              <a:t>xx%</a:t>
            </a:r>
          </a:p>
        </p:txBody>
      </p:sp>
      <p:sp>
        <p:nvSpPr>
          <p:cNvPr id="85" name="Google Shape;85;p16"/>
          <p:cNvSpPr txBox="1">
            <a:spLocks noGrp="1"/>
          </p:cNvSpPr>
          <p:nvPr>
            <p:ph type="subTitle" idx="7"/>
          </p:nvPr>
        </p:nvSpPr>
        <p:spPr>
          <a:xfrm>
            <a:off x="5437150" y="1503692"/>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Josefin Sans"/>
                <a:ea typeface="Josefin Sans"/>
                <a:cs typeface="Josefin Sans"/>
                <a:sym typeface="Josefi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 name="Google Shape;86;p16"/>
          <p:cNvSpPr txBox="1">
            <a:spLocks noGrp="1"/>
          </p:cNvSpPr>
          <p:nvPr>
            <p:ph type="subTitle" idx="8"/>
          </p:nvPr>
        </p:nvSpPr>
        <p:spPr>
          <a:xfrm>
            <a:off x="5437150" y="1860292"/>
            <a:ext cx="28071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7" name="Google Shape;87;p16"/>
          <p:cNvSpPr txBox="1">
            <a:spLocks noGrp="1"/>
          </p:cNvSpPr>
          <p:nvPr>
            <p:ph type="subTitle" idx="9"/>
          </p:nvPr>
        </p:nvSpPr>
        <p:spPr>
          <a:xfrm>
            <a:off x="5437150" y="2545383"/>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Josefin Sans"/>
                <a:ea typeface="Josefin Sans"/>
                <a:cs typeface="Josefin Sans"/>
                <a:sym typeface="Josefi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 name="Google Shape;88;p16"/>
          <p:cNvSpPr txBox="1">
            <a:spLocks noGrp="1"/>
          </p:cNvSpPr>
          <p:nvPr>
            <p:ph type="subTitle" idx="13"/>
          </p:nvPr>
        </p:nvSpPr>
        <p:spPr>
          <a:xfrm>
            <a:off x="5437150" y="2901983"/>
            <a:ext cx="28071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9" name="Google Shape;89;p16"/>
          <p:cNvSpPr txBox="1">
            <a:spLocks noGrp="1"/>
          </p:cNvSpPr>
          <p:nvPr>
            <p:ph type="subTitle" idx="14"/>
          </p:nvPr>
        </p:nvSpPr>
        <p:spPr>
          <a:xfrm>
            <a:off x="5437150" y="3587075"/>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Josefin Sans"/>
                <a:ea typeface="Josefin Sans"/>
                <a:cs typeface="Josefin Sans"/>
                <a:sym typeface="Josefi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0" name="Google Shape;90;p16"/>
          <p:cNvSpPr txBox="1">
            <a:spLocks noGrp="1"/>
          </p:cNvSpPr>
          <p:nvPr>
            <p:ph type="subTitle" idx="15"/>
          </p:nvPr>
        </p:nvSpPr>
        <p:spPr>
          <a:xfrm>
            <a:off x="5437150" y="3943675"/>
            <a:ext cx="28071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accent1"/>
        </a:solidFill>
        <a:effectLst/>
      </p:bgPr>
    </p:bg>
    <p:spTree>
      <p:nvGrpSpPr>
        <p:cNvPr id="1" name="Shape 91"/>
        <p:cNvGrpSpPr/>
        <p:nvPr/>
      </p:nvGrpSpPr>
      <p:grpSpPr>
        <a:xfrm>
          <a:off x="0" y="0"/>
          <a:ext cx="0" cy="0"/>
          <a:chOff x="0" y="0"/>
          <a:chExt cx="0" cy="0"/>
        </a:xfrm>
      </p:grpSpPr>
      <p:sp>
        <p:nvSpPr>
          <p:cNvPr id="92" name="Google Shape;92;p17"/>
          <p:cNvSpPr/>
          <p:nvPr/>
        </p:nvSpPr>
        <p:spPr>
          <a:xfrm>
            <a:off x="712600" y="550325"/>
            <a:ext cx="7718400" cy="405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a:off x="3233300" y="3463525"/>
            <a:ext cx="2679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1"/>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94" name="Google Shape;94;p17"/>
          <p:cNvSpPr txBox="1">
            <a:spLocks noGrp="1"/>
          </p:cNvSpPr>
          <p:nvPr>
            <p:ph type="subTitle" idx="1"/>
          </p:nvPr>
        </p:nvSpPr>
        <p:spPr>
          <a:xfrm>
            <a:off x="1570325" y="1612229"/>
            <a:ext cx="60075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sz="2400" b="1"/>
            </a:lvl2pPr>
            <a:lvl3pPr lvl="2" algn="ctr" rtl="0">
              <a:spcBef>
                <a:spcPts val="0"/>
              </a:spcBef>
              <a:spcAft>
                <a:spcPts val="0"/>
              </a:spcAft>
              <a:buNone/>
              <a:defRPr sz="2400" b="1"/>
            </a:lvl3pPr>
            <a:lvl4pPr lvl="3" algn="ctr" rtl="0">
              <a:spcBef>
                <a:spcPts val="0"/>
              </a:spcBef>
              <a:spcAft>
                <a:spcPts val="0"/>
              </a:spcAft>
              <a:buNone/>
              <a:defRPr sz="2400" b="1"/>
            </a:lvl4pPr>
            <a:lvl5pPr lvl="4" algn="ctr" rtl="0">
              <a:spcBef>
                <a:spcPts val="0"/>
              </a:spcBef>
              <a:spcAft>
                <a:spcPts val="0"/>
              </a:spcAft>
              <a:buNone/>
              <a:defRPr sz="2400" b="1"/>
            </a:lvl5pPr>
            <a:lvl6pPr lvl="5" algn="ctr" rtl="0">
              <a:spcBef>
                <a:spcPts val="0"/>
              </a:spcBef>
              <a:spcAft>
                <a:spcPts val="0"/>
              </a:spcAft>
              <a:buNone/>
              <a:defRPr sz="2400" b="1"/>
            </a:lvl6pPr>
            <a:lvl7pPr lvl="6" algn="ctr" rtl="0">
              <a:spcBef>
                <a:spcPts val="0"/>
              </a:spcBef>
              <a:spcAft>
                <a:spcPts val="0"/>
              </a:spcAft>
              <a:buNone/>
              <a:defRPr sz="2400" b="1"/>
            </a:lvl7pPr>
            <a:lvl8pPr lvl="7" algn="ctr" rtl="0">
              <a:spcBef>
                <a:spcPts val="0"/>
              </a:spcBef>
              <a:spcAft>
                <a:spcPts val="0"/>
              </a:spcAft>
              <a:buNone/>
              <a:defRPr sz="2400" b="1"/>
            </a:lvl8pPr>
            <a:lvl9pPr lvl="8" algn="ctr" rtl="0">
              <a:spcBef>
                <a:spcPts val="0"/>
              </a:spcBef>
              <a:spcAft>
                <a:spcPts val="0"/>
              </a:spcAft>
              <a:buNone/>
              <a:defRPr sz="24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093200" y="1471188"/>
            <a:ext cx="2953500" cy="131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19"/>
          <p:cNvSpPr txBox="1">
            <a:spLocks noGrp="1"/>
          </p:cNvSpPr>
          <p:nvPr>
            <p:ph type="subTitle" idx="1"/>
          </p:nvPr>
        </p:nvSpPr>
        <p:spPr>
          <a:xfrm>
            <a:off x="3093150" y="2721313"/>
            <a:ext cx="2953500" cy="95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1pPr>
            <a:lvl2pPr lvl="1">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2pPr>
            <a:lvl3pPr lvl="2">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3pPr>
            <a:lvl4pPr lvl="3">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4pPr>
            <a:lvl5pPr lvl="4">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5pPr>
            <a:lvl6pPr lvl="5">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6pPr>
            <a:lvl7pPr lvl="6">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7pPr>
            <a:lvl8pPr lvl="7">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8pPr>
            <a:lvl9pPr lvl="8">
              <a:spcBef>
                <a:spcPts val="0"/>
              </a:spcBef>
              <a:spcAft>
                <a:spcPts val="0"/>
              </a:spcAft>
              <a:buClr>
                <a:schemeClr val="dk2"/>
              </a:buClr>
              <a:buSzPts val="2400"/>
              <a:buFont typeface="Josefin Sans"/>
              <a:buNone/>
              <a:defRPr sz="2400">
                <a:solidFill>
                  <a:schemeClr val="dk2"/>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1pPr>
            <a:lvl2pPr marL="914400" lvl="1"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2pPr>
            <a:lvl3pPr marL="1371600" lvl="2"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3pPr>
            <a:lvl4pPr marL="1828800" lvl="3"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4pPr>
            <a:lvl5pPr marL="2286000" lvl="4"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5pPr>
            <a:lvl6pPr marL="2743200" lvl="5"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6pPr>
            <a:lvl7pPr marL="3200400" lvl="6"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7pPr>
            <a:lvl8pPr marL="3657600" lvl="7"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8pPr>
            <a:lvl9pPr marL="4114800" lvl="8" indent="-330200">
              <a:lnSpc>
                <a:spcPct val="100000"/>
              </a:lnSpc>
              <a:spcBef>
                <a:spcPts val="0"/>
              </a:spcBef>
              <a:spcAft>
                <a:spcPts val="0"/>
              </a:spcAft>
              <a:buClr>
                <a:schemeClr val="dk2"/>
              </a:buClr>
              <a:buSzPts val="1600"/>
              <a:buFont typeface="IBM Plex Sans"/>
              <a:buChar char="■"/>
              <a:defRPr sz="1600">
                <a:solidFill>
                  <a:schemeClr val="dk2"/>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61" r:id="rId3"/>
    <p:sldLayoutId id="2147483662"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14/relationships/chartEx" Target="../charts/chartEx1.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9" name="Picture 28" descr="A person using a phone at a reception desk&#10;&#10;Description automatically generated">
            <a:extLst>
              <a:ext uri="{FF2B5EF4-FFF2-40B4-BE49-F238E27FC236}">
                <a16:creationId xmlns:a16="http://schemas.microsoft.com/office/drawing/2014/main" id="{1B17E619-2336-4905-A807-F215D9B5C835}"/>
              </a:ext>
            </a:extLst>
          </p:cNvPr>
          <p:cNvPicPr>
            <a:picLocks noChangeAspect="1"/>
          </p:cNvPicPr>
          <p:nvPr/>
        </p:nvPicPr>
        <p:blipFill>
          <a:blip r:embed="rId3"/>
          <a:stretch>
            <a:fillRect/>
          </a:stretch>
        </p:blipFill>
        <p:spPr>
          <a:xfrm>
            <a:off x="1" y="0"/>
            <a:ext cx="9143999" cy="5143500"/>
          </a:xfrm>
          <a:prstGeom prst="rect">
            <a:avLst/>
          </a:prstGeom>
        </p:spPr>
      </p:pic>
      <p:grpSp>
        <p:nvGrpSpPr>
          <p:cNvPr id="174" name="Google Shape;174;p31"/>
          <p:cNvGrpSpPr/>
          <p:nvPr/>
        </p:nvGrpSpPr>
        <p:grpSpPr>
          <a:xfrm>
            <a:off x="1471799" y="1523631"/>
            <a:ext cx="6200400" cy="2096238"/>
            <a:chOff x="1472350" y="1265551"/>
            <a:chExt cx="6200400" cy="2096238"/>
          </a:xfrm>
        </p:grpSpPr>
        <p:sp>
          <p:nvSpPr>
            <p:cNvPr id="175" name="Google Shape;175;p31"/>
            <p:cNvSpPr/>
            <p:nvPr/>
          </p:nvSpPr>
          <p:spPr>
            <a:xfrm>
              <a:off x="1472350" y="2869789"/>
              <a:ext cx="6200400" cy="49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1472350" y="1265551"/>
              <a:ext cx="6200400" cy="161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1"/>
          <p:cNvSpPr txBox="1">
            <a:spLocks/>
          </p:cNvSpPr>
          <p:nvPr/>
        </p:nvSpPr>
        <p:spPr>
          <a:xfrm>
            <a:off x="1737996" y="1621336"/>
            <a:ext cx="5689200" cy="12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7200" b="1" dirty="0"/>
              <a:t>Marketing</a:t>
            </a:r>
          </a:p>
        </p:txBody>
      </p:sp>
      <p:sp>
        <p:nvSpPr>
          <p:cNvPr id="178" name="Google Shape;178;p31"/>
          <p:cNvSpPr txBox="1">
            <a:spLocks noGrp="1"/>
          </p:cNvSpPr>
          <p:nvPr>
            <p:ph type="subTitle" idx="1"/>
          </p:nvPr>
        </p:nvSpPr>
        <p:spPr>
          <a:xfrm>
            <a:off x="2630496" y="3170591"/>
            <a:ext cx="39042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By: Youssra Abouzaid</a:t>
            </a:r>
            <a:endParaRPr sz="1200" dirty="0">
              <a:latin typeface="Josefin Sans"/>
              <a:ea typeface="Josefin Sans"/>
              <a:cs typeface="Josefin Sans"/>
              <a:sym typeface="Josefin Sans"/>
            </a:endParaRPr>
          </a:p>
        </p:txBody>
      </p:sp>
      <p:sp>
        <p:nvSpPr>
          <p:cNvPr id="179" name="Google Shape;179;p31"/>
          <p:cNvSpPr txBox="1">
            <a:spLocks/>
          </p:cNvSpPr>
          <p:nvPr/>
        </p:nvSpPr>
        <p:spPr>
          <a:xfrm>
            <a:off x="2078196" y="2612359"/>
            <a:ext cx="5008800" cy="49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IBM Plex Sans"/>
              <a:buNone/>
              <a:defRPr sz="1800" b="1" i="0" u="none" strike="noStrike" cap="none">
                <a:solidFill>
                  <a:schemeClr val="dk2"/>
                </a:solidFill>
                <a:latin typeface="Josefin Sans"/>
                <a:ea typeface="Josefin Sans"/>
                <a:cs typeface="Josefin Sans"/>
                <a:sym typeface="Josefin Sans"/>
              </a:defRPr>
            </a:lvl1pPr>
            <a:lvl2pPr marL="914400" marR="0" lvl="1"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2pPr>
            <a:lvl3pPr marL="1371600" marR="0" lvl="2"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3pPr>
            <a:lvl4pPr marL="1828800" marR="0" lvl="3"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4pPr>
            <a:lvl5pPr marL="2286000" marR="0" lvl="4"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5pPr>
            <a:lvl6pPr marL="2743200" marR="0" lvl="5"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6pPr>
            <a:lvl7pPr marL="3200400" marR="0" lvl="6"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7pPr>
            <a:lvl8pPr marL="3657600" marR="0" lvl="7"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8pPr>
            <a:lvl9pPr marL="4114800" marR="0" lvl="8"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9pPr>
          </a:lstStyle>
          <a:p>
            <a:pPr marL="0" indent="0" algn="ctr"/>
            <a:r>
              <a:rPr lang="en-US" dirty="0"/>
              <a:t>Campaign Effectiveness</a:t>
            </a:r>
          </a:p>
        </p:txBody>
      </p:sp>
    </p:spTree>
    <p:extLst>
      <p:ext uri="{BB962C8B-B14F-4D97-AF65-F5344CB8AC3E}">
        <p14:creationId xmlns:p14="http://schemas.microsoft.com/office/powerpoint/2010/main" val="31306370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423168" y="515337"/>
            <a:ext cx="3047400" cy="902700"/>
          </a:xfrm>
          <a:prstGeom prst="rect">
            <a:avLst/>
          </a:prstGeom>
        </p:spPr>
        <p:txBody>
          <a:bodyPr spcFirstLastPara="1" wrap="square" lIns="91425" tIns="91425" rIns="91425" bIns="91425" anchor="t" anchorCtr="0">
            <a:noAutofit/>
          </a:bodyPr>
          <a:lstStyle/>
          <a:p>
            <a:pPr algn="ctr" rtl="0">
              <a:defRPr lang="en-US" sz="1200" b="1" i="0" u="none" strike="noStrike" kern="1200" spc="0" baseline="0">
                <a:solidFill>
                  <a:srgbClr val="44546A"/>
                </a:solidFill>
                <a:latin typeface="Josefin Sans" pitchFamily="2" charset="0"/>
                <a:ea typeface="Josefin Sans" pitchFamily="2" charset="0"/>
                <a:cs typeface="Josefin Sans" pitchFamily="2" charset="0"/>
              </a:defRPr>
            </a:pPr>
            <a:r>
              <a:rPr lang="en-US" sz="2000" b="1" dirty="0"/>
              <a:t>Revenue per audience </a:t>
            </a:r>
          </a:p>
        </p:txBody>
      </p:sp>
      <p:sp>
        <p:nvSpPr>
          <p:cNvPr id="327" name="Google Shape;327;p43"/>
          <p:cNvSpPr txBox="1"/>
          <p:nvPr/>
        </p:nvSpPr>
        <p:spPr>
          <a:xfrm>
            <a:off x="6191099" y="2912375"/>
            <a:ext cx="1703963"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Young Adults </a:t>
            </a:r>
            <a:endParaRPr sz="1600" b="1" dirty="0">
              <a:solidFill>
                <a:schemeClr val="dk2"/>
              </a:solidFill>
              <a:latin typeface="Josefin Sans"/>
              <a:ea typeface="Josefin Sans"/>
              <a:cs typeface="Josefin Sans"/>
              <a:sym typeface="Josefin Sans"/>
            </a:endParaRPr>
          </a:p>
        </p:txBody>
      </p:sp>
      <p:sp>
        <p:nvSpPr>
          <p:cNvPr id="328" name="Google Shape;328;p43"/>
          <p:cNvSpPr txBox="1"/>
          <p:nvPr/>
        </p:nvSpPr>
        <p:spPr>
          <a:xfrm>
            <a:off x="6191100" y="2154890"/>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471,838$</a:t>
            </a:r>
            <a:br>
              <a:rPr lang="en-US" sz="1600" dirty="0">
                <a:solidFill>
                  <a:schemeClr val="dk2"/>
                </a:solidFill>
                <a:latin typeface="IBM Plex Sans"/>
                <a:ea typeface="IBM Plex Sans"/>
                <a:cs typeface="IBM Plex Sans"/>
                <a:sym typeface="IBM Plex Sans"/>
              </a:rPr>
            </a:br>
            <a:r>
              <a:rPr lang="en-US" sz="1600" dirty="0">
                <a:solidFill>
                  <a:schemeClr val="dk2"/>
                </a:solidFill>
                <a:latin typeface="IBM Plex Sans"/>
                <a:ea typeface="IBM Plex Sans"/>
                <a:cs typeface="IBM Plex Sans"/>
                <a:sym typeface="IBM Plex Sans"/>
              </a:rPr>
              <a:t>22%</a:t>
            </a:r>
          </a:p>
        </p:txBody>
      </p:sp>
      <p:sp>
        <p:nvSpPr>
          <p:cNvPr id="329" name="Google Shape;329;p43"/>
          <p:cNvSpPr txBox="1"/>
          <p:nvPr/>
        </p:nvSpPr>
        <p:spPr>
          <a:xfrm>
            <a:off x="6191100" y="4037221"/>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Senior</a:t>
            </a:r>
            <a:endParaRPr sz="1600" b="1" dirty="0">
              <a:solidFill>
                <a:schemeClr val="dk2"/>
              </a:solidFill>
              <a:latin typeface="Josefin Sans"/>
              <a:ea typeface="Josefin Sans"/>
              <a:cs typeface="Josefin Sans"/>
              <a:sym typeface="Josefin Sans"/>
            </a:endParaRPr>
          </a:p>
        </p:txBody>
      </p:sp>
      <p:sp>
        <p:nvSpPr>
          <p:cNvPr id="330" name="Google Shape;330;p43"/>
          <p:cNvSpPr txBox="1"/>
          <p:nvPr/>
        </p:nvSpPr>
        <p:spPr>
          <a:xfrm>
            <a:off x="6191100" y="4404583"/>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latin typeface="IBM Plex Sans"/>
                <a:ea typeface="IBM Plex Sans"/>
                <a:cs typeface="IBM Plex Sans"/>
                <a:sym typeface="IBM Plex Sans"/>
              </a:rPr>
              <a:t>383,136$</a:t>
            </a:r>
            <a:br>
              <a:rPr lang="en" sz="1600" dirty="0">
                <a:solidFill>
                  <a:schemeClr val="dk2"/>
                </a:solidFill>
                <a:latin typeface="IBM Plex Sans"/>
                <a:ea typeface="IBM Plex Sans"/>
                <a:cs typeface="IBM Plex Sans"/>
                <a:sym typeface="IBM Plex Sans"/>
              </a:rPr>
            </a:br>
            <a:r>
              <a:rPr lang="en" sz="1600" dirty="0">
                <a:solidFill>
                  <a:schemeClr val="dk2"/>
                </a:solidFill>
                <a:latin typeface="IBM Plex Sans"/>
                <a:ea typeface="IBM Plex Sans"/>
                <a:cs typeface="IBM Plex Sans"/>
                <a:sym typeface="IBM Plex Sans"/>
              </a:rPr>
              <a:t>17%</a:t>
            </a:r>
            <a:endParaRPr sz="1600" dirty="0">
              <a:solidFill>
                <a:schemeClr val="dk2"/>
              </a:solidFill>
              <a:latin typeface="IBM Plex Sans"/>
              <a:ea typeface="IBM Plex Sans"/>
              <a:cs typeface="IBM Plex Sans"/>
              <a:sym typeface="IBM Plex Sans"/>
            </a:endParaRPr>
          </a:p>
        </p:txBody>
      </p:sp>
      <p:sp>
        <p:nvSpPr>
          <p:cNvPr id="331" name="Google Shape;331;p43"/>
          <p:cNvSpPr txBox="1"/>
          <p:nvPr/>
        </p:nvSpPr>
        <p:spPr>
          <a:xfrm>
            <a:off x="713100" y="3723721"/>
            <a:ext cx="4410300" cy="101926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dk2"/>
                </a:solidFill>
                <a:latin typeface="IBM Plex Sans"/>
                <a:ea typeface="IBM Plex Sans"/>
                <a:cs typeface="IBM Plex Sans"/>
                <a:sym typeface="IBM Plex Sans"/>
              </a:rPr>
              <a:t>The target audience, families with the highest revenue of $943,005, represents 43% of the total revenue</a:t>
            </a:r>
            <a:br>
              <a:rPr lang="en-US" sz="1300" dirty="0">
                <a:solidFill>
                  <a:schemeClr val="dk2"/>
                </a:solidFill>
                <a:latin typeface="IBM Plex Sans"/>
                <a:ea typeface="IBM Plex Sans"/>
                <a:cs typeface="IBM Plex Sans"/>
                <a:sym typeface="IBM Plex Sans"/>
              </a:rPr>
            </a:br>
            <a:r>
              <a:rPr lang="en-US" sz="1300" dirty="0">
                <a:solidFill>
                  <a:schemeClr val="dk2"/>
                </a:solidFill>
                <a:latin typeface="IBM Plex Sans"/>
                <a:ea typeface="IBM Plex Sans"/>
                <a:cs typeface="IBM Plex Sans"/>
                <a:sym typeface="IBM Plex Sans"/>
              </a:rPr>
              <a:t>The target audience, seniors with the lowest revenue of $383,136, represents 17% of the total revenue</a:t>
            </a:r>
            <a:endParaRPr sz="1300" dirty="0">
              <a:solidFill>
                <a:schemeClr val="dk2"/>
              </a:solidFill>
              <a:latin typeface="IBM Plex Sans"/>
              <a:ea typeface="IBM Plex Sans"/>
              <a:cs typeface="IBM Plex Sans"/>
              <a:sym typeface="IBM Plex Sans"/>
            </a:endParaRPr>
          </a:p>
        </p:txBody>
      </p:sp>
      <p:sp>
        <p:nvSpPr>
          <p:cNvPr id="332" name="Google Shape;332;p43"/>
          <p:cNvSpPr/>
          <p:nvPr/>
        </p:nvSpPr>
        <p:spPr>
          <a:xfrm>
            <a:off x="5722050" y="3011382"/>
            <a:ext cx="320400" cy="320400"/>
          </a:xfrm>
          <a:prstGeom prst="ellipse">
            <a:avLst/>
          </a:prstGeom>
          <a:solidFill>
            <a:srgbClr val="B8A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5722050" y="4136221"/>
            <a:ext cx="320400" cy="320400"/>
          </a:xfrm>
          <a:prstGeom prst="ellipse">
            <a:avLst/>
          </a:prstGeom>
          <a:solidFill>
            <a:srgbClr val="E88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3"/>
          <p:cNvGrpSpPr/>
          <p:nvPr/>
        </p:nvGrpSpPr>
        <p:grpSpPr>
          <a:xfrm>
            <a:off x="7743459" y="368006"/>
            <a:ext cx="1400539" cy="574338"/>
            <a:chOff x="8151125" y="325850"/>
            <a:chExt cx="1041525" cy="427113"/>
          </a:xfrm>
        </p:grpSpPr>
        <p:sp>
          <p:nvSpPr>
            <p:cNvPr id="335" name="Google Shape;335;p43"/>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BC39B9CC-D7AC-7564-E1DE-3DDF50B8DF7A}"/>
              </a:ext>
            </a:extLst>
          </p:cNvPr>
          <p:cNvSpPr txBox="1">
            <a:spLocks/>
          </p:cNvSpPr>
          <p:nvPr/>
        </p:nvSpPr>
        <p:spPr>
          <a:xfrm>
            <a:off x="59471" y="47709"/>
            <a:ext cx="9084527" cy="497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Josefin Sans"/>
              <a:buNone/>
              <a:defRPr sz="2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1600" dirty="0"/>
              <a:t>Dashboard overview</a:t>
            </a:r>
            <a:br>
              <a:rPr lang="en-US" sz="1600" dirty="0"/>
            </a:br>
            <a:endParaRPr lang="en-US" sz="1600" b="0" dirty="0"/>
          </a:p>
        </p:txBody>
      </p:sp>
      <p:graphicFrame>
        <p:nvGraphicFramePr>
          <p:cNvPr id="4" name="Chart 3">
            <a:extLst>
              <a:ext uri="{FF2B5EF4-FFF2-40B4-BE49-F238E27FC236}">
                <a16:creationId xmlns:a16="http://schemas.microsoft.com/office/drawing/2014/main" id="{28F00021-9338-2FE6-D78E-F9A0F9D51B9F}"/>
              </a:ext>
            </a:extLst>
          </p:cNvPr>
          <p:cNvGraphicFramePr>
            <a:graphicFrameLocks/>
          </p:cNvGraphicFramePr>
          <p:nvPr>
            <p:extLst>
              <p:ext uri="{D42A27DB-BD31-4B8C-83A1-F6EECF244321}">
                <p14:modId xmlns:p14="http://schemas.microsoft.com/office/powerpoint/2010/main" val="2160960369"/>
              </p:ext>
            </p:extLst>
          </p:nvPr>
        </p:nvGraphicFramePr>
        <p:xfrm>
          <a:off x="864219" y="993660"/>
          <a:ext cx="3869473" cy="2722675"/>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327;p43">
            <a:extLst>
              <a:ext uri="{FF2B5EF4-FFF2-40B4-BE49-F238E27FC236}">
                <a16:creationId xmlns:a16="http://schemas.microsoft.com/office/drawing/2014/main" id="{7A5786DC-A254-0BDE-FA19-4450E60692CD}"/>
              </a:ext>
            </a:extLst>
          </p:cNvPr>
          <p:cNvSpPr txBox="1"/>
          <p:nvPr/>
        </p:nvSpPr>
        <p:spPr>
          <a:xfrm>
            <a:off x="6194820" y="662681"/>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Families </a:t>
            </a:r>
            <a:endParaRPr sz="1600" b="1" dirty="0">
              <a:solidFill>
                <a:schemeClr val="dk2"/>
              </a:solidFill>
              <a:latin typeface="Josefin Sans"/>
              <a:ea typeface="Josefin Sans"/>
              <a:cs typeface="Josefin Sans"/>
              <a:sym typeface="Josefin Sans"/>
            </a:endParaRPr>
          </a:p>
        </p:txBody>
      </p:sp>
      <p:sp>
        <p:nvSpPr>
          <p:cNvPr id="6" name="Google Shape;328;p43">
            <a:extLst>
              <a:ext uri="{FF2B5EF4-FFF2-40B4-BE49-F238E27FC236}">
                <a16:creationId xmlns:a16="http://schemas.microsoft.com/office/drawing/2014/main" id="{EE96CA1F-C2B8-76F5-470E-7A444A12F797}"/>
              </a:ext>
            </a:extLst>
          </p:cNvPr>
          <p:cNvSpPr txBox="1"/>
          <p:nvPr/>
        </p:nvSpPr>
        <p:spPr>
          <a:xfrm>
            <a:off x="6194820" y="1030043"/>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latin typeface="IBM Plex Sans"/>
                <a:ea typeface="IBM Plex Sans"/>
                <a:cs typeface="IBM Plex Sans"/>
                <a:sym typeface="IBM Plex Sans"/>
              </a:rPr>
              <a:t>943,005$ </a:t>
            </a:r>
            <a:br>
              <a:rPr lang="en" sz="1600" dirty="0">
                <a:solidFill>
                  <a:schemeClr val="dk2"/>
                </a:solidFill>
                <a:latin typeface="IBM Plex Sans"/>
                <a:ea typeface="IBM Plex Sans"/>
                <a:cs typeface="IBM Plex Sans"/>
                <a:sym typeface="IBM Plex Sans"/>
              </a:rPr>
            </a:br>
            <a:r>
              <a:rPr lang="en" sz="1600" dirty="0">
                <a:solidFill>
                  <a:schemeClr val="dk2"/>
                </a:solidFill>
                <a:latin typeface="IBM Plex Sans"/>
                <a:ea typeface="IBM Plex Sans"/>
                <a:cs typeface="IBM Plex Sans"/>
                <a:sym typeface="IBM Plex Sans"/>
              </a:rPr>
              <a:t>43%</a:t>
            </a:r>
          </a:p>
        </p:txBody>
      </p:sp>
      <p:sp>
        <p:nvSpPr>
          <p:cNvPr id="7" name="Google Shape;329;p43">
            <a:extLst>
              <a:ext uri="{FF2B5EF4-FFF2-40B4-BE49-F238E27FC236}">
                <a16:creationId xmlns:a16="http://schemas.microsoft.com/office/drawing/2014/main" id="{2C57C9C4-8B6D-ED50-265B-0A6A9A3E32A5}"/>
              </a:ext>
            </a:extLst>
          </p:cNvPr>
          <p:cNvSpPr txBox="1"/>
          <p:nvPr/>
        </p:nvSpPr>
        <p:spPr>
          <a:xfrm>
            <a:off x="6194820" y="1787528"/>
            <a:ext cx="2049648"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Bussiness travelers</a:t>
            </a:r>
            <a:endParaRPr sz="1600" b="1" dirty="0">
              <a:solidFill>
                <a:schemeClr val="dk2"/>
              </a:solidFill>
              <a:latin typeface="Josefin Sans"/>
              <a:ea typeface="Josefin Sans"/>
              <a:cs typeface="Josefin Sans"/>
              <a:sym typeface="Josefin Sans"/>
            </a:endParaRPr>
          </a:p>
        </p:txBody>
      </p:sp>
      <p:sp>
        <p:nvSpPr>
          <p:cNvPr id="8" name="Google Shape;330;p43">
            <a:extLst>
              <a:ext uri="{FF2B5EF4-FFF2-40B4-BE49-F238E27FC236}">
                <a16:creationId xmlns:a16="http://schemas.microsoft.com/office/drawing/2014/main" id="{78859740-6E2B-2C66-3DC6-74BB8C7072A8}"/>
              </a:ext>
            </a:extLst>
          </p:cNvPr>
          <p:cNvSpPr txBox="1"/>
          <p:nvPr/>
        </p:nvSpPr>
        <p:spPr>
          <a:xfrm>
            <a:off x="6191100" y="3279737"/>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390,124$</a:t>
            </a:r>
            <a:br>
              <a:rPr lang="en-US" sz="1600" dirty="0">
                <a:solidFill>
                  <a:schemeClr val="dk2"/>
                </a:solidFill>
                <a:latin typeface="IBM Plex Sans"/>
                <a:ea typeface="IBM Plex Sans"/>
                <a:cs typeface="IBM Plex Sans"/>
                <a:sym typeface="IBM Plex Sans"/>
              </a:rPr>
            </a:br>
            <a:r>
              <a:rPr lang="en-US" sz="1600" dirty="0">
                <a:solidFill>
                  <a:schemeClr val="dk2"/>
                </a:solidFill>
                <a:latin typeface="IBM Plex Sans"/>
                <a:ea typeface="IBM Plex Sans"/>
                <a:cs typeface="IBM Plex Sans"/>
                <a:sym typeface="IBM Plex Sans"/>
              </a:rPr>
              <a:t>18%</a:t>
            </a:r>
            <a:endParaRPr sz="1600" dirty="0">
              <a:solidFill>
                <a:schemeClr val="dk2"/>
              </a:solidFill>
              <a:latin typeface="IBM Plex Sans"/>
              <a:ea typeface="IBM Plex Sans"/>
              <a:cs typeface="IBM Plex Sans"/>
              <a:sym typeface="IBM Plex Sans"/>
            </a:endParaRPr>
          </a:p>
        </p:txBody>
      </p:sp>
      <p:sp>
        <p:nvSpPr>
          <p:cNvPr id="9" name="Google Shape;332;p43">
            <a:extLst>
              <a:ext uri="{FF2B5EF4-FFF2-40B4-BE49-F238E27FC236}">
                <a16:creationId xmlns:a16="http://schemas.microsoft.com/office/drawing/2014/main" id="{1C7B27E9-2212-752F-C250-182B2FAE4787}"/>
              </a:ext>
            </a:extLst>
          </p:cNvPr>
          <p:cNvSpPr/>
          <p:nvPr/>
        </p:nvSpPr>
        <p:spPr>
          <a:xfrm>
            <a:off x="5725770" y="761706"/>
            <a:ext cx="320400" cy="320400"/>
          </a:xfrm>
          <a:prstGeom prst="ellipse">
            <a:avLst/>
          </a:prstGeom>
          <a:solidFill>
            <a:srgbClr val="44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3;p43">
            <a:extLst>
              <a:ext uri="{FF2B5EF4-FFF2-40B4-BE49-F238E27FC236}">
                <a16:creationId xmlns:a16="http://schemas.microsoft.com/office/drawing/2014/main" id="{D6F71C41-F8C0-C5F4-CD59-F04E8007BB86}"/>
              </a:ext>
            </a:extLst>
          </p:cNvPr>
          <p:cNvSpPr/>
          <p:nvPr/>
        </p:nvSpPr>
        <p:spPr>
          <a:xfrm>
            <a:off x="5725770" y="1886544"/>
            <a:ext cx="320400" cy="320400"/>
          </a:xfrm>
          <a:prstGeom prst="ellipse">
            <a:avLst/>
          </a:prstGeom>
          <a:solidFill>
            <a:srgbClr val="EBE4D1"/>
          </a:solidFill>
          <a:ln>
            <a:solidFill>
              <a:srgbClr val="EBE4D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9828;p76">
            <a:extLst>
              <a:ext uri="{FF2B5EF4-FFF2-40B4-BE49-F238E27FC236}">
                <a16:creationId xmlns:a16="http://schemas.microsoft.com/office/drawing/2014/main" id="{6C748851-BCCC-F6F7-C6F8-057B32FCCC65}"/>
              </a:ext>
            </a:extLst>
          </p:cNvPr>
          <p:cNvGrpSpPr/>
          <p:nvPr/>
        </p:nvGrpSpPr>
        <p:grpSpPr>
          <a:xfrm>
            <a:off x="2453268" y="1984917"/>
            <a:ext cx="691376" cy="740163"/>
            <a:chOff x="-64401400" y="1914475"/>
            <a:chExt cx="319000" cy="317275"/>
          </a:xfrm>
        </p:grpSpPr>
        <p:sp>
          <p:nvSpPr>
            <p:cNvPr id="18" name="Google Shape;9829;p76">
              <a:extLst>
                <a:ext uri="{FF2B5EF4-FFF2-40B4-BE49-F238E27FC236}">
                  <a16:creationId xmlns:a16="http://schemas.microsoft.com/office/drawing/2014/main" id="{920EE1B1-CD63-94CF-6A8B-819918D7B879}"/>
                </a:ext>
              </a:extLst>
            </p:cNvPr>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830;p76">
              <a:extLst>
                <a:ext uri="{FF2B5EF4-FFF2-40B4-BE49-F238E27FC236}">
                  <a16:creationId xmlns:a16="http://schemas.microsoft.com/office/drawing/2014/main" id="{3C84605B-024C-A6FA-9D0E-0C7F774919D5}"/>
                </a:ext>
              </a:extLst>
            </p:cNvPr>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31;p76">
              <a:extLst>
                <a:ext uri="{FF2B5EF4-FFF2-40B4-BE49-F238E27FC236}">
                  <a16:creationId xmlns:a16="http://schemas.microsoft.com/office/drawing/2014/main" id="{5E452003-861C-014D-89D9-90531FB9B7BA}"/>
                </a:ext>
              </a:extLst>
            </p:cNvPr>
            <p:cNvSpPr/>
            <p:nvPr/>
          </p:nvSpPr>
          <p:spPr>
            <a:xfrm>
              <a:off x="-64212375" y="2210450"/>
              <a:ext cx="5525" cy="25"/>
            </a:xfrm>
            <a:custGeom>
              <a:avLst/>
              <a:gdLst/>
              <a:ahLst/>
              <a:cxnLst/>
              <a:rect l="l" t="t" r="r" b="b"/>
              <a:pathLst>
                <a:path w="221" h="1" extrusionOk="0">
                  <a:moveTo>
                    <a:pt x="1" y="1"/>
                  </a:moveTo>
                  <a:lnTo>
                    <a:pt x="221" y="1"/>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129667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5"/>
          <p:cNvSpPr txBox="1">
            <a:spLocks noGrp="1"/>
          </p:cNvSpPr>
          <p:nvPr>
            <p:ph type="subTitle" idx="1"/>
          </p:nvPr>
        </p:nvSpPr>
        <p:spPr>
          <a:xfrm>
            <a:off x="1689271" y="3366687"/>
            <a:ext cx="6007500" cy="11235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This graph illustrates the distribution of campaigns by month: November 2023 recorded the highest number at 7 campaigns, while October 2023 and May 2024 each had the lowest at 1 campaign.</a:t>
            </a:r>
            <a:endParaRPr sz="1600" dirty="0"/>
          </a:p>
        </p:txBody>
      </p:sp>
      <p:sp>
        <p:nvSpPr>
          <p:cNvPr id="230" name="Google Shape;230;p35"/>
          <p:cNvSpPr/>
          <p:nvPr/>
        </p:nvSpPr>
        <p:spPr>
          <a:xfrm>
            <a:off x="3942763" y="3184006"/>
            <a:ext cx="1258475" cy="67278"/>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2">
            <a:extLst>
              <a:ext uri="{FF2B5EF4-FFF2-40B4-BE49-F238E27FC236}">
                <a16:creationId xmlns:a16="http://schemas.microsoft.com/office/drawing/2014/main" id="{4116543F-AB80-F105-78BA-62F2409D9E71}"/>
              </a:ext>
            </a:extLst>
          </p:cNvPr>
          <p:cNvSpPr>
            <a:spLocks noGrp="1"/>
          </p:cNvSpPr>
          <p:nvPr>
            <p:ph type="title"/>
          </p:nvPr>
        </p:nvSpPr>
        <p:spPr>
          <a:xfrm>
            <a:off x="245327" y="193101"/>
            <a:ext cx="9084527" cy="497373"/>
          </a:xfrm>
        </p:spPr>
        <p:txBody>
          <a:bodyPr/>
          <a:lstStyle/>
          <a:p>
            <a:pPr algn="l"/>
            <a:r>
              <a:rPr lang="en-US" b="1" dirty="0"/>
              <a:t>Dashboard</a:t>
            </a:r>
            <a:r>
              <a:rPr lang="en-US" sz="2000" b="1" dirty="0"/>
              <a:t> </a:t>
            </a:r>
            <a:r>
              <a:rPr lang="en-US" sz="1800" b="1" dirty="0"/>
              <a:t>overview</a:t>
            </a:r>
            <a:br>
              <a:rPr lang="en-US" sz="2000" dirty="0"/>
            </a:br>
            <a:endParaRPr lang="en-US" sz="2000" b="0" dirty="0"/>
          </a:p>
        </p:txBody>
      </p:sp>
      <p:graphicFrame>
        <p:nvGraphicFramePr>
          <p:cNvPr id="2" name="Chart 1">
            <a:extLst>
              <a:ext uri="{FF2B5EF4-FFF2-40B4-BE49-F238E27FC236}">
                <a16:creationId xmlns:a16="http://schemas.microsoft.com/office/drawing/2014/main" id="{DE860731-ED46-6267-B226-11DD878EA04E}"/>
              </a:ext>
            </a:extLst>
          </p:cNvPr>
          <p:cNvGraphicFramePr>
            <a:graphicFrameLocks/>
          </p:cNvGraphicFramePr>
          <p:nvPr>
            <p:extLst>
              <p:ext uri="{D42A27DB-BD31-4B8C-83A1-F6EECF244321}">
                <p14:modId xmlns:p14="http://schemas.microsoft.com/office/powerpoint/2010/main" val="611544858"/>
              </p:ext>
            </p:extLst>
          </p:nvPr>
        </p:nvGraphicFramePr>
        <p:xfrm>
          <a:off x="1025911" y="822928"/>
          <a:ext cx="7248293" cy="2294172"/>
        </p:xfrm>
        <a:graphic>
          <a:graphicData uri="http://schemas.openxmlformats.org/drawingml/2006/chart">
            <c:chart xmlns:c="http://schemas.openxmlformats.org/drawingml/2006/chart" xmlns:r="http://schemas.openxmlformats.org/officeDocument/2006/relationships" r:id="rId3"/>
          </a:graphicData>
        </a:graphic>
      </p:graphicFrame>
      <p:sp>
        <p:nvSpPr>
          <p:cNvPr id="3" name="Oval 2">
            <a:extLst>
              <a:ext uri="{FF2B5EF4-FFF2-40B4-BE49-F238E27FC236}">
                <a16:creationId xmlns:a16="http://schemas.microsoft.com/office/drawing/2014/main" id="{BC7991B9-DB4C-E59C-6042-2E4973DAA7BC}"/>
              </a:ext>
            </a:extLst>
          </p:cNvPr>
          <p:cNvSpPr/>
          <p:nvPr/>
        </p:nvSpPr>
        <p:spPr>
          <a:xfrm>
            <a:off x="4177982" y="1248932"/>
            <a:ext cx="364274" cy="365760"/>
          </a:xfrm>
          <a:prstGeom prst="ellipse">
            <a:avLst/>
          </a:prstGeom>
          <a:noFill/>
          <a:ln w="9525">
            <a:solidFill>
              <a:srgbClr val="E88D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81F56AE-CF2D-F8BF-AF50-40F54DEA20E0}"/>
              </a:ext>
            </a:extLst>
          </p:cNvPr>
          <p:cNvSpPr/>
          <p:nvPr/>
        </p:nvSpPr>
        <p:spPr>
          <a:xfrm>
            <a:off x="3594402" y="2308295"/>
            <a:ext cx="364274" cy="365760"/>
          </a:xfrm>
          <a:prstGeom prst="ellipse">
            <a:avLst/>
          </a:prstGeom>
          <a:noFill/>
          <a:ln w="9525">
            <a:solidFill>
              <a:srgbClr val="E88D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9889569-6410-41FF-B399-945A328C0B89}"/>
              </a:ext>
            </a:extLst>
          </p:cNvPr>
          <p:cNvSpPr/>
          <p:nvPr/>
        </p:nvSpPr>
        <p:spPr>
          <a:xfrm>
            <a:off x="7653428" y="2300858"/>
            <a:ext cx="364274" cy="365760"/>
          </a:xfrm>
          <a:prstGeom prst="ellipse">
            <a:avLst/>
          </a:prstGeom>
          <a:noFill/>
          <a:ln w="9525">
            <a:solidFill>
              <a:srgbClr val="E88D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93808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423168" y="738357"/>
            <a:ext cx="3047400" cy="902700"/>
          </a:xfrm>
          <a:prstGeom prst="rect">
            <a:avLst/>
          </a:prstGeom>
        </p:spPr>
        <p:txBody>
          <a:bodyPr spcFirstLastPara="1" wrap="square" lIns="91425" tIns="91425" rIns="91425" bIns="91425" anchor="t" anchorCtr="0">
            <a:noAutofit/>
          </a:bodyPr>
          <a:lstStyle/>
          <a:p>
            <a:pPr rtl="0">
              <a:defRPr lang="en-US" sz="1100" b="1" i="0" u="none" strike="noStrike" kern="1200" spc="0" baseline="0">
                <a:solidFill>
                  <a:srgbClr val="44546A"/>
                </a:solidFill>
                <a:latin typeface="Josefin Sans" pitchFamily="2" charset="0"/>
                <a:ea typeface="Josefin Sans" pitchFamily="2" charset="0"/>
                <a:cs typeface="Josefin Sans" pitchFamily="2" charset="0"/>
              </a:defRPr>
            </a:pPr>
            <a:r>
              <a:rPr lang="en-US" sz="2400" b="1" dirty="0"/>
              <a:t>Revenue VS. Spend per channels </a:t>
            </a:r>
          </a:p>
        </p:txBody>
      </p:sp>
      <p:sp>
        <p:nvSpPr>
          <p:cNvPr id="327" name="Google Shape;327;p43"/>
          <p:cNvSpPr txBox="1"/>
          <p:nvPr/>
        </p:nvSpPr>
        <p:spPr>
          <a:xfrm>
            <a:off x="6711487" y="1744346"/>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Spend</a:t>
            </a:r>
            <a:endParaRPr sz="1600" b="1" dirty="0">
              <a:solidFill>
                <a:schemeClr val="dk2"/>
              </a:solidFill>
              <a:latin typeface="Josefin Sans"/>
              <a:ea typeface="Josefin Sans"/>
              <a:cs typeface="Josefin Sans"/>
              <a:sym typeface="Josefin Sans"/>
            </a:endParaRPr>
          </a:p>
        </p:txBody>
      </p:sp>
      <p:sp>
        <p:nvSpPr>
          <p:cNvPr id="328" name="Google Shape;328;p43"/>
          <p:cNvSpPr txBox="1"/>
          <p:nvPr/>
        </p:nvSpPr>
        <p:spPr>
          <a:xfrm>
            <a:off x="6711487" y="2059670"/>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Amount spent on each channel</a:t>
            </a:r>
          </a:p>
        </p:txBody>
      </p:sp>
      <p:sp>
        <p:nvSpPr>
          <p:cNvPr id="329" name="Google Shape;329;p43"/>
          <p:cNvSpPr txBox="1"/>
          <p:nvPr/>
        </p:nvSpPr>
        <p:spPr>
          <a:xfrm>
            <a:off x="6711487" y="3018746"/>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Revenue</a:t>
            </a:r>
            <a:endParaRPr sz="1600" b="1" dirty="0">
              <a:solidFill>
                <a:schemeClr val="dk2"/>
              </a:solidFill>
              <a:latin typeface="Josefin Sans"/>
              <a:ea typeface="Josefin Sans"/>
              <a:cs typeface="Josefin Sans"/>
              <a:sym typeface="Josefin Sans"/>
            </a:endParaRPr>
          </a:p>
        </p:txBody>
      </p:sp>
      <p:sp>
        <p:nvSpPr>
          <p:cNvPr id="330" name="Google Shape;330;p43"/>
          <p:cNvSpPr txBox="1"/>
          <p:nvPr/>
        </p:nvSpPr>
        <p:spPr>
          <a:xfrm>
            <a:off x="6711487" y="3334070"/>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revenue generated from each channel</a:t>
            </a:r>
            <a:endParaRPr sz="1600" dirty="0">
              <a:solidFill>
                <a:schemeClr val="dk2"/>
              </a:solidFill>
              <a:latin typeface="IBM Plex Sans"/>
              <a:ea typeface="IBM Plex Sans"/>
              <a:cs typeface="IBM Plex Sans"/>
              <a:sym typeface="IBM Plex Sans"/>
            </a:endParaRPr>
          </a:p>
        </p:txBody>
      </p:sp>
      <p:sp>
        <p:nvSpPr>
          <p:cNvPr id="331" name="Google Shape;331;p43"/>
          <p:cNvSpPr txBox="1"/>
          <p:nvPr/>
        </p:nvSpPr>
        <p:spPr>
          <a:xfrm>
            <a:off x="520685" y="3993470"/>
            <a:ext cx="5225911" cy="8364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dk2"/>
                </a:solidFill>
                <a:latin typeface="IBM Plex Sans"/>
                <a:ea typeface="IBM Plex Sans"/>
                <a:cs typeface="IBM Plex Sans"/>
                <a:sym typeface="IBM Plex Sans"/>
              </a:rPr>
              <a:t>This graph displays the expenditures and revenue for each channel. While the search engine channel has the highest spending, TV yielded the highest revenue.</a:t>
            </a:r>
            <a:endParaRPr sz="1300" dirty="0">
              <a:solidFill>
                <a:schemeClr val="dk2"/>
              </a:solidFill>
              <a:latin typeface="IBM Plex Sans"/>
              <a:ea typeface="IBM Plex Sans"/>
              <a:cs typeface="IBM Plex Sans"/>
              <a:sym typeface="IBM Plex Sans"/>
            </a:endParaRPr>
          </a:p>
        </p:txBody>
      </p:sp>
      <p:sp>
        <p:nvSpPr>
          <p:cNvPr id="332" name="Google Shape;332;p43"/>
          <p:cNvSpPr/>
          <p:nvPr/>
        </p:nvSpPr>
        <p:spPr>
          <a:xfrm>
            <a:off x="6242437" y="1843371"/>
            <a:ext cx="320400" cy="32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6242437" y="3117746"/>
            <a:ext cx="320400" cy="320400"/>
          </a:xfrm>
          <a:prstGeom prst="ellipse">
            <a:avLst/>
          </a:prstGeom>
          <a:solidFill>
            <a:srgbClr val="EB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3"/>
          <p:cNvGrpSpPr/>
          <p:nvPr/>
        </p:nvGrpSpPr>
        <p:grpSpPr>
          <a:xfrm>
            <a:off x="7743459" y="368006"/>
            <a:ext cx="1400539" cy="574338"/>
            <a:chOff x="8151125" y="325850"/>
            <a:chExt cx="1041525" cy="427113"/>
          </a:xfrm>
        </p:grpSpPr>
        <p:sp>
          <p:nvSpPr>
            <p:cNvPr id="335" name="Google Shape;335;p43"/>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BC39B9CC-D7AC-7564-E1DE-3DDF50B8DF7A}"/>
              </a:ext>
            </a:extLst>
          </p:cNvPr>
          <p:cNvSpPr txBox="1">
            <a:spLocks/>
          </p:cNvSpPr>
          <p:nvPr/>
        </p:nvSpPr>
        <p:spPr>
          <a:xfrm>
            <a:off x="59471" y="47709"/>
            <a:ext cx="9084527" cy="497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Josefin Sans"/>
              <a:buNone/>
              <a:defRPr sz="2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1600" dirty="0"/>
              <a:t>Dashboard overview</a:t>
            </a:r>
            <a:br>
              <a:rPr lang="en-US" sz="1600" dirty="0"/>
            </a:br>
            <a:endParaRPr lang="en-US" sz="1600" b="0" dirty="0"/>
          </a:p>
        </p:txBody>
      </p:sp>
      <p:graphicFrame>
        <p:nvGraphicFramePr>
          <p:cNvPr id="4" name="Chart 3">
            <a:extLst>
              <a:ext uri="{FF2B5EF4-FFF2-40B4-BE49-F238E27FC236}">
                <a16:creationId xmlns:a16="http://schemas.microsoft.com/office/drawing/2014/main" id="{69ED3ACC-7239-892F-2AB9-25D7473769BF}"/>
              </a:ext>
            </a:extLst>
          </p:cNvPr>
          <p:cNvGraphicFramePr>
            <a:graphicFrameLocks/>
          </p:cNvGraphicFramePr>
          <p:nvPr>
            <p:extLst>
              <p:ext uri="{D42A27DB-BD31-4B8C-83A1-F6EECF244321}">
                <p14:modId xmlns:p14="http://schemas.microsoft.com/office/powerpoint/2010/main" val="617777059"/>
              </p:ext>
            </p:extLst>
          </p:nvPr>
        </p:nvGraphicFramePr>
        <p:xfrm>
          <a:off x="126381" y="1553737"/>
          <a:ext cx="5967406" cy="23851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698314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5"/>
          <p:cNvSpPr txBox="1">
            <a:spLocks noGrp="1"/>
          </p:cNvSpPr>
          <p:nvPr>
            <p:ph type="subTitle" idx="1"/>
          </p:nvPr>
        </p:nvSpPr>
        <p:spPr>
          <a:xfrm>
            <a:off x="1689271" y="3418726"/>
            <a:ext cx="6007500" cy="6845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t>This graph displays the total number of days per channel. The radio channel has the highest number of days per campaign, while Email has the fewest.</a:t>
            </a:r>
          </a:p>
        </p:txBody>
      </p:sp>
      <p:sp>
        <p:nvSpPr>
          <p:cNvPr id="230" name="Google Shape;230;p35"/>
          <p:cNvSpPr/>
          <p:nvPr/>
        </p:nvSpPr>
        <p:spPr>
          <a:xfrm>
            <a:off x="3942763" y="3117100"/>
            <a:ext cx="1258475" cy="67278"/>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2">
            <a:extLst>
              <a:ext uri="{FF2B5EF4-FFF2-40B4-BE49-F238E27FC236}">
                <a16:creationId xmlns:a16="http://schemas.microsoft.com/office/drawing/2014/main" id="{4116543F-AB80-F105-78BA-62F2409D9E71}"/>
              </a:ext>
            </a:extLst>
          </p:cNvPr>
          <p:cNvSpPr>
            <a:spLocks noGrp="1"/>
          </p:cNvSpPr>
          <p:nvPr>
            <p:ph type="title"/>
          </p:nvPr>
        </p:nvSpPr>
        <p:spPr>
          <a:xfrm>
            <a:off x="245327" y="193101"/>
            <a:ext cx="9084527" cy="497373"/>
          </a:xfrm>
        </p:spPr>
        <p:txBody>
          <a:bodyPr/>
          <a:lstStyle/>
          <a:p>
            <a:pPr algn="l"/>
            <a:r>
              <a:rPr lang="en-US" b="1" dirty="0"/>
              <a:t>Dashboard</a:t>
            </a:r>
            <a:r>
              <a:rPr lang="en-US" sz="2000" b="1" dirty="0"/>
              <a:t> </a:t>
            </a:r>
            <a:r>
              <a:rPr lang="en-US" sz="1800" b="1" dirty="0"/>
              <a:t>overview</a:t>
            </a:r>
            <a:br>
              <a:rPr lang="en-US" sz="2000" dirty="0"/>
            </a:br>
            <a:endParaRPr lang="en-US" sz="2000" b="0" dirty="0"/>
          </a:p>
        </p:txBody>
      </p:sp>
      <p:graphicFrame>
        <p:nvGraphicFramePr>
          <p:cNvPr id="6" name="Chart 5">
            <a:extLst>
              <a:ext uri="{FF2B5EF4-FFF2-40B4-BE49-F238E27FC236}">
                <a16:creationId xmlns:a16="http://schemas.microsoft.com/office/drawing/2014/main" id="{A15D7F96-5ACC-9853-D6A6-5172F2E97A98}"/>
              </a:ext>
            </a:extLst>
          </p:cNvPr>
          <p:cNvGraphicFramePr>
            <a:graphicFrameLocks/>
          </p:cNvGraphicFramePr>
          <p:nvPr/>
        </p:nvGraphicFramePr>
        <p:xfrm>
          <a:off x="869795" y="806507"/>
          <a:ext cx="7129346" cy="2194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610503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6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904" name="Google Shape;904;p63"/>
          <p:cNvSpPr txBox="1"/>
          <p:nvPr/>
        </p:nvSpPr>
        <p:spPr>
          <a:xfrm>
            <a:off x="713100" y="994757"/>
            <a:ext cx="7717800" cy="3703717"/>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The TV channel boasts the highest ROI among all marketing channels.</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In 2024, revenue and bookings reached their peak.</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Radio is the most frequently used channel and has the longest campaign duration.</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Search Engine channel: High clicks and user engagement, but low booking conversion rate.</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 Radio channel: Generates substantial bookings without reported clicks.</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The target audience, families, generates the highest revenue.</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The highest number of campaigns was in November 2023.</a:t>
            </a:r>
          </a:p>
          <a:p>
            <a:pPr marL="457200" lvl="0" indent="-304800" algn="l" rtl="0">
              <a:lnSpc>
                <a:spcPct val="150000"/>
              </a:lnSpc>
              <a:spcBef>
                <a:spcPts val="3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The TV channel has the highest revenue, while the search engine channel has the highest expenditure.</a:t>
            </a:r>
            <a:br>
              <a:rPr lang="en-US" dirty="0">
                <a:solidFill>
                  <a:schemeClr val="hlink"/>
                </a:solidFill>
                <a:uFill>
                  <a:noFill/>
                </a:uFill>
                <a:latin typeface="IBM Plex Sans"/>
                <a:ea typeface="IBM Plex Sans"/>
                <a:cs typeface="IBM Plex Sans"/>
                <a:sym typeface="IBM Plex Sans"/>
              </a:rPr>
            </a:br>
            <a:br>
              <a:rPr lang="en-US" dirty="0">
                <a:solidFill>
                  <a:schemeClr val="hlink"/>
                </a:solidFill>
                <a:uFill>
                  <a:noFill/>
                </a:uFill>
                <a:latin typeface="IBM Plex Sans"/>
                <a:ea typeface="IBM Plex Sans"/>
                <a:cs typeface="IBM Plex Sans"/>
                <a:sym typeface="IBM Plex Sans"/>
              </a:rPr>
            </a:br>
            <a:endParaRPr dirty="0">
              <a:solidFill>
                <a:schemeClr val="dk2"/>
              </a:solidFill>
              <a:latin typeface="IBM Plex Sans"/>
              <a:ea typeface="IBM Plex Sans"/>
              <a:cs typeface="IBM Plex Sans"/>
              <a:sym typeface="IBM Plex Sans"/>
            </a:endParaRPr>
          </a:p>
        </p:txBody>
      </p:sp>
      <p:grpSp>
        <p:nvGrpSpPr>
          <p:cNvPr id="905" name="Google Shape;905;p63"/>
          <p:cNvGrpSpPr/>
          <p:nvPr/>
        </p:nvGrpSpPr>
        <p:grpSpPr>
          <a:xfrm>
            <a:off x="7743459" y="3996408"/>
            <a:ext cx="1400539" cy="574338"/>
            <a:chOff x="8151125" y="325850"/>
            <a:chExt cx="1041525" cy="427113"/>
          </a:xfrm>
        </p:grpSpPr>
        <p:sp>
          <p:nvSpPr>
            <p:cNvPr id="906" name="Google Shape;906;p63"/>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3"/>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3"/>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914" name="Google Shape;914;p64"/>
          <p:cNvSpPr txBox="1"/>
          <p:nvPr/>
        </p:nvSpPr>
        <p:spPr>
          <a:xfrm>
            <a:off x="565082" y="1101600"/>
            <a:ext cx="4051617" cy="3502500"/>
          </a:xfrm>
          <a:prstGeom prst="rect">
            <a:avLst/>
          </a:prstGeom>
          <a:noFill/>
          <a:ln>
            <a:noFill/>
          </a:ln>
        </p:spPr>
        <p:txBody>
          <a:bodyPr spcFirstLastPara="1" wrap="square" lIns="91425" tIns="91425" rIns="91425" bIns="91425" anchor="t" anchorCtr="0">
            <a:noAutofit/>
          </a:bodyPr>
          <a:lstStyle/>
          <a:p>
            <a:pPr marL="457200" lvl="0" indent="-304800" algn="l" rtl="0">
              <a:spcBef>
                <a:spcPts val="1200"/>
              </a:spcBef>
              <a:spcAft>
                <a:spcPts val="0"/>
              </a:spcAft>
              <a:buClr>
                <a:schemeClr val="dk2"/>
              </a:buClr>
              <a:buSzPts val="1200"/>
              <a:buFont typeface="IBM Plex Sans"/>
              <a:buChar char="●"/>
            </a:pPr>
            <a:r>
              <a:rPr lang="en-US" dirty="0">
                <a:solidFill>
                  <a:schemeClr val="hlink"/>
                </a:solidFill>
                <a:uFill>
                  <a:noFill/>
                </a:uFill>
                <a:latin typeface="IBM Plex Sans"/>
                <a:ea typeface="IBM Plex Sans"/>
                <a:cs typeface="IBM Plex Sans"/>
                <a:sym typeface="IBM Plex Sans"/>
              </a:rPr>
              <a:t>Campaign durations vary widely, from 10 days to 28 days, This variability can make it challenging to compare the effectiveness of campaigns directly.</a:t>
            </a:r>
          </a:p>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Different audiences might respond differently to various channels, complicating direct comparisons.</a:t>
            </a:r>
          </a:p>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The campaigns are run in different months, seasonal variations can influence the performance of campaigns, making it harder to compare them directly.</a:t>
            </a:r>
            <a:endParaRPr dirty="0">
              <a:solidFill>
                <a:schemeClr val="dk2"/>
              </a:solidFill>
              <a:latin typeface="IBM Plex Sans"/>
              <a:ea typeface="IBM Plex Sans"/>
              <a:cs typeface="IBM Plex Sans"/>
              <a:sym typeface="IBM Plex Sans"/>
            </a:endParaRPr>
          </a:p>
        </p:txBody>
      </p:sp>
      <p:sp>
        <p:nvSpPr>
          <p:cNvPr id="915" name="Google Shape;915;p64"/>
          <p:cNvSpPr txBox="1"/>
          <p:nvPr/>
        </p:nvSpPr>
        <p:spPr>
          <a:xfrm>
            <a:off x="4616700" y="1101600"/>
            <a:ext cx="3814200" cy="26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spcBef>
                <a:spcPts val="1200"/>
              </a:spcBef>
              <a:buClr>
                <a:schemeClr val="dk2"/>
              </a:buClr>
              <a:buSzPts val="1200"/>
              <a:buFont typeface="IBM Plex Sans"/>
              <a:buChar char="●"/>
              <a:defRPr>
                <a:solidFill>
                  <a:schemeClr val="hlink"/>
                </a:solidFill>
                <a:uFill>
                  <a:noFill/>
                </a:uFill>
                <a:latin typeface="IBM Plex Sans"/>
                <a:ea typeface="IBM Plex Sans"/>
                <a:cs typeface="IBM Plex Sans"/>
              </a:defRPr>
            </a:lvl1pPr>
          </a:lstStyle>
          <a:p>
            <a:r>
              <a:rPr lang="en-US" dirty="0">
                <a:sym typeface="IBM Plex Sans"/>
              </a:rPr>
              <a:t>Some campaigns have high impressions but zero clicks recorded, this discrepancy suggests potential issues in tracking user interactions accurately.</a:t>
            </a:r>
          </a:p>
          <a:p>
            <a:r>
              <a:rPr lang="en-US" dirty="0">
                <a:sym typeface="IBM Plex Sans"/>
              </a:rPr>
              <a:t>ROI is calculated as a simple percentage without considering other performance metrics such as customer lifetime value or brand awareness.</a:t>
            </a:r>
            <a:endParaRPr dirty="0">
              <a:sym typeface="IBM Plex Sans"/>
            </a:endParaRPr>
          </a:p>
        </p:txBody>
      </p:sp>
      <p:grpSp>
        <p:nvGrpSpPr>
          <p:cNvPr id="917" name="Google Shape;917;p64"/>
          <p:cNvGrpSpPr/>
          <p:nvPr/>
        </p:nvGrpSpPr>
        <p:grpSpPr>
          <a:xfrm>
            <a:off x="7743459" y="368006"/>
            <a:ext cx="1400539" cy="574338"/>
            <a:chOff x="8151125" y="325850"/>
            <a:chExt cx="1041525" cy="427113"/>
          </a:xfrm>
        </p:grpSpPr>
        <p:sp>
          <p:nvSpPr>
            <p:cNvPr id="918" name="Google Shape;918;p64"/>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914" name="Google Shape;914;p64"/>
          <p:cNvSpPr txBox="1"/>
          <p:nvPr/>
        </p:nvSpPr>
        <p:spPr>
          <a:xfrm>
            <a:off x="721200" y="1101600"/>
            <a:ext cx="3814200" cy="3502500"/>
          </a:xfrm>
          <a:prstGeom prst="rect">
            <a:avLst/>
          </a:prstGeom>
          <a:noFill/>
          <a:ln>
            <a:noFill/>
          </a:ln>
        </p:spPr>
        <p:txBody>
          <a:bodyPr spcFirstLastPara="1" wrap="square" lIns="91425" tIns="91425" rIns="91425" bIns="91425" anchor="t" anchorCtr="0">
            <a:noAutofit/>
          </a:bodyPr>
          <a:lstStyle/>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For channels like Radio and Billboards, where clicks are zero, ensure there's a mechanism to track engagement accurately.</a:t>
            </a:r>
          </a:p>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Based on ROI, channels like TV, Influencers, and Social Media are yielding higher returns. Allocating more budget to these channels can potentially improve overall campaign performance.</a:t>
            </a:r>
          </a:p>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Continuously test different creatives, messages, and targeting strategies to identify the most effective combinations.</a:t>
            </a:r>
            <a:endParaRPr dirty="0">
              <a:solidFill>
                <a:schemeClr val="dk2"/>
              </a:solidFill>
              <a:latin typeface="IBM Plex Sans"/>
              <a:ea typeface="IBM Plex Sans"/>
              <a:cs typeface="IBM Plex Sans"/>
              <a:sym typeface="IBM Plex Sans"/>
            </a:endParaRPr>
          </a:p>
        </p:txBody>
      </p:sp>
      <p:sp>
        <p:nvSpPr>
          <p:cNvPr id="915" name="Google Shape;915;p64"/>
          <p:cNvSpPr txBox="1"/>
          <p:nvPr/>
        </p:nvSpPr>
        <p:spPr>
          <a:xfrm>
            <a:off x="4616700" y="1101600"/>
            <a:ext cx="3814200" cy="3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spcBef>
                <a:spcPts val="1200"/>
              </a:spcBef>
              <a:buClr>
                <a:schemeClr val="dk2"/>
              </a:buClr>
              <a:buSzPts val="1200"/>
              <a:buFont typeface="IBM Plex Sans"/>
              <a:buChar char="●"/>
              <a:defRPr>
                <a:solidFill>
                  <a:schemeClr val="dk2"/>
                </a:solidFill>
                <a:latin typeface="IBM Plex Sans"/>
                <a:ea typeface="IBM Plex Sans"/>
                <a:cs typeface="IBM Plex Sans"/>
              </a:defRPr>
            </a:lvl1pPr>
          </a:lstStyle>
          <a:p>
            <a:r>
              <a:rPr lang="en-US" dirty="0">
                <a:sym typeface="IBM Plex Sans"/>
              </a:rPr>
              <a:t>While some campaigns targeting Young Adults (e.g., Campaigns 4, 24, 27) have lower ROI, others (e.g., Campaigns 10, 30, 49) are performing well. Analyzing the successful campaigns to understand what works (e.g., channel, content, timing) and replicating these factors in other campaigns targeting the same demographic might be beneficial.</a:t>
            </a:r>
          </a:p>
          <a:p>
            <a:r>
              <a:rPr lang="en-US" dirty="0">
                <a:sym typeface="IBM Plex Sans"/>
              </a:rPr>
              <a:t>Complement billboard advertising with digital campaigns (e.g., geotargeted mobile ads) to enhance visibility and track engagement better.</a:t>
            </a:r>
            <a:endParaRPr dirty="0">
              <a:sym typeface="IBM Plex Sans"/>
            </a:endParaRPr>
          </a:p>
        </p:txBody>
      </p:sp>
      <p:grpSp>
        <p:nvGrpSpPr>
          <p:cNvPr id="917" name="Google Shape;917;p64"/>
          <p:cNvGrpSpPr/>
          <p:nvPr/>
        </p:nvGrpSpPr>
        <p:grpSpPr>
          <a:xfrm>
            <a:off x="7743459" y="368006"/>
            <a:ext cx="1400539" cy="574338"/>
            <a:chOff x="8151125" y="325850"/>
            <a:chExt cx="1041525" cy="427113"/>
          </a:xfrm>
        </p:grpSpPr>
        <p:sp>
          <p:nvSpPr>
            <p:cNvPr id="918" name="Google Shape;918;p64"/>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878906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914" name="Google Shape;914;p64"/>
          <p:cNvSpPr txBox="1"/>
          <p:nvPr/>
        </p:nvSpPr>
        <p:spPr>
          <a:xfrm>
            <a:off x="721200" y="1101600"/>
            <a:ext cx="3814200" cy="3502500"/>
          </a:xfrm>
          <a:prstGeom prst="rect">
            <a:avLst/>
          </a:prstGeom>
          <a:noFill/>
          <a:ln>
            <a:noFill/>
          </a:ln>
        </p:spPr>
        <p:txBody>
          <a:bodyPr spcFirstLastPara="1" wrap="square" lIns="91425" tIns="91425" rIns="91425" bIns="91425" anchor="t" anchorCtr="0">
            <a:noAutofit/>
          </a:bodyPr>
          <a:lstStyle/>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 Improve email content with personalized messages, attractive subject lines, and clear calls to action. Segment your audience to tailor the content more effectively.</a:t>
            </a:r>
          </a:p>
          <a:p>
            <a:pPr marL="457200" lvl="0" indent="-304800" algn="l" rtl="0">
              <a:spcBef>
                <a:spcPts val="1200"/>
              </a:spcBef>
              <a:spcAft>
                <a:spcPts val="0"/>
              </a:spcAft>
              <a:buClr>
                <a:schemeClr val="dk2"/>
              </a:buClr>
              <a:buSzPts val="1200"/>
              <a:buFont typeface="IBM Plex Sans"/>
              <a:buChar char="●"/>
            </a:pPr>
            <a:r>
              <a:rPr lang="en-US" dirty="0">
                <a:solidFill>
                  <a:schemeClr val="dk2"/>
                </a:solidFill>
                <a:latin typeface="IBM Plex Sans"/>
                <a:ea typeface="IBM Plex Sans"/>
                <a:cs typeface="IBM Plex Sans"/>
                <a:sym typeface="IBM Plex Sans"/>
              </a:rPr>
              <a:t>For search engines optimize keywords and ad copy. Focus on high-performing keywords and consider excluding low-performing ones. Use ad extensions to improve visibility and click-through rates.</a:t>
            </a:r>
          </a:p>
          <a:p>
            <a:pPr marL="457200" lvl="0" indent="-304800" algn="l" rtl="0">
              <a:spcBef>
                <a:spcPts val="1200"/>
              </a:spcBef>
              <a:spcAft>
                <a:spcPts val="0"/>
              </a:spcAft>
              <a:buClr>
                <a:schemeClr val="dk2"/>
              </a:buClr>
              <a:buSzPts val="1200"/>
              <a:buFont typeface="IBM Plex Sans"/>
              <a:buChar char="●"/>
            </a:pPr>
            <a:endParaRPr lang="en-US" dirty="0">
              <a:solidFill>
                <a:schemeClr val="dk2"/>
              </a:solidFill>
              <a:latin typeface="IBM Plex Sans"/>
              <a:ea typeface="IBM Plex Sans"/>
              <a:cs typeface="IBM Plex Sans"/>
              <a:sym typeface="IBM Plex Sans"/>
            </a:endParaRPr>
          </a:p>
        </p:txBody>
      </p:sp>
      <p:sp>
        <p:nvSpPr>
          <p:cNvPr id="915" name="Google Shape;915;p64"/>
          <p:cNvSpPr txBox="1"/>
          <p:nvPr/>
        </p:nvSpPr>
        <p:spPr>
          <a:xfrm>
            <a:off x="4616700" y="1101600"/>
            <a:ext cx="3814200" cy="3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spcBef>
                <a:spcPts val="1200"/>
              </a:spcBef>
              <a:buClr>
                <a:schemeClr val="dk2"/>
              </a:buClr>
              <a:buSzPts val="1200"/>
              <a:buFont typeface="IBM Plex Sans"/>
              <a:buChar char="●"/>
              <a:defRPr>
                <a:solidFill>
                  <a:schemeClr val="dk2"/>
                </a:solidFill>
                <a:latin typeface="IBM Plex Sans"/>
                <a:ea typeface="IBM Plex Sans"/>
                <a:cs typeface="IBM Plex Sans"/>
              </a:defRPr>
            </a:lvl1pPr>
          </a:lstStyle>
          <a:p>
            <a:r>
              <a:rPr lang="en-US" dirty="0">
                <a:sym typeface="IBM Plex Sans"/>
              </a:rPr>
              <a:t>Continue investing in social media ads, particularly for campaigns targeting Young Adults and Business Travelers. Utilize advanced targeting options to reach specific demographics more effectively.</a:t>
            </a:r>
          </a:p>
          <a:p>
            <a:r>
              <a:rPr lang="en-US" dirty="0">
                <a:sym typeface="IBM Plex Sans"/>
              </a:rPr>
              <a:t>Increase collaboration with influencers, especially for campaigns targeting Young Adults and Business Travelers. Select influencers whose followers align well with your target audience.</a:t>
            </a:r>
            <a:endParaRPr dirty="0">
              <a:sym typeface="IBM Plex Sans"/>
            </a:endParaRPr>
          </a:p>
        </p:txBody>
      </p:sp>
      <p:grpSp>
        <p:nvGrpSpPr>
          <p:cNvPr id="917" name="Google Shape;917;p64"/>
          <p:cNvGrpSpPr/>
          <p:nvPr/>
        </p:nvGrpSpPr>
        <p:grpSpPr>
          <a:xfrm>
            <a:off x="7743459" y="368006"/>
            <a:ext cx="1400539" cy="574338"/>
            <a:chOff x="8151125" y="325850"/>
            <a:chExt cx="1041525" cy="427113"/>
          </a:xfrm>
        </p:grpSpPr>
        <p:sp>
          <p:nvSpPr>
            <p:cNvPr id="918" name="Google Shape;918;p64"/>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054C00B-95C3-2375-8B76-E6F3577FD1F1}"/>
              </a:ext>
            </a:extLst>
          </p:cNvPr>
          <p:cNvSpPr txBox="1"/>
          <p:nvPr/>
        </p:nvSpPr>
        <p:spPr>
          <a:xfrm>
            <a:off x="721200" y="3982113"/>
            <a:ext cx="6601522"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spcBef>
                <a:spcPts val="1200"/>
              </a:spcBef>
              <a:buClr>
                <a:schemeClr val="dk2"/>
              </a:buClr>
              <a:buSzPts val="1200"/>
              <a:buFont typeface="IBM Plex Sans"/>
              <a:buChar char="●"/>
              <a:defRPr>
                <a:solidFill>
                  <a:schemeClr val="dk2"/>
                </a:solidFill>
                <a:latin typeface="IBM Plex Sans"/>
                <a:ea typeface="IBM Plex Sans"/>
                <a:cs typeface="IBM Plex Sans"/>
              </a:defRPr>
            </a:lvl1pPr>
          </a:lstStyle>
          <a:p>
            <a:r>
              <a:rPr lang="en-US" dirty="0"/>
              <a:t>Maintain a balanced investment in TV ads for broad reach. Use TV ads to build brand awareness and complement with digital channels for targeted engagement.</a:t>
            </a:r>
          </a:p>
        </p:txBody>
      </p:sp>
    </p:spTree>
    <p:extLst>
      <p:ext uri="{BB962C8B-B14F-4D97-AF65-F5344CB8AC3E}">
        <p14:creationId xmlns:p14="http://schemas.microsoft.com/office/powerpoint/2010/main" val="270940686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 name="Google Shape;177;p31">
            <a:extLst>
              <a:ext uri="{FF2B5EF4-FFF2-40B4-BE49-F238E27FC236}">
                <a16:creationId xmlns:a16="http://schemas.microsoft.com/office/drawing/2014/main" id="{6EA23CB1-023D-9CC3-9A3D-CDCBB50E7357}"/>
              </a:ext>
            </a:extLst>
          </p:cNvPr>
          <p:cNvSpPr txBox="1">
            <a:spLocks/>
          </p:cNvSpPr>
          <p:nvPr/>
        </p:nvSpPr>
        <p:spPr>
          <a:xfrm>
            <a:off x="1737996" y="1621336"/>
            <a:ext cx="5689200" cy="12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ctr"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7200" b="1" dirty="0"/>
              <a:t>Thanks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571851" y="2053950"/>
            <a:ext cx="2853000"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dk2"/>
                </a:solidFill>
              </a:rPr>
              <a:t>TABLE OF CONTENTS</a:t>
            </a:r>
            <a:endParaRPr sz="3600" b="1" dirty="0">
              <a:solidFill>
                <a:schemeClr val="dk2"/>
              </a:solidFill>
            </a:endParaRPr>
          </a:p>
        </p:txBody>
      </p:sp>
      <p:sp>
        <p:nvSpPr>
          <p:cNvPr id="198" name="Google Shape;198;p33"/>
          <p:cNvSpPr/>
          <p:nvPr/>
        </p:nvSpPr>
        <p:spPr>
          <a:xfrm>
            <a:off x="4573378" y="229407"/>
            <a:ext cx="754800" cy="7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2"/>
              </a:solidFill>
            </a:endParaRPr>
          </a:p>
        </p:txBody>
      </p:sp>
      <p:sp>
        <p:nvSpPr>
          <p:cNvPr id="199" name="Google Shape;199;p33"/>
          <p:cNvSpPr/>
          <p:nvPr/>
        </p:nvSpPr>
        <p:spPr>
          <a:xfrm>
            <a:off x="4573378" y="1236488"/>
            <a:ext cx="754800" cy="7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2"/>
              </a:solidFill>
            </a:endParaRPr>
          </a:p>
        </p:txBody>
      </p:sp>
      <p:sp>
        <p:nvSpPr>
          <p:cNvPr id="200" name="Google Shape;200;p33"/>
          <p:cNvSpPr/>
          <p:nvPr/>
        </p:nvSpPr>
        <p:spPr>
          <a:xfrm>
            <a:off x="4573378" y="2243569"/>
            <a:ext cx="754800" cy="7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2"/>
              </a:solidFill>
            </a:endParaRPr>
          </a:p>
        </p:txBody>
      </p:sp>
      <p:sp>
        <p:nvSpPr>
          <p:cNvPr id="201" name="Google Shape;201;p33"/>
          <p:cNvSpPr/>
          <p:nvPr/>
        </p:nvSpPr>
        <p:spPr>
          <a:xfrm>
            <a:off x="4573378" y="3250650"/>
            <a:ext cx="754800" cy="7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2"/>
              </a:solidFill>
            </a:endParaRPr>
          </a:p>
        </p:txBody>
      </p:sp>
      <p:sp>
        <p:nvSpPr>
          <p:cNvPr id="202" name="Google Shape;202;p33"/>
          <p:cNvSpPr txBox="1">
            <a:spLocks noGrp="1"/>
          </p:cNvSpPr>
          <p:nvPr>
            <p:ph type="subTitle" idx="1"/>
          </p:nvPr>
        </p:nvSpPr>
        <p:spPr>
          <a:xfrm>
            <a:off x="5466752" y="427885"/>
            <a:ext cx="2539823"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Hotel Business Problem</a:t>
            </a:r>
            <a:endParaRPr sz="1400" dirty="0"/>
          </a:p>
        </p:txBody>
      </p:sp>
      <p:sp>
        <p:nvSpPr>
          <p:cNvPr id="203" name="Google Shape;203;p33"/>
          <p:cNvSpPr txBox="1">
            <a:spLocks noGrp="1"/>
          </p:cNvSpPr>
          <p:nvPr>
            <p:ph type="title" idx="2"/>
          </p:nvPr>
        </p:nvSpPr>
        <p:spPr>
          <a:xfrm>
            <a:off x="4664692" y="397107"/>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205" name="Google Shape;205;p33"/>
          <p:cNvSpPr txBox="1">
            <a:spLocks noGrp="1"/>
          </p:cNvSpPr>
          <p:nvPr>
            <p:ph type="title" idx="4"/>
          </p:nvPr>
        </p:nvSpPr>
        <p:spPr>
          <a:xfrm>
            <a:off x="4664692" y="1403888"/>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02</a:t>
            </a:r>
            <a:endParaRPr sz="1600" dirty="0"/>
          </a:p>
        </p:txBody>
      </p:sp>
      <p:sp>
        <p:nvSpPr>
          <p:cNvPr id="206" name="Google Shape;206;p33"/>
          <p:cNvSpPr txBox="1">
            <a:spLocks noGrp="1"/>
          </p:cNvSpPr>
          <p:nvPr>
            <p:ph type="title" idx="5"/>
          </p:nvPr>
        </p:nvSpPr>
        <p:spPr>
          <a:xfrm>
            <a:off x="4664692" y="2410669"/>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207" name="Google Shape;207;p33"/>
          <p:cNvSpPr txBox="1">
            <a:spLocks noGrp="1"/>
          </p:cNvSpPr>
          <p:nvPr>
            <p:ph type="title" idx="6"/>
          </p:nvPr>
        </p:nvSpPr>
        <p:spPr>
          <a:xfrm>
            <a:off x="4664692" y="3417450"/>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04</a:t>
            </a:r>
            <a:endParaRPr sz="1600" dirty="0"/>
          </a:p>
        </p:txBody>
      </p:sp>
      <p:sp>
        <p:nvSpPr>
          <p:cNvPr id="208" name="Google Shape;208;p33"/>
          <p:cNvSpPr txBox="1">
            <a:spLocks noGrp="1"/>
          </p:cNvSpPr>
          <p:nvPr>
            <p:ph type="subTitle" idx="7"/>
          </p:nvPr>
        </p:nvSpPr>
        <p:spPr>
          <a:xfrm>
            <a:off x="5466752" y="1434666"/>
            <a:ext cx="2368837"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Dashboard, and overview</a:t>
            </a:r>
            <a:endParaRPr sz="1400" dirty="0"/>
          </a:p>
        </p:txBody>
      </p:sp>
      <p:sp>
        <p:nvSpPr>
          <p:cNvPr id="210" name="Google Shape;210;p33"/>
          <p:cNvSpPr txBox="1">
            <a:spLocks noGrp="1"/>
          </p:cNvSpPr>
          <p:nvPr>
            <p:ph type="subTitle" idx="9"/>
          </p:nvPr>
        </p:nvSpPr>
        <p:spPr>
          <a:xfrm>
            <a:off x="5466752" y="2441447"/>
            <a:ext cx="1874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Summary</a:t>
            </a:r>
            <a:endParaRPr sz="1400" dirty="0"/>
          </a:p>
        </p:txBody>
      </p:sp>
      <p:sp>
        <p:nvSpPr>
          <p:cNvPr id="212" name="Google Shape;212;p33"/>
          <p:cNvSpPr txBox="1">
            <a:spLocks noGrp="1"/>
          </p:cNvSpPr>
          <p:nvPr>
            <p:ph type="subTitle" idx="14"/>
          </p:nvPr>
        </p:nvSpPr>
        <p:spPr>
          <a:xfrm>
            <a:off x="5466752" y="3448228"/>
            <a:ext cx="1874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Limitations</a:t>
            </a:r>
            <a:endParaRPr sz="1400" dirty="0"/>
          </a:p>
        </p:txBody>
      </p:sp>
      <p:sp>
        <p:nvSpPr>
          <p:cNvPr id="214" name="Google Shape;214;p33"/>
          <p:cNvSpPr/>
          <p:nvPr/>
        </p:nvSpPr>
        <p:spPr>
          <a:xfrm>
            <a:off x="809500" y="3384285"/>
            <a:ext cx="2385711" cy="84748"/>
          </a:xfrm>
          <a:custGeom>
            <a:avLst/>
            <a:gdLst/>
            <a:ahLst/>
            <a:cxnLst/>
            <a:rect l="l" t="t" r="r" b="b"/>
            <a:pathLst>
              <a:path w="62687" h="2227" extrusionOk="0">
                <a:moveTo>
                  <a:pt x="0" y="0"/>
                </a:moveTo>
                <a:lnTo>
                  <a:pt x="0" y="739"/>
                </a:lnTo>
                <a:cubicBezTo>
                  <a:pt x="1107" y="739"/>
                  <a:pt x="1655" y="1072"/>
                  <a:pt x="2227" y="1429"/>
                </a:cubicBezTo>
                <a:cubicBezTo>
                  <a:pt x="2834" y="1798"/>
                  <a:pt x="3513" y="2227"/>
                  <a:pt x="4822" y="2227"/>
                </a:cubicBezTo>
                <a:cubicBezTo>
                  <a:pt x="6132" y="2227"/>
                  <a:pt x="6822" y="1798"/>
                  <a:pt x="7430" y="1429"/>
                </a:cubicBezTo>
                <a:cubicBezTo>
                  <a:pt x="8013" y="1072"/>
                  <a:pt x="8549" y="739"/>
                  <a:pt x="9644" y="739"/>
                </a:cubicBezTo>
                <a:cubicBezTo>
                  <a:pt x="10752" y="739"/>
                  <a:pt x="11299" y="1072"/>
                  <a:pt x="11871" y="1429"/>
                </a:cubicBezTo>
                <a:cubicBezTo>
                  <a:pt x="12478" y="1798"/>
                  <a:pt x="13157" y="2227"/>
                  <a:pt x="14466" y="2227"/>
                </a:cubicBezTo>
                <a:cubicBezTo>
                  <a:pt x="15776" y="2227"/>
                  <a:pt x="16467" y="1798"/>
                  <a:pt x="17074" y="1429"/>
                </a:cubicBezTo>
                <a:cubicBezTo>
                  <a:pt x="17657" y="1072"/>
                  <a:pt x="18193" y="739"/>
                  <a:pt x="19288" y="739"/>
                </a:cubicBezTo>
                <a:cubicBezTo>
                  <a:pt x="20396" y="739"/>
                  <a:pt x="20943" y="1072"/>
                  <a:pt x="21515" y="1429"/>
                </a:cubicBezTo>
                <a:cubicBezTo>
                  <a:pt x="22122" y="1798"/>
                  <a:pt x="22801" y="2227"/>
                  <a:pt x="24110" y="2227"/>
                </a:cubicBezTo>
                <a:cubicBezTo>
                  <a:pt x="25420" y="2227"/>
                  <a:pt x="26111" y="1798"/>
                  <a:pt x="26718" y="1429"/>
                </a:cubicBezTo>
                <a:cubicBezTo>
                  <a:pt x="27301" y="1072"/>
                  <a:pt x="27837" y="739"/>
                  <a:pt x="28932" y="739"/>
                </a:cubicBezTo>
                <a:cubicBezTo>
                  <a:pt x="30040" y="739"/>
                  <a:pt x="30587" y="1072"/>
                  <a:pt x="31159" y="1429"/>
                </a:cubicBezTo>
                <a:cubicBezTo>
                  <a:pt x="31766" y="1798"/>
                  <a:pt x="32445" y="2227"/>
                  <a:pt x="33754" y="2227"/>
                </a:cubicBezTo>
                <a:cubicBezTo>
                  <a:pt x="35064" y="2227"/>
                  <a:pt x="35755" y="1798"/>
                  <a:pt x="36362" y="1429"/>
                </a:cubicBezTo>
                <a:cubicBezTo>
                  <a:pt x="36945" y="1072"/>
                  <a:pt x="37481" y="739"/>
                  <a:pt x="38576" y="739"/>
                </a:cubicBezTo>
                <a:cubicBezTo>
                  <a:pt x="39684" y="739"/>
                  <a:pt x="40231" y="1072"/>
                  <a:pt x="40803" y="1429"/>
                </a:cubicBezTo>
                <a:cubicBezTo>
                  <a:pt x="41410" y="1798"/>
                  <a:pt x="42089" y="2227"/>
                  <a:pt x="43398" y="2227"/>
                </a:cubicBezTo>
                <a:cubicBezTo>
                  <a:pt x="44708" y="2227"/>
                  <a:pt x="45399" y="1798"/>
                  <a:pt x="46006" y="1429"/>
                </a:cubicBezTo>
                <a:cubicBezTo>
                  <a:pt x="46589" y="1072"/>
                  <a:pt x="47125" y="739"/>
                  <a:pt x="48220" y="739"/>
                </a:cubicBezTo>
                <a:cubicBezTo>
                  <a:pt x="49328" y="739"/>
                  <a:pt x="49875" y="1072"/>
                  <a:pt x="50447" y="1429"/>
                </a:cubicBezTo>
                <a:cubicBezTo>
                  <a:pt x="51054" y="1798"/>
                  <a:pt x="51733" y="2227"/>
                  <a:pt x="53043" y="2227"/>
                </a:cubicBezTo>
                <a:cubicBezTo>
                  <a:pt x="54352" y="2227"/>
                  <a:pt x="55043" y="1798"/>
                  <a:pt x="55650" y="1429"/>
                </a:cubicBezTo>
                <a:cubicBezTo>
                  <a:pt x="56233" y="1072"/>
                  <a:pt x="56769" y="739"/>
                  <a:pt x="57865" y="739"/>
                </a:cubicBezTo>
                <a:cubicBezTo>
                  <a:pt x="58972" y="739"/>
                  <a:pt x="59520" y="1072"/>
                  <a:pt x="60091" y="1429"/>
                </a:cubicBezTo>
                <a:cubicBezTo>
                  <a:pt x="60698" y="1798"/>
                  <a:pt x="61377" y="2227"/>
                  <a:pt x="62687" y="2227"/>
                </a:cubicBezTo>
                <a:lnTo>
                  <a:pt x="62687" y="1489"/>
                </a:lnTo>
                <a:cubicBezTo>
                  <a:pt x="61591" y="1489"/>
                  <a:pt x="61044" y="1155"/>
                  <a:pt x="60472" y="798"/>
                </a:cubicBezTo>
                <a:cubicBezTo>
                  <a:pt x="59865" y="429"/>
                  <a:pt x="59174" y="0"/>
                  <a:pt x="57865" y="0"/>
                </a:cubicBezTo>
                <a:cubicBezTo>
                  <a:pt x="56555" y="0"/>
                  <a:pt x="55876" y="429"/>
                  <a:pt x="55269" y="798"/>
                </a:cubicBezTo>
                <a:cubicBezTo>
                  <a:pt x="54686" y="1155"/>
                  <a:pt x="54150" y="1489"/>
                  <a:pt x="53043" y="1489"/>
                </a:cubicBezTo>
                <a:cubicBezTo>
                  <a:pt x="51947" y="1489"/>
                  <a:pt x="51399" y="1155"/>
                  <a:pt x="50828" y="798"/>
                </a:cubicBezTo>
                <a:cubicBezTo>
                  <a:pt x="50221" y="429"/>
                  <a:pt x="49530" y="0"/>
                  <a:pt x="48220" y="0"/>
                </a:cubicBezTo>
                <a:cubicBezTo>
                  <a:pt x="46911" y="0"/>
                  <a:pt x="46232" y="429"/>
                  <a:pt x="45625" y="798"/>
                </a:cubicBezTo>
                <a:cubicBezTo>
                  <a:pt x="45042" y="1155"/>
                  <a:pt x="44506" y="1489"/>
                  <a:pt x="43398" y="1489"/>
                </a:cubicBezTo>
                <a:cubicBezTo>
                  <a:pt x="42303" y="1489"/>
                  <a:pt x="41755" y="1155"/>
                  <a:pt x="41184" y="798"/>
                </a:cubicBezTo>
                <a:cubicBezTo>
                  <a:pt x="40577" y="429"/>
                  <a:pt x="39886" y="0"/>
                  <a:pt x="38576" y="0"/>
                </a:cubicBezTo>
                <a:cubicBezTo>
                  <a:pt x="37267" y="0"/>
                  <a:pt x="36588" y="429"/>
                  <a:pt x="35981" y="798"/>
                </a:cubicBezTo>
                <a:cubicBezTo>
                  <a:pt x="35397" y="1155"/>
                  <a:pt x="34862" y="1489"/>
                  <a:pt x="33754" y="1489"/>
                </a:cubicBezTo>
                <a:cubicBezTo>
                  <a:pt x="32659" y="1489"/>
                  <a:pt x="32111" y="1155"/>
                  <a:pt x="31540" y="798"/>
                </a:cubicBezTo>
                <a:cubicBezTo>
                  <a:pt x="30933" y="429"/>
                  <a:pt x="30242" y="0"/>
                  <a:pt x="28932" y="0"/>
                </a:cubicBezTo>
                <a:cubicBezTo>
                  <a:pt x="27623" y="0"/>
                  <a:pt x="26944" y="429"/>
                  <a:pt x="26337" y="798"/>
                </a:cubicBezTo>
                <a:cubicBezTo>
                  <a:pt x="25753" y="1155"/>
                  <a:pt x="25218" y="1489"/>
                  <a:pt x="24110" y="1489"/>
                </a:cubicBezTo>
                <a:cubicBezTo>
                  <a:pt x="23015" y="1489"/>
                  <a:pt x="22467" y="1155"/>
                  <a:pt x="21896" y="798"/>
                </a:cubicBezTo>
                <a:cubicBezTo>
                  <a:pt x="21289" y="429"/>
                  <a:pt x="20598" y="0"/>
                  <a:pt x="19288" y="0"/>
                </a:cubicBezTo>
                <a:cubicBezTo>
                  <a:pt x="17979" y="0"/>
                  <a:pt x="17300" y="429"/>
                  <a:pt x="16693" y="798"/>
                </a:cubicBezTo>
                <a:cubicBezTo>
                  <a:pt x="16109" y="1155"/>
                  <a:pt x="15574" y="1489"/>
                  <a:pt x="14466" y="1489"/>
                </a:cubicBezTo>
                <a:cubicBezTo>
                  <a:pt x="13371" y="1489"/>
                  <a:pt x="12823" y="1155"/>
                  <a:pt x="12252" y="798"/>
                </a:cubicBezTo>
                <a:cubicBezTo>
                  <a:pt x="11644" y="429"/>
                  <a:pt x="10954" y="0"/>
                  <a:pt x="9644" y="0"/>
                </a:cubicBezTo>
                <a:cubicBezTo>
                  <a:pt x="8335" y="0"/>
                  <a:pt x="7656" y="429"/>
                  <a:pt x="7049" y="798"/>
                </a:cubicBezTo>
                <a:cubicBezTo>
                  <a:pt x="6465" y="1155"/>
                  <a:pt x="5929" y="1489"/>
                  <a:pt x="4822" y="1489"/>
                </a:cubicBezTo>
                <a:cubicBezTo>
                  <a:pt x="3727" y="1489"/>
                  <a:pt x="3179" y="1155"/>
                  <a:pt x="2608" y="798"/>
                </a:cubicBezTo>
                <a:cubicBezTo>
                  <a:pt x="2000" y="429"/>
                  <a:pt x="1310" y="0"/>
                  <a:pt x="0" y="0"/>
                </a:cubicBezTo>
                <a:close/>
              </a:path>
            </a:pathLst>
          </a:custGeom>
          <a:solidFill>
            <a:srgbClr val="EBE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1;p33">
            <a:extLst>
              <a:ext uri="{FF2B5EF4-FFF2-40B4-BE49-F238E27FC236}">
                <a16:creationId xmlns:a16="http://schemas.microsoft.com/office/drawing/2014/main" id="{5FF45296-4D30-8381-18B9-35EF8445CE3D}"/>
              </a:ext>
            </a:extLst>
          </p:cNvPr>
          <p:cNvSpPr/>
          <p:nvPr/>
        </p:nvSpPr>
        <p:spPr>
          <a:xfrm>
            <a:off x="4573378" y="4257730"/>
            <a:ext cx="754800" cy="75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2"/>
              </a:solidFill>
            </a:endParaRPr>
          </a:p>
        </p:txBody>
      </p:sp>
      <p:sp>
        <p:nvSpPr>
          <p:cNvPr id="3" name="Google Shape;207;p33">
            <a:extLst>
              <a:ext uri="{FF2B5EF4-FFF2-40B4-BE49-F238E27FC236}">
                <a16:creationId xmlns:a16="http://schemas.microsoft.com/office/drawing/2014/main" id="{934B897F-2571-88E1-6771-2E6C53F8D180}"/>
              </a:ext>
            </a:extLst>
          </p:cNvPr>
          <p:cNvSpPr txBox="1">
            <a:spLocks/>
          </p:cNvSpPr>
          <p:nvPr/>
        </p:nvSpPr>
        <p:spPr>
          <a:xfrm>
            <a:off x="4664692" y="4424230"/>
            <a:ext cx="6036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2pPr>
            <a:lvl3pPr marR="0" lvl="2"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3pPr>
            <a:lvl4pPr marR="0" lvl="3"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4pPr>
            <a:lvl5pPr marR="0" lvl="4"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5pPr>
            <a:lvl6pPr marR="0" lvl="5"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6pPr>
            <a:lvl7pPr marR="0" lvl="6"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7pPr>
            <a:lvl8pPr marR="0" lvl="7"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8pPr>
            <a:lvl9pPr marR="0" lvl="8" algn="ctr" rtl="0">
              <a:lnSpc>
                <a:spcPct val="100000"/>
              </a:lnSpc>
              <a:spcBef>
                <a:spcPts val="0"/>
              </a:spcBef>
              <a:spcAft>
                <a:spcPts val="0"/>
              </a:spcAft>
              <a:buClr>
                <a:schemeClr val="dk2"/>
              </a:buClr>
              <a:buSzPts val="1800"/>
              <a:buFont typeface="Josefin Sans"/>
              <a:buNone/>
              <a:defRPr sz="1800" b="1" i="0" u="none" strike="noStrike" cap="none">
                <a:solidFill>
                  <a:schemeClr val="dk2"/>
                </a:solidFill>
                <a:latin typeface="Josefin Sans"/>
                <a:ea typeface="Josefin Sans"/>
                <a:cs typeface="Josefin Sans"/>
                <a:sym typeface="Josefin Sans"/>
              </a:defRPr>
            </a:lvl9pPr>
          </a:lstStyle>
          <a:p>
            <a:r>
              <a:rPr lang="en" sz="1600" dirty="0"/>
              <a:t>05</a:t>
            </a:r>
          </a:p>
        </p:txBody>
      </p:sp>
      <p:sp>
        <p:nvSpPr>
          <p:cNvPr id="4" name="Google Shape;212;p33">
            <a:extLst>
              <a:ext uri="{FF2B5EF4-FFF2-40B4-BE49-F238E27FC236}">
                <a16:creationId xmlns:a16="http://schemas.microsoft.com/office/drawing/2014/main" id="{A4D4F329-9FC5-DE2F-DB7E-3B0D601C298B}"/>
              </a:ext>
            </a:extLst>
          </p:cNvPr>
          <p:cNvSpPr txBox="1">
            <a:spLocks/>
          </p:cNvSpPr>
          <p:nvPr/>
        </p:nvSpPr>
        <p:spPr>
          <a:xfrm>
            <a:off x="5466752" y="4455008"/>
            <a:ext cx="1874400"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IBM Plex Sans"/>
              <a:buNone/>
              <a:defRPr sz="1800" b="1" i="0" u="none" strike="noStrike" cap="none">
                <a:solidFill>
                  <a:schemeClr val="dk2"/>
                </a:solidFill>
                <a:latin typeface="Josefin Sans"/>
                <a:ea typeface="Josefin Sans"/>
                <a:cs typeface="Josefin Sans"/>
                <a:sym typeface="Josefin Sans"/>
              </a:defRPr>
            </a:lvl1pPr>
            <a:lvl2pPr marL="914400" marR="0" lvl="1"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2pPr>
            <a:lvl3pPr marL="1371600" marR="0" lvl="2"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3pPr>
            <a:lvl4pPr marL="1828800" marR="0" lvl="3"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4pPr>
            <a:lvl5pPr marL="2286000" marR="0" lvl="4"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5pPr>
            <a:lvl6pPr marL="2743200" marR="0" lvl="5"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6pPr>
            <a:lvl7pPr marL="3200400" marR="0" lvl="6"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7pPr>
            <a:lvl8pPr marL="3657600" marR="0" lvl="7"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8pPr>
            <a:lvl9pPr marL="4114800" marR="0" lvl="8" indent="-330200" algn="l" rtl="0">
              <a:lnSpc>
                <a:spcPct val="100000"/>
              </a:lnSpc>
              <a:spcBef>
                <a:spcPts val="0"/>
              </a:spcBef>
              <a:spcAft>
                <a:spcPts val="0"/>
              </a:spcAft>
              <a:buClr>
                <a:schemeClr val="dk2"/>
              </a:buClr>
              <a:buSzPts val="1600"/>
              <a:buFont typeface="IBM Plex Sans"/>
              <a:buNone/>
              <a:defRPr sz="1600" b="0" i="0" u="none" strike="noStrike" cap="none">
                <a:solidFill>
                  <a:schemeClr val="dk2"/>
                </a:solidFill>
                <a:latin typeface="IBM Plex Sans"/>
                <a:ea typeface="IBM Plex Sans"/>
                <a:cs typeface="IBM Plex Sans"/>
                <a:sym typeface="IBM Plex Sans"/>
              </a:defRPr>
            </a:lvl9pPr>
          </a:lstStyle>
          <a:p>
            <a:pPr marL="0" indent="0"/>
            <a:r>
              <a:rPr lang="en-US" sz="1400" dirty="0"/>
              <a:t>Recommendations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r>
              <a:rPr lang="en-US" sz="2400" dirty="0"/>
              <a:t>Hotel Business Problem</a:t>
            </a:r>
          </a:p>
        </p:txBody>
      </p:sp>
      <p:sp>
        <p:nvSpPr>
          <p:cNvPr id="188" name="Google Shape;188;p32"/>
          <p:cNvSpPr txBox="1"/>
          <p:nvPr/>
        </p:nvSpPr>
        <p:spPr>
          <a:xfrm>
            <a:off x="625650" y="1147950"/>
            <a:ext cx="7892700" cy="15193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rgbClr val="44546A"/>
                </a:solidFill>
                <a:latin typeface="Carlito"/>
              </a:rPr>
              <a:t>Anjum Hotel has been running various marketing campaigns to </a:t>
            </a:r>
            <a:r>
              <a:rPr lang="en-US" b="1" dirty="0">
                <a:solidFill>
                  <a:srgbClr val="44546A"/>
                </a:solidFill>
                <a:latin typeface="Carlito"/>
              </a:rPr>
              <a:t>increase room bookings and enhance brand visibility</a:t>
            </a:r>
            <a:r>
              <a:rPr lang="en-US" dirty="0">
                <a:solidFill>
                  <a:srgbClr val="44546A"/>
                </a:solidFill>
                <a:latin typeface="Carlito"/>
              </a:rPr>
              <a:t>. </a:t>
            </a:r>
            <a:br>
              <a:rPr lang="en-US" dirty="0">
                <a:solidFill>
                  <a:srgbClr val="44546A"/>
                </a:solidFill>
                <a:latin typeface="Carlito"/>
              </a:rPr>
            </a:br>
            <a:br>
              <a:rPr lang="en-US" dirty="0">
                <a:solidFill>
                  <a:srgbClr val="44546A"/>
                </a:solidFill>
                <a:latin typeface="Carlito"/>
              </a:rPr>
            </a:br>
            <a:r>
              <a:rPr lang="en-US" dirty="0">
                <a:solidFill>
                  <a:srgbClr val="44546A"/>
                </a:solidFill>
                <a:latin typeface="Carlito"/>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endParaRPr dirty="0">
              <a:solidFill>
                <a:srgbClr val="44546A"/>
              </a:solidFill>
              <a:latin typeface="IBM Plex Sans"/>
              <a:ea typeface="IBM Plex Sans"/>
              <a:cs typeface="IBM Plex Sans"/>
              <a:sym typeface="IBM Plex Sans"/>
            </a:endParaRPr>
          </a:p>
          <a:p>
            <a:pPr marL="0" lvl="0" indent="0" algn="l" rtl="0">
              <a:lnSpc>
                <a:spcPct val="115000"/>
              </a:lnSpc>
              <a:spcBef>
                <a:spcPts val="0"/>
              </a:spcBef>
              <a:spcAft>
                <a:spcPts val="1600"/>
              </a:spcAft>
              <a:buNone/>
            </a:pPr>
            <a:endParaRPr sz="1600" dirty="0">
              <a:solidFill>
                <a:schemeClr val="dk2"/>
              </a:solidFill>
              <a:latin typeface="IBM Plex Sans"/>
              <a:ea typeface="IBM Plex Sans"/>
              <a:cs typeface="IBM Plex Sans"/>
              <a:sym typeface="IBM Plex Sans"/>
            </a:endParaRPr>
          </a:p>
        </p:txBody>
      </p:sp>
      <p:grpSp>
        <p:nvGrpSpPr>
          <p:cNvPr id="189" name="Google Shape;189;p32"/>
          <p:cNvGrpSpPr/>
          <p:nvPr/>
        </p:nvGrpSpPr>
        <p:grpSpPr>
          <a:xfrm>
            <a:off x="7743459" y="368006"/>
            <a:ext cx="1400539" cy="574338"/>
            <a:chOff x="8151125" y="325850"/>
            <a:chExt cx="1041525" cy="427113"/>
          </a:xfrm>
        </p:grpSpPr>
        <p:sp>
          <p:nvSpPr>
            <p:cNvPr id="190" name="Google Shape;190;p32"/>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2"/>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87;p32">
            <a:extLst>
              <a:ext uri="{FF2B5EF4-FFF2-40B4-BE49-F238E27FC236}">
                <a16:creationId xmlns:a16="http://schemas.microsoft.com/office/drawing/2014/main" id="{A71C2C34-0C47-DED9-A76C-25CD9F853FF6}"/>
              </a:ext>
            </a:extLst>
          </p:cNvPr>
          <p:cNvSpPr txBox="1">
            <a:spLocks/>
          </p:cNvSpPr>
          <p:nvPr/>
        </p:nvSpPr>
        <p:spPr>
          <a:xfrm>
            <a:off x="709385" y="2812786"/>
            <a:ext cx="7717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2"/>
              </a:buClr>
              <a:buSzPts val="2400"/>
              <a:buFont typeface="Josefin Sans"/>
              <a:buNone/>
              <a:defRPr sz="2400" b="1">
                <a:solidFill>
                  <a:schemeClr val="dk2"/>
                </a:solidFill>
                <a:latin typeface="Josefin Sans"/>
                <a:ea typeface="Josefin Sans"/>
                <a:cs typeface="Josefin Sans"/>
                <a:sym typeface="Josefin Sans"/>
              </a:defRPr>
            </a:lvl1pPr>
            <a:lvl2pPr>
              <a:buClr>
                <a:schemeClr val="dk2"/>
              </a:buClr>
              <a:buSzPts val="2400"/>
              <a:buFont typeface="Josefin Sans"/>
              <a:buNone/>
              <a:defRPr sz="2400">
                <a:solidFill>
                  <a:schemeClr val="dk2"/>
                </a:solidFill>
                <a:latin typeface="Josefin Sans"/>
                <a:ea typeface="Josefin Sans"/>
                <a:cs typeface="Josefin Sans"/>
                <a:sym typeface="Josefin Sans"/>
              </a:defRPr>
            </a:lvl2pPr>
            <a:lvl3pPr>
              <a:buClr>
                <a:schemeClr val="dk2"/>
              </a:buClr>
              <a:buSzPts val="2400"/>
              <a:buFont typeface="Josefin Sans"/>
              <a:buNone/>
              <a:defRPr sz="2400">
                <a:solidFill>
                  <a:schemeClr val="dk2"/>
                </a:solidFill>
                <a:latin typeface="Josefin Sans"/>
                <a:ea typeface="Josefin Sans"/>
                <a:cs typeface="Josefin Sans"/>
                <a:sym typeface="Josefin Sans"/>
              </a:defRPr>
            </a:lvl3pPr>
            <a:lvl4pPr>
              <a:buClr>
                <a:schemeClr val="dk2"/>
              </a:buClr>
              <a:buSzPts val="2400"/>
              <a:buFont typeface="Josefin Sans"/>
              <a:buNone/>
              <a:defRPr sz="2400">
                <a:solidFill>
                  <a:schemeClr val="dk2"/>
                </a:solidFill>
                <a:latin typeface="Josefin Sans"/>
                <a:ea typeface="Josefin Sans"/>
                <a:cs typeface="Josefin Sans"/>
                <a:sym typeface="Josefin Sans"/>
              </a:defRPr>
            </a:lvl4pPr>
            <a:lvl5pPr>
              <a:buClr>
                <a:schemeClr val="dk2"/>
              </a:buClr>
              <a:buSzPts val="2400"/>
              <a:buFont typeface="Josefin Sans"/>
              <a:buNone/>
              <a:defRPr sz="2400">
                <a:solidFill>
                  <a:schemeClr val="dk2"/>
                </a:solidFill>
                <a:latin typeface="Josefin Sans"/>
                <a:ea typeface="Josefin Sans"/>
                <a:cs typeface="Josefin Sans"/>
                <a:sym typeface="Josefin Sans"/>
              </a:defRPr>
            </a:lvl5pPr>
            <a:lvl6pPr>
              <a:buClr>
                <a:schemeClr val="dk2"/>
              </a:buClr>
              <a:buSzPts val="2400"/>
              <a:buFont typeface="Josefin Sans"/>
              <a:buNone/>
              <a:defRPr sz="2400">
                <a:solidFill>
                  <a:schemeClr val="dk2"/>
                </a:solidFill>
                <a:latin typeface="Josefin Sans"/>
                <a:ea typeface="Josefin Sans"/>
                <a:cs typeface="Josefin Sans"/>
                <a:sym typeface="Josefin Sans"/>
              </a:defRPr>
            </a:lvl6pPr>
            <a:lvl7pPr>
              <a:buClr>
                <a:schemeClr val="dk2"/>
              </a:buClr>
              <a:buSzPts val="2400"/>
              <a:buFont typeface="Josefin Sans"/>
              <a:buNone/>
              <a:defRPr sz="2400">
                <a:solidFill>
                  <a:schemeClr val="dk2"/>
                </a:solidFill>
                <a:latin typeface="Josefin Sans"/>
                <a:ea typeface="Josefin Sans"/>
                <a:cs typeface="Josefin Sans"/>
                <a:sym typeface="Josefin Sans"/>
              </a:defRPr>
            </a:lvl7pPr>
            <a:lvl8pPr>
              <a:buClr>
                <a:schemeClr val="dk2"/>
              </a:buClr>
              <a:buSzPts val="2400"/>
              <a:buFont typeface="Josefin Sans"/>
              <a:buNone/>
              <a:defRPr sz="2400">
                <a:solidFill>
                  <a:schemeClr val="dk2"/>
                </a:solidFill>
                <a:latin typeface="Josefin Sans"/>
                <a:ea typeface="Josefin Sans"/>
                <a:cs typeface="Josefin Sans"/>
                <a:sym typeface="Josefin Sans"/>
              </a:defRPr>
            </a:lvl8pPr>
            <a:lvl9pPr>
              <a:buClr>
                <a:schemeClr val="dk2"/>
              </a:buClr>
              <a:buSzPts val="2400"/>
              <a:buFont typeface="Josefin Sans"/>
              <a:buNone/>
              <a:defRPr sz="2400">
                <a:solidFill>
                  <a:schemeClr val="dk2"/>
                </a:solidFill>
                <a:latin typeface="Josefin Sans"/>
                <a:ea typeface="Josefin Sans"/>
                <a:cs typeface="Josefin Sans"/>
                <a:sym typeface="Josefin Sans"/>
              </a:defRPr>
            </a:lvl9pPr>
          </a:lstStyle>
          <a:p>
            <a:r>
              <a:rPr lang="en-US" dirty="0"/>
              <a:t>Objective</a:t>
            </a:r>
          </a:p>
        </p:txBody>
      </p:sp>
      <p:sp>
        <p:nvSpPr>
          <p:cNvPr id="3" name="Google Shape;188;p32">
            <a:extLst>
              <a:ext uri="{FF2B5EF4-FFF2-40B4-BE49-F238E27FC236}">
                <a16:creationId xmlns:a16="http://schemas.microsoft.com/office/drawing/2014/main" id="{DFC312EF-AB1D-C01D-5435-F05182854A2D}"/>
              </a:ext>
            </a:extLst>
          </p:cNvPr>
          <p:cNvSpPr txBox="1"/>
          <p:nvPr/>
        </p:nvSpPr>
        <p:spPr>
          <a:xfrm>
            <a:off x="621935" y="3515711"/>
            <a:ext cx="7892700" cy="9001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rgbClr val="44546A"/>
                </a:solidFill>
                <a:latin typeface="Carlito"/>
              </a:rPr>
              <a:t>To analyze the effectiveness of different marketing campaigns and channels, determine which ones drive the most bookings and revenue, and provide data-driven recommendations to optimize future marketing efforts.</a:t>
            </a:r>
          </a:p>
          <a:p>
            <a:pPr marL="0" lvl="0" indent="0" algn="l" rtl="0">
              <a:lnSpc>
                <a:spcPct val="115000"/>
              </a:lnSpc>
              <a:spcBef>
                <a:spcPts val="0"/>
              </a:spcBef>
              <a:spcAft>
                <a:spcPts val="1600"/>
              </a:spcAft>
              <a:buNone/>
            </a:pPr>
            <a:endParaRPr sz="1600" dirty="0">
              <a:solidFill>
                <a:schemeClr val="dk2"/>
              </a:solidFill>
              <a:latin typeface="IBM Plex Sans"/>
              <a:ea typeface="IBM Plex Sans"/>
              <a:cs typeface="IBM Plex Sans"/>
              <a:sym typeface="IBM Plex San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itle 2">
            <a:extLst>
              <a:ext uri="{FF2B5EF4-FFF2-40B4-BE49-F238E27FC236}">
                <a16:creationId xmlns:a16="http://schemas.microsoft.com/office/drawing/2014/main" id="{697F59F1-15A6-FDB3-878C-266D36FF9077}"/>
              </a:ext>
            </a:extLst>
          </p:cNvPr>
          <p:cNvSpPr>
            <a:spLocks noGrp="1"/>
          </p:cNvSpPr>
          <p:nvPr>
            <p:ph type="title"/>
          </p:nvPr>
        </p:nvSpPr>
        <p:spPr>
          <a:xfrm>
            <a:off x="59473" y="31409"/>
            <a:ext cx="9084527" cy="572700"/>
          </a:xfrm>
        </p:spPr>
        <p:txBody>
          <a:bodyPr/>
          <a:lstStyle/>
          <a:p>
            <a:pPr algn="ctr"/>
            <a:r>
              <a:rPr lang="en-US" sz="2000" b="1" dirty="0"/>
              <a:t>Marketing </a:t>
            </a:r>
            <a:r>
              <a:rPr lang="en-US" sz="2000" dirty="0"/>
              <a:t>Campaign Effectiveness</a:t>
            </a:r>
            <a:br>
              <a:rPr lang="en-US" sz="2000" dirty="0"/>
            </a:br>
            <a:endParaRPr lang="en-US" sz="2000" b="0" dirty="0"/>
          </a:p>
        </p:txBody>
      </p:sp>
      <p:graphicFrame>
        <p:nvGraphicFramePr>
          <p:cNvPr id="4" name="Chart 3">
            <a:extLst>
              <a:ext uri="{FF2B5EF4-FFF2-40B4-BE49-F238E27FC236}">
                <a16:creationId xmlns:a16="http://schemas.microsoft.com/office/drawing/2014/main" id="{843CD083-2DF3-49DC-87CD-5AEA3672F916}"/>
              </a:ext>
            </a:extLst>
          </p:cNvPr>
          <p:cNvGraphicFramePr>
            <a:graphicFrameLocks/>
          </p:cNvGraphicFramePr>
          <p:nvPr>
            <p:extLst>
              <p:ext uri="{D42A27DB-BD31-4B8C-83A1-F6EECF244321}">
                <p14:modId xmlns:p14="http://schemas.microsoft.com/office/powerpoint/2010/main" val="2348514743"/>
              </p:ext>
            </p:extLst>
          </p:nvPr>
        </p:nvGraphicFramePr>
        <p:xfrm>
          <a:off x="59485" y="1151952"/>
          <a:ext cx="5136433" cy="17964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C025329-76DE-4832-9964-12F1A7A44ABD}"/>
              </a:ext>
            </a:extLst>
          </p:cNvPr>
          <p:cNvGraphicFramePr>
            <a:graphicFrameLocks/>
          </p:cNvGraphicFramePr>
          <p:nvPr>
            <p:extLst>
              <p:ext uri="{D42A27DB-BD31-4B8C-83A1-F6EECF244321}">
                <p14:modId xmlns:p14="http://schemas.microsoft.com/office/powerpoint/2010/main" val="4226900238"/>
              </p:ext>
            </p:extLst>
          </p:nvPr>
        </p:nvGraphicFramePr>
        <p:xfrm>
          <a:off x="59473" y="2957281"/>
          <a:ext cx="5136445" cy="2194560"/>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a:extLst>
              <a:ext uri="{FF2B5EF4-FFF2-40B4-BE49-F238E27FC236}">
                <a16:creationId xmlns:a16="http://schemas.microsoft.com/office/drawing/2014/main" id="{9687EFCC-7531-B6EF-9B22-F091D7B4D374}"/>
              </a:ext>
            </a:extLst>
          </p:cNvPr>
          <p:cNvCxnSpPr/>
          <p:nvPr/>
        </p:nvCxnSpPr>
        <p:spPr>
          <a:xfrm>
            <a:off x="2215376" y="500033"/>
            <a:ext cx="4728117"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D3322F-3470-3034-BFD2-8D56B3F4116E}"/>
              </a:ext>
            </a:extLst>
          </p:cNvPr>
          <p:cNvCxnSpPr>
            <a:cxnSpLocks/>
          </p:cNvCxnSpPr>
          <p:nvPr/>
        </p:nvCxnSpPr>
        <p:spPr>
          <a:xfrm>
            <a:off x="1397620" y="1143082"/>
            <a:ext cx="621494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C8368CA-48B4-F3FA-A5B5-555CC30FBDA6}"/>
              </a:ext>
            </a:extLst>
          </p:cNvPr>
          <p:cNvGrpSpPr/>
          <p:nvPr/>
        </p:nvGrpSpPr>
        <p:grpSpPr>
          <a:xfrm>
            <a:off x="14869" y="501281"/>
            <a:ext cx="1813560" cy="624397"/>
            <a:chOff x="0" y="38145"/>
            <a:chExt cx="1813560" cy="624397"/>
          </a:xfrm>
        </p:grpSpPr>
        <p:sp>
          <p:nvSpPr>
            <p:cNvPr id="12" name="Rectangle: Rounded Corners 11">
              <a:extLst>
                <a:ext uri="{FF2B5EF4-FFF2-40B4-BE49-F238E27FC236}">
                  <a16:creationId xmlns:a16="http://schemas.microsoft.com/office/drawing/2014/main" id="{D9B8225E-2A15-4F57-BFBC-7C8DD9AA8E58}"/>
                </a:ext>
              </a:extLst>
            </p:cNvPr>
            <p:cNvSpPr/>
            <p:nvPr/>
          </p:nvSpPr>
          <p:spPr>
            <a:xfrm>
              <a:off x="22210" y="205342"/>
              <a:ext cx="1676400" cy="4572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fld id="{B935286E-4C6B-43D9-B7D2-1204099E7248}" type="TxLink">
                <a:rPr lang="en-US" sz="1800" b="1" i="0" u="none" strike="noStrike">
                  <a:solidFill>
                    <a:srgbClr val="B8ABA3"/>
                  </a:solidFill>
                  <a:latin typeface="Calibri"/>
                  <a:ea typeface="Calibri"/>
                  <a:cs typeface="Calibri"/>
                </a:rPr>
                <a:pPr marL="0" indent="0" algn="ctr"/>
                <a:t> 252,112 </a:t>
              </a:fld>
              <a:endParaRPr lang="en-US" sz="1800" b="1" i="0" u="none" strike="noStrike" dirty="0">
                <a:solidFill>
                  <a:srgbClr val="B8ABA3"/>
                </a:solidFill>
                <a:latin typeface="Calibri"/>
                <a:ea typeface="Calibri"/>
                <a:cs typeface="Calibri"/>
              </a:endParaRPr>
            </a:p>
          </p:txBody>
        </p:sp>
        <p:sp>
          <p:nvSpPr>
            <p:cNvPr id="13" name="Rectangle: Rounded Corners 12">
              <a:extLst>
                <a:ext uri="{FF2B5EF4-FFF2-40B4-BE49-F238E27FC236}">
                  <a16:creationId xmlns:a16="http://schemas.microsoft.com/office/drawing/2014/main" id="{8F52813C-7759-45BF-9E25-617440D88B2E}"/>
                </a:ext>
              </a:extLst>
            </p:cNvPr>
            <p:cNvSpPr/>
            <p:nvPr/>
          </p:nvSpPr>
          <p:spPr>
            <a:xfrm>
              <a:off x="0" y="38145"/>
              <a:ext cx="1813560" cy="4572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rgbClr val="44546A"/>
                  </a:solidFill>
                  <a:latin typeface="Josefin Sans" pitchFamily="2" charset="0"/>
                </a:rPr>
                <a:t>Total</a:t>
              </a:r>
              <a:r>
                <a:rPr lang="en-US" sz="1200" baseline="0" dirty="0">
                  <a:solidFill>
                    <a:srgbClr val="44546A"/>
                  </a:solidFill>
                  <a:latin typeface="Josefin Sans" pitchFamily="2" charset="0"/>
                </a:rPr>
                <a:t> bookings</a:t>
              </a:r>
              <a:endParaRPr lang="en-US" sz="1200" dirty="0">
                <a:solidFill>
                  <a:srgbClr val="44546A"/>
                </a:solidFill>
                <a:latin typeface="Josefin Sans" pitchFamily="2" charset="0"/>
              </a:endParaRPr>
            </a:p>
          </p:txBody>
        </p:sp>
      </p:grpSp>
      <p:grpSp>
        <p:nvGrpSpPr>
          <p:cNvPr id="14" name="Group 13">
            <a:extLst>
              <a:ext uri="{FF2B5EF4-FFF2-40B4-BE49-F238E27FC236}">
                <a16:creationId xmlns:a16="http://schemas.microsoft.com/office/drawing/2014/main" id="{7D2F0AE0-33BE-20F0-6446-B1205DA6ED48}"/>
              </a:ext>
            </a:extLst>
          </p:cNvPr>
          <p:cNvGrpSpPr/>
          <p:nvPr/>
        </p:nvGrpSpPr>
        <p:grpSpPr>
          <a:xfrm>
            <a:off x="1682348" y="463137"/>
            <a:ext cx="2032868" cy="679946"/>
            <a:chOff x="160735" y="-158332"/>
            <a:chExt cx="2382271" cy="679946"/>
          </a:xfrm>
        </p:grpSpPr>
        <p:sp>
          <p:nvSpPr>
            <p:cNvPr id="15" name="Rectangle: Rounded Corners 14">
              <a:extLst>
                <a:ext uri="{FF2B5EF4-FFF2-40B4-BE49-F238E27FC236}">
                  <a16:creationId xmlns:a16="http://schemas.microsoft.com/office/drawing/2014/main" id="{60006AA4-E89D-430F-B7A6-40C6591557AF}"/>
                </a:ext>
              </a:extLst>
            </p:cNvPr>
            <p:cNvSpPr/>
            <p:nvPr/>
          </p:nvSpPr>
          <p:spPr>
            <a:xfrm>
              <a:off x="405308" y="-158332"/>
              <a:ext cx="1676400" cy="66103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fld id="{2A7B2F58-5767-4BA6-86C7-2E32C117F669}" type="TxLink">
                <a:rPr lang="en-US" sz="2000" b="1" i="0" u="none" strike="noStrike">
                  <a:solidFill>
                    <a:srgbClr val="B8ABA3"/>
                  </a:solidFill>
                  <a:latin typeface="Calibri"/>
                  <a:ea typeface="Calibri"/>
                  <a:cs typeface="Calibri"/>
                </a:rPr>
                <a:pPr marL="0" indent="0" algn="ctr"/>
                <a:t>19</a:t>
              </a:fld>
              <a:endParaRPr lang="en-US" sz="2000" b="1" i="0" u="none" strike="noStrike" dirty="0">
                <a:solidFill>
                  <a:srgbClr val="B8ABA3"/>
                </a:solidFill>
                <a:latin typeface="Calibri"/>
                <a:ea typeface="Calibri"/>
                <a:cs typeface="Calibri"/>
              </a:endParaRPr>
            </a:p>
          </p:txBody>
        </p:sp>
        <p:sp>
          <p:nvSpPr>
            <p:cNvPr id="16" name="Rectangle: Rounded Corners 15">
              <a:extLst>
                <a:ext uri="{FF2B5EF4-FFF2-40B4-BE49-F238E27FC236}">
                  <a16:creationId xmlns:a16="http://schemas.microsoft.com/office/drawing/2014/main" id="{B2CC014E-CE6F-402A-9D01-6F41925955CC}"/>
                </a:ext>
              </a:extLst>
            </p:cNvPr>
            <p:cNvSpPr/>
            <p:nvPr/>
          </p:nvSpPr>
          <p:spPr>
            <a:xfrm>
              <a:off x="160735" y="-158332"/>
              <a:ext cx="2382271" cy="67994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rgbClr val="44546A"/>
                  </a:solidFill>
                  <a:latin typeface="Josefin Sans" pitchFamily="2" charset="0"/>
                </a:rPr>
                <a:t>AVG</a:t>
              </a:r>
              <a:r>
                <a:rPr lang="en-US" sz="1200" baseline="0" dirty="0">
                  <a:solidFill>
                    <a:srgbClr val="44546A"/>
                  </a:solidFill>
                  <a:latin typeface="Josefin Sans" pitchFamily="2" charset="0"/>
                </a:rPr>
                <a:t> campaigns days</a:t>
              </a:r>
              <a:endParaRPr lang="en-US" sz="1200" dirty="0">
                <a:solidFill>
                  <a:srgbClr val="44546A"/>
                </a:solidFill>
                <a:latin typeface="Josefin Sans" pitchFamily="2" charset="0"/>
              </a:endParaRPr>
            </a:p>
          </p:txBody>
        </p:sp>
      </p:grpSp>
      <p:grpSp>
        <p:nvGrpSpPr>
          <p:cNvPr id="17" name="Group 16">
            <a:extLst>
              <a:ext uri="{FF2B5EF4-FFF2-40B4-BE49-F238E27FC236}">
                <a16:creationId xmlns:a16="http://schemas.microsoft.com/office/drawing/2014/main" id="{C53C45B7-D45A-A9C7-00AF-04FC5EAD3BA7}"/>
              </a:ext>
            </a:extLst>
          </p:cNvPr>
          <p:cNvGrpSpPr/>
          <p:nvPr/>
        </p:nvGrpSpPr>
        <p:grpSpPr>
          <a:xfrm>
            <a:off x="5350912" y="463136"/>
            <a:ext cx="1927860" cy="661035"/>
            <a:chOff x="0" y="-1"/>
            <a:chExt cx="1927860" cy="661035"/>
          </a:xfrm>
        </p:grpSpPr>
        <p:sp>
          <p:nvSpPr>
            <p:cNvPr id="18" name="Rectangle: Rounded Corners 17">
              <a:extLst>
                <a:ext uri="{FF2B5EF4-FFF2-40B4-BE49-F238E27FC236}">
                  <a16:creationId xmlns:a16="http://schemas.microsoft.com/office/drawing/2014/main" id="{9B927CF8-8053-47A8-9206-59BE19C91D1D}"/>
                </a:ext>
              </a:extLst>
            </p:cNvPr>
            <p:cNvSpPr/>
            <p:nvPr/>
          </p:nvSpPr>
          <p:spPr>
            <a:xfrm>
              <a:off x="125730" y="45578"/>
              <a:ext cx="1676400" cy="61545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fld id="{FF2BE56C-7B08-4740-A3AE-0F5E5AB35701}" type="TxLink">
                <a:rPr lang="en-US" sz="1800" b="1" i="0" u="none" strike="noStrike">
                  <a:solidFill>
                    <a:srgbClr val="B8ABA3"/>
                  </a:solidFill>
                  <a:latin typeface="Calibri"/>
                  <a:ea typeface="Calibri"/>
                  <a:cs typeface="Calibri"/>
                </a:rPr>
                <a:pPr marL="0" indent="0" algn="ctr"/>
                <a:t> $2,188,103 </a:t>
              </a:fld>
              <a:endParaRPr lang="en-US" sz="1800" b="1" i="0" u="none" strike="noStrike" dirty="0">
                <a:solidFill>
                  <a:srgbClr val="B8ABA3"/>
                </a:solidFill>
                <a:latin typeface="Calibri"/>
                <a:ea typeface="Calibri"/>
                <a:cs typeface="Calibri"/>
              </a:endParaRPr>
            </a:p>
          </p:txBody>
        </p:sp>
        <p:sp>
          <p:nvSpPr>
            <p:cNvPr id="19" name="Rectangle: Rounded Corners 18">
              <a:extLst>
                <a:ext uri="{FF2B5EF4-FFF2-40B4-BE49-F238E27FC236}">
                  <a16:creationId xmlns:a16="http://schemas.microsoft.com/office/drawing/2014/main" id="{776650DE-98DE-42D6-816A-6EBA09A50E05}"/>
                </a:ext>
              </a:extLst>
            </p:cNvPr>
            <p:cNvSpPr/>
            <p:nvPr/>
          </p:nvSpPr>
          <p:spPr>
            <a:xfrm>
              <a:off x="0" y="-1"/>
              <a:ext cx="1927860" cy="6610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rgbClr val="44546A"/>
                  </a:solidFill>
                  <a:latin typeface="Josefin Sans" pitchFamily="2" charset="0"/>
                </a:rPr>
                <a:t>Total</a:t>
              </a:r>
              <a:r>
                <a:rPr lang="en-US" sz="1200" baseline="0" dirty="0">
                  <a:solidFill>
                    <a:srgbClr val="44546A"/>
                  </a:solidFill>
                  <a:latin typeface="Josefin Sans" pitchFamily="2" charset="0"/>
                </a:rPr>
                <a:t> Revenue</a:t>
              </a:r>
              <a:endParaRPr lang="en-US" sz="1200" dirty="0">
                <a:solidFill>
                  <a:srgbClr val="44546A"/>
                </a:solidFill>
                <a:latin typeface="Josefin Sans" pitchFamily="2" charset="0"/>
              </a:endParaRPr>
            </a:p>
          </p:txBody>
        </p:sp>
      </p:grpSp>
      <p:grpSp>
        <p:nvGrpSpPr>
          <p:cNvPr id="20" name="Group 19">
            <a:extLst>
              <a:ext uri="{FF2B5EF4-FFF2-40B4-BE49-F238E27FC236}">
                <a16:creationId xmlns:a16="http://schemas.microsoft.com/office/drawing/2014/main" id="{DDF55F6B-6199-5E48-B5B2-C2A078B5445C}"/>
              </a:ext>
            </a:extLst>
          </p:cNvPr>
          <p:cNvGrpSpPr/>
          <p:nvPr/>
        </p:nvGrpSpPr>
        <p:grpSpPr>
          <a:xfrm>
            <a:off x="3569134" y="463137"/>
            <a:ext cx="1927860" cy="661034"/>
            <a:chOff x="0" y="1"/>
            <a:chExt cx="1927860" cy="661034"/>
          </a:xfrm>
        </p:grpSpPr>
        <p:sp>
          <p:nvSpPr>
            <p:cNvPr id="21" name="Rectangle: Rounded Corners 20">
              <a:extLst>
                <a:ext uri="{FF2B5EF4-FFF2-40B4-BE49-F238E27FC236}">
                  <a16:creationId xmlns:a16="http://schemas.microsoft.com/office/drawing/2014/main" id="{54E35D07-D56A-075B-F935-26BB0D347474}"/>
                </a:ext>
              </a:extLst>
            </p:cNvPr>
            <p:cNvSpPr/>
            <p:nvPr/>
          </p:nvSpPr>
          <p:spPr>
            <a:xfrm>
              <a:off x="0" y="1"/>
              <a:ext cx="1927860" cy="66103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rgbClr val="44546A"/>
                  </a:solidFill>
                  <a:latin typeface="Josefin Sans" pitchFamily="2" charset="0"/>
                </a:rPr>
                <a:t>Campaigns</a:t>
              </a:r>
              <a:r>
                <a:rPr lang="en-US" sz="1200" baseline="0" dirty="0">
                  <a:solidFill>
                    <a:srgbClr val="44546A"/>
                  </a:solidFill>
                  <a:latin typeface="Josefin Sans" pitchFamily="2" charset="0"/>
                </a:rPr>
                <a:t> number</a:t>
              </a:r>
              <a:endParaRPr lang="en-US" sz="1200" dirty="0">
                <a:solidFill>
                  <a:srgbClr val="44546A"/>
                </a:solidFill>
                <a:latin typeface="Josefin Sans" pitchFamily="2" charset="0"/>
              </a:endParaRPr>
            </a:p>
          </p:txBody>
        </p:sp>
        <p:sp>
          <p:nvSpPr>
            <p:cNvPr id="22" name="Rectangle: Rounded Corners 21">
              <a:extLst>
                <a:ext uri="{FF2B5EF4-FFF2-40B4-BE49-F238E27FC236}">
                  <a16:creationId xmlns:a16="http://schemas.microsoft.com/office/drawing/2014/main" id="{5D6EDBC4-821F-4518-86E9-BA5E288EC583}"/>
                </a:ext>
              </a:extLst>
            </p:cNvPr>
            <p:cNvSpPr/>
            <p:nvPr/>
          </p:nvSpPr>
          <p:spPr>
            <a:xfrm>
              <a:off x="125730" y="60960"/>
              <a:ext cx="1676400" cy="60007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92D9E9C9-C9ED-4D33-AEA5-8CAA7B729A74}" type="TxLink">
                <a:rPr lang="en-US" sz="2000" b="1" i="0" u="none" strike="noStrike">
                  <a:solidFill>
                    <a:srgbClr val="B8ABA3"/>
                  </a:solidFill>
                  <a:latin typeface="Calibri"/>
                  <a:ea typeface="Calibri"/>
                  <a:cs typeface="Calibri"/>
                </a:rPr>
                <a:pPr algn="ctr"/>
                <a:t>50</a:t>
              </a:fld>
              <a:endParaRPr lang="en-US" sz="2000" b="1" dirty="0">
                <a:solidFill>
                  <a:srgbClr val="B8ABA3"/>
                </a:solidFill>
              </a:endParaRPr>
            </a:p>
          </p:txBody>
        </p:sp>
      </p:grpSp>
      <p:cxnSp>
        <p:nvCxnSpPr>
          <p:cNvPr id="24" name="Straight Connector 23">
            <a:extLst>
              <a:ext uri="{FF2B5EF4-FFF2-40B4-BE49-F238E27FC236}">
                <a16:creationId xmlns:a16="http://schemas.microsoft.com/office/drawing/2014/main" id="{17C96CAE-BCAB-45B3-360E-EB70C789045C}"/>
              </a:ext>
            </a:extLst>
          </p:cNvPr>
          <p:cNvCxnSpPr>
            <a:cxnSpLocks/>
          </p:cNvCxnSpPr>
          <p:nvPr/>
        </p:nvCxnSpPr>
        <p:spPr>
          <a:xfrm>
            <a:off x="360280" y="2948412"/>
            <a:ext cx="4534829" cy="886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6670069-DDA6-058C-C825-6B413631E424}"/>
              </a:ext>
            </a:extLst>
          </p:cNvPr>
          <p:cNvCxnSpPr>
            <a:cxnSpLocks/>
          </p:cNvCxnSpPr>
          <p:nvPr/>
        </p:nvCxnSpPr>
        <p:spPr>
          <a:xfrm>
            <a:off x="5278242" y="1338147"/>
            <a:ext cx="0" cy="317438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28" name="Chart 27">
                <a:extLst>
                  <a:ext uri="{FF2B5EF4-FFF2-40B4-BE49-F238E27FC236}">
                    <a16:creationId xmlns:a16="http://schemas.microsoft.com/office/drawing/2014/main" id="{1EC9A6D4-A438-4FD8-9075-151B98A76EE7}"/>
                  </a:ext>
                </a:extLst>
              </p:cNvPr>
              <p:cNvGraphicFramePr/>
              <p:nvPr>
                <p:extLst>
                  <p:ext uri="{D42A27DB-BD31-4B8C-83A1-F6EECF244321}">
                    <p14:modId xmlns:p14="http://schemas.microsoft.com/office/powerpoint/2010/main" val="119231591"/>
                  </p:ext>
                </p:extLst>
              </p:nvPr>
            </p:nvGraphicFramePr>
            <p:xfrm>
              <a:off x="5360565" y="1119836"/>
              <a:ext cx="3753187" cy="399225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28" name="Chart 27">
                <a:extLst>
                  <a:ext uri="{FF2B5EF4-FFF2-40B4-BE49-F238E27FC236}">
                    <a16:creationId xmlns:a16="http://schemas.microsoft.com/office/drawing/2014/main" id="{1EC9A6D4-A438-4FD8-9075-151B98A76EE7}"/>
                  </a:ext>
                </a:extLst>
              </p:cNvPr>
              <p:cNvPicPr>
                <a:picLocks noGrp="1" noRot="1" noChangeAspect="1" noMove="1" noResize="1" noEditPoints="1" noAdjustHandles="1" noChangeArrowheads="1" noChangeShapeType="1"/>
              </p:cNvPicPr>
              <p:nvPr/>
            </p:nvPicPr>
            <p:blipFill>
              <a:blip r:embed="rId6"/>
              <a:stretch>
                <a:fillRect/>
              </a:stretch>
            </p:blipFill>
            <p:spPr>
              <a:xfrm>
                <a:off x="5360565" y="1119836"/>
                <a:ext cx="3753187" cy="3992253"/>
              </a:xfrm>
              <a:prstGeom prst="rect">
                <a:avLst/>
              </a:prstGeom>
            </p:spPr>
          </p:pic>
        </mc:Fallback>
      </mc:AlternateContent>
      <p:grpSp>
        <p:nvGrpSpPr>
          <p:cNvPr id="37" name="Group 36">
            <a:extLst>
              <a:ext uri="{FF2B5EF4-FFF2-40B4-BE49-F238E27FC236}">
                <a16:creationId xmlns:a16="http://schemas.microsoft.com/office/drawing/2014/main" id="{ECF5DF23-F11A-BEEF-F75B-C0F6954C190F}"/>
              </a:ext>
            </a:extLst>
          </p:cNvPr>
          <p:cNvGrpSpPr/>
          <p:nvPr/>
        </p:nvGrpSpPr>
        <p:grpSpPr>
          <a:xfrm>
            <a:off x="7132691" y="500033"/>
            <a:ext cx="1927860" cy="624137"/>
            <a:chOff x="0" y="0"/>
            <a:chExt cx="1927860" cy="815340"/>
          </a:xfrm>
        </p:grpSpPr>
        <p:sp>
          <p:nvSpPr>
            <p:cNvPr id="38" name="Rectangle: Rounded Corners 37">
              <a:extLst>
                <a:ext uri="{FF2B5EF4-FFF2-40B4-BE49-F238E27FC236}">
                  <a16:creationId xmlns:a16="http://schemas.microsoft.com/office/drawing/2014/main" id="{DF1F32E0-125A-4C3E-8437-07C901FC908D}"/>
                </a:ext>
              </a:extLst>
            </p:cNvPr>
            <p:cNvSpPr/>
            <p:nvPr/>
          </p:nvSpPr>
          <p:spPr>
            <a:xfrm>
              <a:off x="0" y="0"/>
              <a:ext cx="1927860" cy="8153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rgbClr val="44546A"/>
                  </a:solidFill>
                  <a:latin typeface="Josefin Sans" pitchFamily="2" charset="0"/>
                </a:rPr>
                <a:t>Channels</a:t>
              </a:r>
              <a:r>
                <a:rPr lang="en-US" sz="1200" baseline="0" dirty="0">
                  <a:solidFill>
                    <a:srgbClr val="44546A"/>
                  </a:solidFill>
                  <a:latin typeface="Josefin Sans" pitchFamily="2" charset="0"/>
                </a:rPr>
                <a:t> number</a:t>
              </a:r>
              <a:endParaRPr lang="en-US" sz="1200" dirty="0">
                <a:solidFill>
                  <a:srgbClr val="44546A"/>
                </a:solidFill>
                <a:latin typeface="Josefin Sans" pitchFamily="2" charset="0"/>
              </a:endParaRPr>
            </a:p>
          </p:txBody>
        </p:sp>
        <p:sp>
          <p:nvSpPr>
            <p:cNvPr id="39" name="Rectangle: Rounded Corners 38">
              <a:extLst>
                <a:ext uri="{FF2B5EF4-FFF2-40B4-BE49-F238E27FC236}">
                  <a16:creationId xmlns:a16="http://schemas.microsoft.com/office/drawing/2014/main" id="{EF16CBF4-114E-C3AF-9556-ECE85EF88DC9}"/>
                </a:ext>
              </a:extLst>
            </p:cNvPr>
            <p:cNvSpPr/>
            <p:nvPr/>
          </p:nvSpPr>
          <p:spPr>
            <a:xfrm>
              <a:off x="125730" y="60960"/>
              <a:ext cx="1676400" cy="6934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fld id="{C035D400-D69C-442B-B166-95DFF5674FB4}" type="TxLink">
                <a:rPr lang="en-US" sz="1800" b="1" i="0" u="none" strike="noStrike">
                  <a:solidFill>
                    <a:srgbClr val="B8ABA3"/>
                  </a:solidFill>
                  <a:latin typeface="Calibri"/>
                  <a:ea typeface="Calibri"/>
                  <a:cs typeface="Calibri"/>
                </a:rPr>
                <a:pPr marL="0" indent="0" algn="ctr"/>
                <a:t>7</a:t>
              </a:fld>
              <a:endParaRPr lang="en-US" sz="1800" b="1" i="0" u="none" strike="noStrike" dirty="0">
                <a:solidFill>
                  <a:srgbClr val="B8ABA3"/>
                </a:solidFill>
                <a:latin typeface="Calibri"/>
                <a:ea typeface="Calibri"/>
                <a:cs typeface="Calibri"/>
              </a:endParaRPr>
            </a:p>
          </p:txBody>
        </p:sp>
      </p:grpSp>
    </p:spTree>
    <p:extLst>
      <p:ext uri="{BB962C8B-B14F-4D97-AF65-F5344CB8AC3E}">
        <p14:creationId xmlns:p14="http://schemas.microsoft.com/office/powerpoint/2010/main" val="1584842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itle 2">
            <a:extLst>
              <a:ext uri="{FF2B5EF4-FFF2-40B4-BE49-F238E27FC236}">
                <a16:creationId xmlns:a16="http://schemas.microsoft.com/office/drawing/2014/main" id="{697F59F1-15A6-FDB3-878C-266D36FF9077}"/>
              </a:ext>
            </a:extLst>
          </p:cNvPr>
          <p:cNvSpPr>
            <a:spLocks noGrp="1"/>
          </p:cNvSpPr>
          <p:nvPr>
            <p:ph type="title"/>
          </p:nvPr>
        </p:nvSpPr>
        <p:spPr>
          <a:xfrm>
            <a:off x="59473" y="31409"/>
            <a:ext cx="9084527" cy="572700"/>
          </a:xfrm>
        </p:spPr>
        <p:txBody>
          <a:bodyPr/>
          <a:lstStyle/>
          <a:p>
            <a:pPr algn="ctr"/>
            <a:r>
              <a:rPr lang="en-US" sz="2000" b="1" dirty="0"/>
              <a:t>Marketing </a:t>
            </a:r>
            <a:r>
              <a:rPr lang="en-US" sz="2000" dirty="0"/>
              <a:t>Campaign Effectiveness</a:t>
            </a:r>
            <a:br>
              <a:rPr lang="en-US" sz="2000" dirty="0"/>
            </a:br>
            <a:endParaRPr lang="en-US" sz="2000" b="0" dirty="0"/>
          </a:p>
        </p:txBody>
      </p:sp>
      <p:cxnSp>
        <p:nvCxnSpPr>
          <p:cNvPr id="7" name="Straight Connector 6">
            <a:extLst>
              <a:ext uri="{FF2B5EF4-FFF2-40B4-BE49-F238E27FC236}">
                <a16:creationId xmlns:a16="http://schemas.microsoft.com/office/drawing/2014/main" id="{9687EFCC-7531-B6EF-9B22-F091D7B4D374}"/>
              </a:ext>
            </a:extLst>
          </p:cNvPr>
          <p:cNvCxnSpPr/>
          <p:nvPr/>
        </p:nvCxnSpPr>
        <p:spPr>
          <a:xfrm>
            <a:off x="2215376" y="500033"/>
            <a:ext cx="4728117"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D3322F-3470-3034-BFD2-8D56B3F4116E}"/>
              </a:ext>
            </a:extLst>
          </p:cNvPr>
          <p:cNvCxnSpPr>
            <a:cxnSpLocks/>
          </p:cNvCxnSpPr>
          <p:nvPr/>
        </p:nvCxnSpPr>
        <p:spPr>
          <a:xfrm>
            <a:off x="1204332" y="2815764"/>
            <a:ext cx="6207512"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 name="Chart 22">
            <a:extLst>
              <a:ext uri="{FF2B5EF4-FFF2-40B4-BE49-F238E27FC236}">
                <a16:creationId xmlns:a16="http://schemas.microsoft.com/office/drawing/2014/main" id="{979669DB-78C7-4859-B8EF-C2A154477C3C}"/>
              </a:ext>
            </a:extLst>
          </p:cNvPr>
          <p:cNvGraphicFramePr>
            <a:graphicFrameLocks/>
          </p:cNvGraphicFramePr>
          <p:nvPr>
            <p:extLst>
              <p:ext uri="{D42A27DB-BD31-4B8C-83A1-F6EECF244321}">
                <p14:modId xmlns:p14="http://schemas.microsoft.com/office/powerpoint/2010/main" val="2833978917"/>
              </p:ext>
            </p:extLst>
          </p:nvPr>
        </p:nvGraphicFramePr>
        <p:xfrm>
          <a:off x="293073" y="2827958"/>
          <a:ext cx="4548303" cy="2194560"/>
        </p:xfrm>
        <a:graphic>
          <a:graphicData uri="http://schemas.openxmlformats.org/drawingml/2006/chart">
            <c:chart xmlns:c="http://schemas.openxmlformats.org/drawingml/2006/chart" xmlns:r="http://schemas.openxmlformats.org/officeDocument/2006/relationships" r:id="rId3"/>
          </a:graphicData>
        </a:graphic>
      </p:graphicFrame>
      <p:cxnSp>
        <p:nvCxnSpPr>
          <p:cNvPr id="24" name="Straight Connector 23">
            <a:extLst>
              <a:ext uri="{FF2B5EF4-FFF2-40B4-BE49-F238E27FC236}">
                <a16:creationId xmlns:a16="http://schemas.microsoft.com/office/drawing/2014/main" id="{17C96CAE-BCAB-45B3-360E-EB70C789045C}"/>
              </a:ext>
            </a:extLst>
          </p:cNvPr>
          <p:cNvCxnSpPr>
            <a:cxnSpLocks/>
          </p:cNvCxnSpPr>
          <p:nvPr/>
        </p:nvCxnSpPr>
        <p:spPr>
          <a:xfrm>
            <a:off x="4067873" y="877232"/>
            <a:ext cx="0" cy="149426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F8707FF6-52F9-4C27-9513-52F64BEE629B}"/>
              </a:ext>
            </a:extLst>
          </p:cNvPr>
          <p:cNvGraphicFramePr>
            <a:graphicFrameLocks/>
          </p:cNvGraphicFramePr>
          <p:nvPr>
            <p:extLst>
              <p:ext uri="{D42A27DB-BD31-4B8C-83A1-F6EECF244321}">
                <p14:modId xmlns:p14="http://schemas.microsoft.com/office/powerpoint/2010/main" val="2608517934"/>
              </p:ext>
            </p:extLst>
          </p:nvPr>
        </p:nvGraphicFramePr>
        <p:xfrm>
          <a:off x="0" y="555047"/>
          <a:ext cx="3869473" cy="2294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7312B832-94D1-4CE6-8942-E719FBC13716}"/>
              </a:ext>
            </a:extLst>
          </p:cNvPr>
          <p:cNvGraphicFramePr>
            <a:graphicFrameLocks/>
          </p:cNvGraphicFramePr>
          <p:nvPr>
            <p:extLst>
              <p:ext uri="{D42A27DB-BD31-4B8C-83A1-F6EECF244321}">
                <p14:modId xmlns:p14="http://schemas.microsoft.com/office/powerpoint/2010/main" val="3161936116"/>
              </p:ext>
            </p:extLst>
          </p:nvPr>
        </p:nvGraphicFramePr>
        <p:xfrm>
          <a:off x="4415307" y="503013"/>
          <a:ext cx="4572000" cy="2294172"/>
        </p:xfrm>
        <a:graphic>
          <a:graphicData uri="http://schemas.openxmlformats.org/drawingml/2006/chart">
            <c:chart xmlns:c="http://schemas.openxmlformats.org/drawingml/2006/chart" xmlns:r="http://schemas.openxmlformats.org/officeDocument/2006/relationships" r:id="rId5"/>
          </a:graphicData>
        </a:graphic>
      </p:graphicFrame>
      <p:cxnSp>
        <p:nvCxnSpPr>
          <p:cNvPr id="10" name="Straight Connector 9">
            <a:extLst>
              <a:ext uri="{FF2B5EF4-FFF2-40B4-BE49-F238E27FC236}">
                <a16:creationId xmlns:a16="http://schemas.microsoft.com/office/drawing/2014/main" id="{C38F6568-8B97-D91D-FBD9-64784D2F54E1}"/>
              </a:ext>
            </a:extLst>
          </p:cNvPr>
          <p:cNvCxnSpPr>
            <a:cxnSpLocks/>
          </p:cNvCxnSpPr>
          <p:nvPr/>
        </p:nvCxnSpPr>
        <p:spPr>
          <a:xfrm>
            <a:off x="4785266" y="3237564"/>
            <a:ext cx="0" cy="149426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26D832B0-AA76-442F-B425-5DA06B2280BA}"/>
              </a:ext>
            </a:extLst>
          </p:cNvPr>
          <p:cNvGraphicFramePr>
            <a:graphicFrameLocks/>
          </p:cNvGraphicFramePr>
          <p:nvPr>
            <p:extLst>
              <p:ext uri="{D42A27DB-BD31-4B8C-83A1-F6EECF244321}">
                <p14:modId xmlns:p14="http://schemas.microsoft.com/office/powerpoint/2010/main" val="742937030"/>
              </p:ext>
            </p:extLst>
          </p:nvPr>
        </p:nvGraphicFramePr>
        <p:xfrm>
          <a:off x="4841376" y="2827958"/>
          <a:ext cx="4302624" cy="219456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639500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5"/>
          <p:cNvSpPr txBox="1">
            <a:spLocks noGrp="1"/>
          </p:cNvSpPr>
          <p:nvPr>
            <p:ph type="subTitle" idx="1"/>
          </p:nvPr>
        </p:nvSpPr>
        <p:spPr>
          <a:xfrm>
            <a:off x="1689271" y="3730960"/>
            <a:ext cx="6007500" cy="6845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t>This graph illustrating the data from the table would depict the Return on Investment (ROI) percentage for each marketing channel. The TV has the highest ROI at 594%, The shortest bar would be for Email at 20%.</a:t>
            </a:r>
          </a:p>
        </p:txBody>
      </p:sp>
      <p:sp>
        <p:nvSpPr>
          <p:cNvPr id="230" name="Google Shape;230;p35"/>
          <p:cNvSpPr/>
          <p:nvPr/>
        </p:nvSpPr>
        <p:spPr>
          <a:xfrm>
            <a:off x="3942763" y="3570580"/>
            <a:ext cx="1258475" cy="67278"/>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697F59F1-15A6-FDB3-878C-266D36FF9077}"/>
              </a:ext>
            </a:extLst>
          </p:cNvPr>
          <p:cNvSpPr txBox="1">
            <a:spLocks/>
          </p:cNvSpPr>
          <p:nvPr/>
        </p:nvSpPr>
        <p:spPr>
          <a:xfrm>
            <a:off x="59473" y="217262"/>
            <a:ext cx="908452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2pPr>
            <a:lvl3pPr marR="0" lvl="2"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3pPr>
            <a:lvl4pPr marR="0" lvl="3"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4pPr>
            <a:lvl5pPr marR="0" lvl="4"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5pPr>
            <a:lvl6pPr marR="0" lvl="5"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6pPr>
            <a:lvl7pPr marR="0" lvl="6"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7pPr>
            <a:lvl8pPr marR="0" lvl="7"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8pPr>
            <a:lvl9pPr marR="0" lvl="8" algn="ctr" rtl="0">
              <a:lnSpc>
                <a:spcPct val="100000"/>
              </a:lnSpc>
              <a:spcBef>
                <a:spcPts val="0"/>
              </a:spcBef>
              <a:spcAft>
                <a:spcPts val="0"/>
              </a:spcAft>
              <a:buClr>
                <a:schemeClr val="dk2"/>
              </a:buClr>
              <a:buSzPts val="2400"/>
              <a:buFont typeface="Josefin Sans"/>
              <a:buNone/>
              <a:defRPr sz="1600" b="1" i="0" u="none" strike="noStrike" cap="none">
                <a:solidFill>
                  <a:schemeClr val="dk2"/>
                </a:solidFill>
                <a:latin typeface="Josefin Sans"/>
                <a:ea typeface="Josefin Sans"/>
                <a:cs typeface="Josefin Sans"/>
                <a:sym typeface="Josefin Sans"/>
              </a:defRPr>
            </a:lvl9pPr>
          </a:lstStyle>
          <a:p>
            <a:r>
              <a:rPr lang="en-US" sz="2000" dirty="0"/>
              <a:t>Marketing Campaign Effectiveness</a:t>
            </a:r>
            <a:br>
              <a:rPr lang="en-US" sz="2000" dirty="0"/>
            </a:br>
            <a:endParaRPr lang="en-US" sz="2000" b="0" dirty="0"/>
          </a:p>
        </p:txBody>
      </p:sp>
      <p:cxnSp>
        <p:nvCxnSpPr>
          <p:cNvPr id="7" name="Straight Connector 6">
            <a:extLst>
              <a:ext uri="{FF2B5EF4-FFF2-40B4-BE49-F238E27FC236}">
                <a16:creationId xmlns:a16="http://schemas.microsoft.com/office/drawing/2014/main" id="{9687EFCC-7531-B6EF-9B22-F091D7B4D374}"/>
              </a:ext>
            </a:extLst>
          </p:cNvPr>
          <p:cNvCxnSpPr/>
          <p:nvPr/>
        </p:nvCxnSpPr>
        <p:spPr>
          <a:xfrm>
            <a:off x="2215376" y="566942"/>
            <a:ext cx="4728117"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6A2DB691-9C47-4FD7-A23C-64292D82B5C1}"/>
              </a:ext>
            </a:extLst>
          </p:cNvPr>
          <p:cNvGraphicFramePr>
            <a:graphicFrameLocks/>
          </p:cNvGraphicFramePr>
          <p:nvPr>
            <p:extLst>
              <p:ext uri="{D42A27DB-BD31-4B8C-83A1-F6EECF244321}">
                <p14:modId xmlns:p14="http://schemas.microsoft.com/office/powerpoint/2010/main" val="3041083720"/>
              </p:ext>
            </p:extLst>
          </p:nvPr>
        </p:nvGraphicFramePr>
        <p:xfrm>
          <a:off x="1542581" y="1077392"/>
          <a:ext cx="5999357" cy="22744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01227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423168" y="738357"/>
            <a:ext cx="3047400" cy="902700"/>
          </a:xfrm>
          <a:prstGeom prst="rect">
            <a:avLst/>
          </a:prstGeom>
        </p:spPr>
        <p:txBody>
          <a:bodyPr spcFirstLastPara="1" wrap="square" lIns="91425" tIns="91425" rIns="91425" bIns="91425" anchor="t" anchorCtr="0">
            <a:noAutofit/>
          </a:bodyPr>
          <a:lstStyle/>
          <a:p>
            <a:pPr rtl="0">
              <a:defRPr sz="1400" b="1" i="0" u="none" strike="noStrike" kern="1200" spc="0" baseline="0">
                <a:solidFill>
                  <a:srgbClr val="44546A"/>
                </a:solidFill>
                <a:latin typeface="Josefin Sans" pitchFamily="2" charset="0"/>
                <a:ea typeface="+mn-ea"/>
                <a:cs typeface="+mn-cs"/>
              </a:defRPr>
            </a:pPr>
            <a:r>
              <a:rPr lang="en-US" sz="2400" b="1" dirty="0"/>
              <a:t>Bookings per audience </a:t>
            </a:r>
          </a:p>
        </p:txBody>
      </p:sp>
      <p:sp>
        <p:nvSpPr>
          <p:cNvPr id="327" name="Google Shape;327;p43"/>
          <p:cNvSpPr txBox="1"/>
          <p:nvPr/>
        </p:nvSpPr>
        <p:spPr>
          <a:xfrm>
            <a:off x="6191100" y="1670006"/>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2024</a:t>
            </a:r>
            <a:endParaRPr sz="1600" b="1" dirty="0">
              <a:solidFill>
                <a:schemeClr val="dk2"/>
              </a:solidFill>
              <a:latin typeface="Josefin Sans"/>
              <a:ea typeface="Josefin Sans"/>
              <a:cs typeface="Josefin Sans"/>
              <a:sym typeface="Josefin Sans"/>
            </a:endParaRPr>
          </a:p>
        </p:txBody>
      </p:sp>
      <p:sp>
        <p:nvSpPr>
          <p:cNvPr id="328" name="Google Shape;328;p43"/>
          <p:cNvSpPr txBox="1"/>
          <p:nvPr/>
        </p:nvSpPr>
        <p:spPr>
          <a:xfrm>
            <a:off x="6191100" y="1948160"/>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H</a:t>
            </a:r>
            <a:r>
              <a:rPr lang="en" sz="1600" dirty="0">
                <a:solidFill>
                  <a:schemeClr val="dk2"/>
                </a:solidFill>
                <a:latin typeface="IBM Plex Sans"/>
                <a:ea typeface="IBM Plex Sans"/>
                <a:cs typeface="IBM Plex Sans"/>
                <a:sym typeface="IBM Plex Sans"/>
              </a:rPr>
              <a:t>as 33,950 more bookings than the last year</a:t>
            </a:r>
            <a:endParaRPr sz="1600" dirty="0">
              <a:solidFill>
                <a:schemeClr val="dk2"/>
              </a:solidFill>
              <a:latin typeface="IBM Plex Sans"/>
              <a:ea typeface="IBM Plex Sans"/>
              <a:cs typeface="IBM Plex Sans"/>
              <a:sym typeface="IBM Plex Sans"/>
            </a:endParaRPr>
          </a:p>
        </p:txBody>
      </p:sp>
      <p:sp>
        <p:nvSpPr>
          <p:cNvPr id="329" name="Google Shape;329;p43"/>
          <p:cNvSpPr txBox="1"/>
          <p:nvPr/>
        </p:nvSpPr>
        <p:spPr>
          <a:xfrm>
            <a:off x="6191100" y="3018746"/>
            <a:ext cx="1493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2"/>
                </a:solidFill>
                <a:latin typeface="Josefin Sans"/>
                <a:ea typeface="Josefin Sans"/>
                <a:cs typeface="Josefin Sans"/>
                <a:sym typeface="Josefin Sans"/>
              </a:rPr>
              <a:t>2023</a:t>
            </a:r>
            <a:endParaRPr sz="1600" b="1" dirty="0">
              <a:solidFill>
                <a:schemeClr val="dk2"/>
              </a:solidFill>
              <a:latin typeface="Josefin Sans"/>
              <a:ea typeface="Josefin Sans"/>
              <a:cs typeface="Josefin Sans"/>
              <a:sym typeface="Josefin Sans"/>
            </a:endParaRPr>
          </a:p>
        </p:txBody>
      </p:sp>
      <p:sp>
        <p:nvSpPr>
          <p:cNvPr id="330" name="Google Shape;330;p43"/>
          <p:cNvSpPr txBox="1"/>
          <p:nvPr/>
        </p:nvSpPr>
        <p:spPr>
          <a:xfrm>
            <a:off x="6191100" y="3296900"/>
            <a:ext cx="22398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2"/>
                </a:solidFill>
                <a:latin typeface="IBM Plex Sans"/>
                <a:ea typeface="IBM Plex Sans"/>
                <a:cs typeface="IBM Plex Sans"/>
                <a:sym typeface="IBM Plex Sans"/>
              </a:rPr>
              <a:t>H</a:t>
            </a:r>
            <a:r>
              <a:rPr lang="en" sz="1600" dirty="0">
                <a:solidFill>
                  <a:schemeClr val="dk2"/>
                </a:solidFill>
                <a:latin typeface="IBM Plex Sans"/>
                <a:ea typeface="IBM Plex Sans"/>
                <a:cs typeface="IBM Plex Sans"/>
                <a:sym typeface="IBM Plex Sans"/>
              </a:rPr>
              <a:t>as 109,081 total bookings number </a:t>
            </a:r>
          </a:p>
          <a:p>
            <a:pPr marL="0" lvl="0" indent="0" algn="l" rtl="0">
              <a:spcBef>
                <a:spcPts val="0"/>
              </a:spcBef>
              <a:spcAft>
                <a:spcPts val="0"/>
              </a:spcAft>
              <a:buNone/>
            </a:pPr>
            <a:endParaRPr sz="1600" dirty="0">
              <a:solidFill>
                <a:schemeClr val="dk2"/>
              </a:solidFill>
              <a:latin typeface="IBM Plex Sans"/>
              <a:ea typeface="IBM Plex Sans"/>
              <a:cs typeface="IBM Plex Sans"/>
              <a:sym typeface="IBM Plex Sans"/>
            </a:endParaRPr>
          </a:p>
        </p:txBody>
      </p:sp>
      <p:sp>
        <p:nvSpPr>
          <p:cNvPr id="331" name="Google Shape;331;p43"/>
          <p:cNvSpPr txBox="1"/>
          <p:nvPr/>
        </p:nvSpPr>
        <p:spPr>
          <a:xfrm>
            <a:off x="59471" y="3880289"/>
            <a:ext cx="5616247" cy="12923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dk2"/>
                </a:solidFill>
                <a:latin typeface="IBM Plex Sans"/>
                <a:ea typeface="IBM Plex Sans"/>
                <a:cs typeface="IBM Plex Sans"/>
                <a:sym typeface="IBM Plex Sans"/>
              </a:rPr>
              <a:t>This graph represents the total number of bookings per target audience category for the years 2023 and 2024. In 2024 the highest number of bookings came from the 'Young Adults' audience segment. In 2023, the trend shifts, and the 'Seniors' audience segment records the highest number of bookings. </a:t>
            </a:r>
            <a:endParaRPr sz="1300" dirty="0">
              <a:solidFill>
                <a:schemeClr val="dk2"/>
              </a:solidFill>
              <a:latin typeface="IBM Plex Sans"/>
              <a:ea typeface="IBM Plex Sans"/>
              <a:cs typeface="IBM Plex Sans"/>
              <a:sym typeface="IBM Plex Sans"/>
            </a:endParaRPr>
          </a:p>
        </p:txBody>
      </p:sp>
      <p:sp>
        <p:nvSpPr>
          <p:cNvPr id="332" name="Google Shape;332;p43"/>
          <p:cNvSpPr/>
          <p:nvPr/>
        </p:nvSpPr>
        <p:spPr>
          <a:xfrm>
            <a:off x="5722050" y="1769031"/>
            <a:ext cx="320400" cy="32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5722050" y="3117746"/>
            <a:ext cx="320400" cy="320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3"/>
          <p:cNvGrpSpPr/>
          <p:nvPr/>
        </p:nvGrpSpPr>
        <p:grpSpPr>
          <a:xfrm>
            <a:off x="7743459" y="368006"/>
            <a:ext cx="1400539" cy="574338"/>
            <a:chOff x="8151125" y="325850"/>
            <a:chExt cx="1041525" cy="427113"/>
          </a:xfrm>
        </p:grpSpPr>
        <p:sp>
          <p:nvSpPr>
            <p:cNvPr id="335" name="Google Shape;335;p43"/>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Chart 1">
            <a:extLst>
              <a:ext uri="{FF2B5EF4-FFF2-40B4-BE49-F238E27FC236}">
                <a16:creationId xmlns:a16="http://schemas.microsoft.com/office/drawing/2014/main" id="{09F88703-500F-0AC5-7ED9-C745629B9A9C}"/>
              </a:ext>
            </a:extLst>
          </p:cNvPr>
          <p:cNvGraphicFramePr>
            <a:graphicFrameLocks/>
          </p:cNvGraphicFramePr>
          <p:nvPr>
            <p:extLst>
              <p:ext uri="{D42A27DB-BD31-4B8C-83A1-F6EECF244321}">
                <p14:modId xmlns:p14="http://schemas.microsoft.com/office/powerpoint/2010/main" val="523774638"/>
              </p:ext>
            </p:extLst>
          </p:nvPr>
        </p:nvGraphicFramePr>
        <p:xfrm>
          <a:off x="178817" y="847500"/>
          <a:ext cx="5394584" cy="2772936"/>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BC39B9CC-D7AC-7564-E1DE-3DDF50B8DF7A}"/>
              </a:ext>
            </a:extLst>
          </p:cNvPr>
          <p:cNvSpPr txBox="1">
            <a:spLocks/>
          </p:cNvSpPr>
          <p:nvPr/>
        </p:nvSpPr>
        <p:spPr>
          <a:xfrm>
            <a:off x="59471" y="47709"/>
            <a:ext cx="9084527" cy="497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Josefin Sans"/>
              <a:buNone/>
              <a:defRPr sz="2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1600" dirty="0"/>
              <a:t>Dashboard overview</a:t>
            </a:r>
            <a:br>
              <a:rPr lang="en-US" sz="1600" dirty="0"/>
            </a:br>
            <a:endParaRPr lang="en-US" sz="1600" b="0"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423168" y="1214142"/>
            <a:ext cx="3047400" cy="902700"/>
          </a:xfrm>
          <a:prstGeom prst="rect">
            <a:avLst/>
          </a:prstGeom>
        </p:spPr>
        <p:txBody>
          <a:bodyPr spcFirstLastPara="1" wrap="square" lIns="91425" tIns="91425" rIns="91425" bIns="91425" anchor="t" anchorCtr="0">
            <a:noAutofit/>
          </a:bodyPr>
          <a:lstStyle/>
          <a:p>
            <a:pPr rtl="0">
              <a:defRPr sz="1400" b="1" i="0" u="none" strike="noStrike" kern="1200" spc="0" baseline="0">
                <a:solidFill>
                  <a:srgbClr val="44546A"/>
                </a:solidFill>
                <a:latin typeface="Josefin Sans" pitchFamily="2" charset="0"/>
                <a:ea typeface="+mn-ea"/>
                <a:cs typeface="+mn-cs"/>
              </a:defRPr>
            </a:pPr>
            <a:r>
              <a:rPr lang="en" sz="2400" dirty="0"/>
              <a:t>Channel’s count</a:t>
            </a:r>
            <a:endParaRPr lang="en-US" sz="2400" b="1" dirty="0"/>
          </a:p>
        </p:txBody>
      </p:sp>
      <p:sp>
        <p:nvSpPr>
          <p:cNvPr id="331" name="Google Shape;331;p43"/>
          <p:cNvSpPr txBox="1"/>
          <p:nvPr/>
        </p:nvSpPr>
        <p:spPr>
          <a:xfrm>
            <a:off x="334217" y="1932878"/>
            <a:ext cx="4410300" cy="18585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2"/>
                </a:solidFill>
                <a:latin typeface="IBM Plex Sans"/>
                <a:ea typeface="IBM Plex Sans"/>
                <a:cs typeface="IBM Plex Sans"/>
                <a:sym typeface="IBM Plex Sans"/>
              </a:rPr>
              <a:t>This tree map visualizes the utilization of different marketing channels based on their usage counts. Each rectangle in the tree map represents a specific channel, with the size of the rectangle corresponding to the number of times that channel was used in marketing campaigns.</a:t>
            </a:r>
            <a:br>
              <a:rPr lang="en-US" sz="1200" dirty="0">
                <a:solidFill>
                  <a:schemeClr val="dk2"/>
                </a:solidFill>
                <a:latin typeface="IBM Plex Sans"/>
                <a:ea typeface="IBM Plex Sans"/>
                <a:cs typeface="IBM Plex Sans"/>
                <a:sym typeface="IBM Plex Sans"/>
              </a:rPr>
            </a:br>
            <a:r>
              <a:rPr lang="en-US" sz="1200" dirty="0">
                <a:solidFill>
                  <a:schemeClr val="dk2"/>
                </a:solidFill>
                <a:latin typeface="IBM Plex Sans"/>
                <a:ea typeface="IBM Plex Sans"/>
                <a:cs typeface="IBM Plex Sans"/>
                <a:sym typeface="IBM Plex Sans"/>
              </a:rPr>
              <a:t>The largest rectangle in the tree map represents </a:t>
            </a:r>
            <a:r>
              <a:rPr lang="en-US" sz="1200" b="1" dirty="0">
                <a:solidFill>
                  <a:schemeClr val="dk2"/>
                </a:solidFill>
                <a:latin typeface="IBM Plex Sans"/>
                <a:ea typeface="IBM Plex Sans"/>
                <a:cs typeface="IBM Plex Sans"/>
                <a:sym typeface="IBM Plex Sans"/>
              </a:rPr>
              <a:t>'Radio'</a:t>
            </a:r>
            <a:r>
              <a:rPr lang="en-US" sz="1200" dirty="0">
                <a:solidFill>
                  <a:schemeClr val="dk2"/>
                </a:solidFill>
                <a:latin typeface="IBM Plex Sans"/>
                <a:ea typeface="IBM Plex Sans"/>
                <a:cs typeface="IBM Plex Sans"/>
                <a:sym typeface="IBM Plex Sans"/>
              </a:rPr>
              <a:t>, indicating that it is the highest-used channel.</a:t>
            </a:r>
            <a:br>
              <a:rPr lang="en-US" sz="1200" dirty="0">
                <a:solidFill>
                  <a:schemeClr val="dk2"/>
                </a:solidFill>
                <a:latin typeface="IBM Plex Sans"/>
                <a:ea typeface="IBM Plex Sans"/>
                <a:cs typeface="IBM Plex Sans"/>
                <a:sym typeface="IBM Plex Sans"/>
              </a:rPr>
            </a:br>
            <a:r>
              <a:rPr lang="en-US" sz="1200" dirty="0">
                <a:solidFill>
                  <a:schemeClr val="dk2"/>
                </a:solidFill>
                <a:latin typeface="IBM Plex Sans"/>
                <a:ea typeface="IBM Plex Sans"/>
                <a:cs typeface="IBM Plex Sans"/>
                <a:sym typeface="IBM Plex Sans"/>
              </a:rPr>
              <a:t> The smallest rectangles correspond to </a:t>
            </a:r>
            <a:r>
              <a:rPr lang="en-US" sz="1200" b="1" dirty="0">
                <a:solidFill>
                  <a:schemeClr val="dk2"/>
                </a:solidFill>
                <a:latin typeface="IBM Plex Sans"/>
                <a:ea typeface="IBM Plex Sans"/>
                <a:cs typeface="IBM Plex Sans"/>
                <a:sym typeface="IBM Plex Sans"/>
              </a:rPr>
              <a:t>'Email'</a:t>
            </a:r>
            <a:r>
              <a:rPr lang="en-US" sz="1200" dirty="0">
                <a:solidFill>
                  <a:schemeClr val="dk2"/>
                </a:solidFill>
                <a:latin typeface="IBM Plex Sans"/>
                <a:ea typeface="IBM Plex Sans"/>
                <a:cs typeface="IBM Plex Sans"/>
                <a:sym typeface="IBM Plex Sans"/>
              </a:rPr>
              <a:t> and </a:t>
            </a:r>
            <a:r>
              <a:rPr lang="en-US" sz="1200" b="1" dirty="0">
                <a:solidFill>
                  <a:schemeClr val="dk2"/>
                </a:solidFill>
                <a:latin typeface="IBM Plex Sans"/>
                <a:ea typeface="IBM Plex Sans"/>
                <a:cs typeface="IBM Plex Sans"/>
                <a:sym typeface="IBM Plex Sans"/>
              </a:rPr>
              <a:t>'TV'</a:t>
            </a:r>
            <a:r>
              <a:rPr lang="en-US" sz="1200" dirty="0">
                <a:solidFill>
                  <a:schemeClr val="dk2"/>
                </a:solidFill>
                <a:latin typeface="IBM Plex Sans"/>
                <a:ea typeface="IBM Plex Sans"/>
                <a:cs typeface="IBM Plex Sans"/>
                <a:sym typeface="IBM Plex Sans"/>
              </a:rPr>
              <a:t> channels, showing that these are the least used channels.</a:t>
            </a:r>
            <a:br>
              <a:rPr lang="en-US" sz="1200" dirty="0">
                <a:solidFill>
                  <a:schemeClr val="dk2"/>
                </a:solidFill>
                <a:latin typeface="IBM Plex Sans"/>
                <a:ea typeface="IBM Plex Sans"/>
                <a:cs typeface="IBM Plex Sans"/>
                <a:sym typeface="IBM Plex Sans"/>
              </a:rPr>
            </a:br>
            <a:endParaRPr lang="en-US" sz="1200" dirty="0">
              <a:solidFill>
                <a:schemeClr val="dk2"/>
              </a:solidFill>
              <a:latin typeface="IBM Plex Sans"/>
              <a:ea typeface="IBM Plex Sans"/>
              <a:cs typeface="IBM Plex Sans"/>
              <a:sym typeface="IBM Plex Sans"/>
            </a:endParaRPr>
          </a:p>
        </p:txBody>
      </p:sp>
      <p:grpSp>
        <p:nvGrpSpPr>
          <p:cNvPr id="334" name="Google Shape;334;p43"/>
          <p:cNvGrpSpPr/>
          <p:nvPr/>
        </p:nvGrpSpPr>
        <p:grpSpPr>
          <a:xfrm>
            <a:off x="7743459" y="368006"/>
            <a:ext cx="1400539" cy="574338"/>
            <a:chOff x="8151125" y="325850"/>
            <a:chExt cx="1041525" cy="427113"/>
          </a:xfrm>
        </p:grpSpPr>
        <p:sp>
          <p:nvSpPr>
            <p:cNvPr id="335" name="Google Shape;335;p43"/>
            <p:cNvSpPr/>
            <p:nvPr/>
          </p:nvSpPr>
          <p:spPr>
            <a:xfrm>
              <a:off x="8151125" y="325850"/>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8151125" y="511563"/>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8151125" y="697288"/>
              <a:ext cx="1041525" cy="55675"/>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BC39B9CC-D7AC-7564-E1DE-3DDF50B8DF7A}"/>
              </a:ext>
            </a:extLst>
          </p:cNvPr>
          <p:cNvSpPr txBox="1">
            <a:spLocks/>
          </p:cNvSpPr>
          <p:nvPr/>
        </p:nvSpPr>
        <p:spPr>
          <a:xfrm>
            <a:off x="59471" y="47709"/>
            <a:ext cx="9084527" cy="497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Josefin Sans"/>
              <a:buNone/>
              <a:defRPr sz="2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2pPr>
            <a:lvl3pPr marR="0" lvl="2"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3pPr>
            <a:lvl4pPr marR="0" lvl="3"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4pPr>
            <a:lvl5pPr marR="0" lvl="4"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5pPr>
            <a:lvl6pPr marR="0" lvl="5"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6pPr>
            <a:lvl7pPr marR="0" lvl="6"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7pPr>
            <a:lvl8pPr marR="0" lvl="7"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8pPr>
            <a:lvl9pPr marR="0" lvl="8" algn="l" rtl="0">
              <a:lnSpc>
                <a:spcPct val="100000"/>
              </a:lnSpc>
              <a:spcBef>
                <a:spcPts val="0"/>
              </a:spcBef>
              <a:spcAft>
                <a:spcPts val="0"/>
              </a:spcAft>
              <a:buClr>
                <a:schemeClr val="dk2"/>
              </a:buClr>
              <a:buSzPts val="2400"/>
              <a:buFont typeface="Josefin Sans"/>
              <a:buNone/>
              <a:defRPr sz="2400" b="0" i="0" u="none" strike="noStrike" cap="none">
                <a:solidFill>
                  <a:schemeClr val="dk2"/>
                </a:solidFill>
                <a:latin typeface="Josefin Sans"/>
                <a:ea typeface="Josefin Sans"/>
                <a:cs typeface="Josefin Sans"/>
                <a:sym typeface="Josefin Sans"/>
              </a:defRPr>
            </a:lvl9pPr>
          </a:lstStyle>
          <a:p>
            <a:r>
              <a:rPr lang="en-US" sz="1600" dirty="0"/>
              <a:t>Dashboard overview</a:t>
            </a:r>
            <a:br>
              <a:rPr lang="en-US" sz="1600" dirty="0"/>
            </a:br>
            <a:endParaRPr lang="en-US" sz="1600" b="0"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B94EB6E7-D007-733B-9D41-DB9BDDD7E778}"/>
                  </a:ext>
                </a:extLst>
              </p:cNvPr>
              <p:cNvGraphicFramePr/>
              <p:nvPr>
                <p:extLst>
                  <p:ext uri="{D42A27DB-BD31-4B8C-83A1-F6EECF244321}">
                    <p14:modId xmlns:p14="http://schemas.microsoft.com/office/powerpoint/2010/main" val="1561892863"/>
                  </p:ext>
                </p:extLst>
              </p:nvPr>
            </p:nvGraphicFramePr>
            <p:xfrm>
              <a:off x="5145486" y="664809"/>
              <a:ext cx="3753187" cy="399225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B94EB6E7-D007-733B-9D41-DB9BDDD7E778}"/>
                  </a:ext>
                </a:extLst>
              </p:cNvPr>
              <p:cNvPicPr>
                <a:picLocks noGrp="1" noRot="1" noChangeAspect="1" noMove="1" noResize="1" noEditPoints="1" noAdjustHandles="1" noChangeArrowheads="1" noChangeShapeType="1"/>
              </p:cNvPicPr>
              <p:nvPr/>
            </p:nvPicPr>
            <p:blipFill>
              <a:blip r:embed="rId4"/>
              <a:stretch>
                <a:fillRect/>
              </a:stretch>
            </p:blipFill>
            <p:spPr>
              <a:xfrm>
                <a:off x="5145486" y="664809"/>
                <a:ext cx="3753187" cy="3992253"/>
              </a:xfrm>
              <a:prstGeom prst="rect">
                <a:avLst/>
              </a:prstGeom>
            </p:spPr>
          </p:pic>
        </mc:Fallback>
      </mc:AlternateContent>
      <p:sp>
        <p:nvSpPr>
          <p:cNvPr id="5" name="Google Shape;239;p36">
            <a:extLst>
              <a:ext uri="{FF2B5EF4-FFF2-40B4-BE49-F238E27FC236}">
                <a16:creationId xmlns:a16="http://schemas.microsoft.com/office/drawing/2014/main" id="{0F95049C-3273-CD3F-A9E6-1543FEA1F0EA}"/>
              </a:ext>
            </a:extLst>
          </p:cNvPr>
          <p:cNvSpPr/>
          <p:nvPr/>
        </p:nvSpPr>
        <p:spPr>
          <a:xfrm>
            <a:off x="153656" y="561409"/>
            <a:ext cx="2385711" cy="84748"/>
          </a:xfrm>
          <a:custGeom>
            <a:avLst/>
            <a:gdLst/>
            <a:ahLst/>
            <a:cxnLst/>
            <a:rect l="l" t="t" r="r" b="b"/>
            <a:pathLst>
              <a:path w="62687" h="2227" extrusionOk="0">
                <a:moveTo>
                  <a:pt x="0" y="0"/>
                </a:moveTo>
                <a:lnTo>
                  <a:pt x="0" y="739"/>
                </a:lnTo>
                <a:cubicBezTo>
                  <a:pt x="1107" y="739"/>
                  <a:pt x="1655" y="1072"/>
                  <a:pt x="2227" y="1429"/>
                </a:cubicBezTo>
                <a:cubicBezTo>
                  <a:pt x="2834" y="1798"/>
                  <a:pt x="3513" y="2227"/>
                  <a:pt x="4822" y="2227"/>
                </a:cubicBezTo>
                <a:cubicBezTo>
                  <a:pt x="6132" y="2227"/>
                  <a:pt x="6822" y="1798"/>
                  <a:pt x="7430" y="1429"/>
                </a:cubicBezTo>
                <a:cubicBezTo>
                  <a:pt x="8013" y="1072"/>
                  <a:pt x="8549" y="739"/>
                  <a:pt x="9644" y="739"/>
                </a:cubicBezTo>
                <a:cubicBezTo>
                  <a:pt x="10752" y="739"/>
                  <a:pt x="11299" y="1072"/>
                  <a:pt x="11871" y="1429"/>
                </a:cubicBezTo>
                <a:cubicBezTo>
                  <a:pt x="12478" y="1798"/>
                  <a:pt x="13157" y="2227"/>
                  <a:pt x="14466" y="2227"/>
                </a:cubicBezTo>
                <a:cubicBezTo>
                  <a:pt x="15776" y="2227"/>
                  <a:pt x="16467" y="1798"/>
                  <a:pt x="17074" y="1429"/>
                </a:cubicBezTo>
                <a:cubicBezTo>
                  <a:pt x="17657" y="1072"/>
                  <a:pt x="18193" y="739"/>
                  <a:pt x="19288" y="739"/>
                </a:cubicBezTo>
                <a:cubicBezTo>
                  <a:pt x="20396" y="739"/>
                  <a:pt x="20943" y="1072"/>
                  <a:pt x="21515" y="1429"/>
                </a:cubicBezTo>
                <a:cubicBezTo>
                  <a:pt x="22122" y="1798"/>
                  <a:pt x="22801" y="2227"/>
                  <a:pt x="24110" y="2227"/>
                </a:cubicBezTo>
                <a:cubicBezTo>
                  <a:pt x="25420" y="2227"/>
                  <a:pt x="26111" y="1798"/>
                  <a:pt x="26718" y="1429"/>
                </a:cubicBezTo>
                <a:cubicBezTo>
                  <a:pt x="27301" y="1072"/>
                  <a:pt x="27837" y="739"/>
                  <a:pt x="28932" y="739"/>
                </a:cubicBezTo>
                <a:cubicBezTo>
                  <a:pt x="30040" y="739"/>
                  <a:pt x="30587" y="1072"/>
                  <a:pt x="31159" y="1429"/>
                </a:cubicBezTo>
                <a:cubicBezTo>
                  <a:pt x="31766" y="1798"/>
                  <a:pt x="32445" y="2227"/>
                  <a:pt x="33754" y="2227"/>
                </a:cubicBezTo>
                <a:cubicBezTo>
                  <a:pt x="35064" y="2227"/>
                  <a:pt x="35755" y="1798"/>
                  <a:pt x="36362" y="1429"/>
                </a:cubicBezTo>
                <a:cubicBezTo>
                  <a:pt x="36945" y="1072"/>
                  <a:pt x="37481" y="739"/>
                  <a:pt x="38576" y="739"/>
                </a:cubicBezTo>
                <a:cubicBezTo>
                  <a:pt x="39684" y="739"/>
                  <a:pt x="40231" y="1072"/>
                  <a:pt x="40803" y="1429"/>
                </a:cubicBezTo>
                <a:cubicBezTo>
                  <a:pt x="41410" y="1798"/>
                  <a:pt x="42089" y="2227"/>
                  <a:pt x="43398" y="2227"/>
                </a:cubicBezTo>
                <a:cubicBezTo>
                  <a:pt x="44708" y="2227"/>
                  <a:pt x="45399" y="1798"/>
                  <a:pt x="46006" y="1429"/>
                </a:cubicBezTo>
                <a:cubicBezTo>
                  <a:pt x="46589" y="1072"/>
                  <a:pt x="47125" y="739"/>
                  <a:pt x="48220" y="739"/>
                </a:cubicBezTo>
                <a:cubicBezTo>
                  <a:pt x="49328" y="739"/>
                  <a:pt x="49875" y="1072"/>
                  <a:pt x="50447" y="1429"/>
                </a:cubicBezTo>
                <a:cubicBezTo>
                  <a:pt x="51054" y="1798"/>
                  <a:pt x="51733" y="2227"/>
                  <a:pt x="53043" y="2227"/>
                </a:cubicBezTo>
                <a:cubicBezTo>
                  <a:pt x="54352" y="2227"/>
                  <a:pt x="55043" y="1798"/>
                  <a:pt x="55650" y="1429"/>
                </a:cubicBezTo>
                <a:cubicBezTo>
                  <a:pt x="56233" y="1072"/>
                  <a:pt x="56769" y="739"/>
                  <a:pt x="57865" y="739"/>
                </a:cubicBezTo>
                <a:cubicBezTo>
                  <a:pt x="58972" y="739"/>
                  <a:pt x="59520" y="1072"/>
                  <a:pt x="60091" y="1429"/>
                </a:cubicBezTo>
                <a:cubicBezTo>
                  <a:pt x="60698" y="1798"/>
                  <a:pt x="61377" y="2227"/>
                  <a:pt x="62687" y="2227"/>
                </a:cubicBezTo>
                <a:lnTo>
                  <a:pt x="62687" y="1489"/>
                </a:lnTo>
                <a:cubicBezTo>
                  <a:pt x="61591" y="1489"/>
                  <a:pt x="61044" y="1155"/>
                  <a:pt x="60472" y="798"/>
                </a:cubicBezTo>
                <a:cubicBezTo>
                  <a:pt x="59865" y="429"/>
                  <a:pt x="59174" y="0"/>
                  <a:pt x="57865" y="0"/>
                </a:cubicBezTo>
                <a:cubicBezTo>
                  <a:pt x="56555" y="0"/>
                  <a:pt x="55876" y="429"/>
                  <a:pt x="55269" y="798"/>
                </a:cubicBezTo>
                <a:cubicBezTo>
                  <a:pt x="54686" y="1155"/>
                  <a:pt x="54150" y="1489"/>
                  <a:pt x="53043" y="1489"/>
                </a:cubicBezTo>
                <a:cubicBezTo>
                  <a:pt x="51947" y="1489"/>
                  <a:pt x="51399" y="1155"/>
                  <a:pt x="50828" y="798"/>
                </a:cubicBezTo>
                <a:cubicBezTo>
                  <a:pt x="50221" y="429"/>
                  <a:pt x="49530" y="0"/>
                  <a:pt x="48220" y="0"/>
                </a:cubicBezTo>
                <a:cubicBezTo>
                  <a:pt x="46911" y="0"/>
                  <a:pt x="46232" y="429"/>
                  <a:pt x="45625" y="798"/>
                </a:cubicBezTo>
                <a:cubicBezTo>
                  <a:pt x="45042" y="1155"/>
                  <a:pt x="44506" y="1489"/>
                  <a:pt x="43398" y="1489"/>
                </a:cubicBezTo>
                <a:cubicBezTo>
                  <a:pt x="42303" y="1489"/>
                  <a:pt x="41755" y="1155"/>
                  <a:pt x="41184" y="798"/>
                </a:cubicBezTo>
                <a:cubicBezTo>
                  <a:pt x="40577" y="429"/>
                  <a:pt x="39886" y="0"/>
                  <a:pt x="38576" y="0"/>
                </a:cubicBezTo>
                <a:cubicBezTo>
                  <a:pt x="37267" y="0"/>
                  <a:pt x="36588" y="429"/>
                  <a:pt x="35981" y="798"/>
                </a:cubicBezTo>
                <a:cubicBezTo>
                  <a:pt x="35397" y="1155"/>
                  <a:pt x="34862" y="1489"/>
                  <a:pt x="33754" y="1489"/>
                </a:cubicBezTo>
                <a:cubicBezTo>
                  <a:pt x="32659" y="1489"/>
                  <a:pt x="32111" y="1155"/>
                  <a:pt x="31540" y="798"/>
                </a:cubicBezTo>
                <a:cubicBezTo>
                  <a:pt x="30933" y="429"/>
                  <a:pt x="30242" y="0"/>
                  <a:pt x="28932" y="0"/>
                </a:cubicBezTo>
                <a:cubicBezTo>
                  <a:pt x="27623" y="0"/>
                  <a:pt x="26944" y="429"/>
                  <a:pt x="26337" y="798"/>
                </a:cubicBezTo>
                <a:cubicBezTo>
                  <a:pt x="25753" y="1155"/>
                  <a:pt x="25218" y="1489"/>
                  <a:pt x="24110" y="1489"/>
                </a:cubicBezTo>
                <a:cubicBezTo>
                  <a:pt x="23015" y="1489"/>
                  <a:pt x="22467" y="1155"/>
                  <a:pt x="21896" y="798"/>
                </a:cubicBezTo>
                <a:cubicBezTo>
                  <a:pt x="21289" y="429"/>
                  <a:pt x="20598" y="0"/>
                  <a:pt x="19288" y="0"/>
                </a:cubicBezTo>
                <a:cubicBezTo>
                  <a:pt x="17979" y="0"/>
                  <a:pt x="17300" y="429"/>
                  <a:pt x="16693" y="798"/>
                </a:cubicBezTo>
                <a:cubicBezTo>
                  <a:pt x="16109" y="1155"/>
                  <a:pt x="15574" y="1489"/>
                  <a:pt x="14466" y="1489"/>
                </a:cubicBezTo>
                <a:cubicBezTo>
                  <a:pt x="13371" y="1489"/>
                  <a:pt x="12823" y="1155"/>
                  <a:pt x="12252" y="798"/>
                </a:cubicBezTo>
                <a:cubicBezTo>
                  <a:pt x="11644" y="429"/>
                  <a:pt x="10954" y="0"/>
                  <a:pt x="9644" y="0"/>
                </a:cubicBezTo>
                <a:cubicBezTo>
                  <a:pt x="8335" y="0"/>
                  <a:pt x="7656" y="429"/>
                  <a:pt x="7049" y="798"/>
                </a:cubicBezTo>
                <a:cubicBezTo>
                  <a:pt x="6465" y="1155"/>
                  <a:pt x="5929" y="1489"/>
                  <a:pt x="4822" y="1489"/>
                </a:cubicBezTo>
                <a:cubicBezTo>
                  <a:pt x="3727" y="1489"/>
                  <a:pt x="3179" y="1155"/>
                  <a:pt x="2608" y="798"/>
                </a:cubicBezTo>
                <a:cubicBezTo>
                  <a:pt x="2000" y="429"/>
                  <a:pt x="1310" y="0"/>
                  <a:pt x="0" y="0"/>
                </a:cubicBezTo>
                <a:close/>
              </a:path>
            </a:pathLst>
          </a:custGeom>
          <a:solidFill>
            <a:srgbClr val="EBE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1467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5"/>
          <p:cNvSpPr txBox="1">
            <a:spLocks noGrp="1"/>
          </p:cNvSpPr>
          <p:nvPr>
            <p:ph type="subTitle" idx="1"/>
          </p:nvPr>
        </p:nvSpPr>
        <p:spPr>
          <a:xfrm>
            <a:off x="1204332" y="3194006"/>
            <a:ext cx="6824546" cy="1257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t>This bar chart compares the number of clicks and bookings generated by various marketing channels. The Search Engine channel generates the highest number of clicks among all channels, with a substantial amount of user engagement. However, the conversion rate to bookings is relatively low compared to the number of clicks.</a:t>
            </a:r>
            <a:br>
              <a:rPr lang="en-US" sz="1300" dirty="0"/>
            </a:br>
            <a:r>
              <a:rPr lang="en-US" sz="1300" dirty="0"/>
              <a:t>Radio channel generating a substantial number of bookings, there are no clicks.</a:t>
            </a:r>
            <a:br>
              <a:rPr lang="en-US" sz="1300" dirty="0"/>
            </a:br>
            <a:endParaRPr sz="1300" dirty="0"/>
          </a:p>
        </p:txBody>
      </p:sp>
      <p:sp>
        <p:nvSpPr>
          <p:cNvPr id="230" name="Google Shape;230;p35"/>
          <p:cNvSpPr/>
          <p:nvPr/>
        </p:nvSpPr>
        <p:spPr>
          <a:xfrm>
            <a:off x="3942763" y="3117100"/>
            <a:ext cx="1258475" cy="67278"/>
          </a:xfrm>
          <a:custGeom>
            <a:avLst/>
            <a:gdLst/>
            <a:ahLst/>
            <a:cxnLst/>
            <a:rect l="l" t="t" r="r" b="b"/>
            <a:pathLst>
              <a:path w="41661" h="2227" extrusionOk="0">
                <a:moveTo>
                  <a:pt x="1" y="0"/>
                </a:moveTo>
                <a:lnTo>
                  <a:pt x="1" y="739"/>
                </a:lnTo>
                <a:cubicBezTo>
                  <a:pt x="1061" y="739"/>
                  <a:pt x="1549" y="1060"/>
                  <a:pt x="2108" y="1429"/>
                </a:cubicBezTo>
                <a:cubicBezTo>
                  <a:pt x="2704" y="1798"/>
                  <a:pt x="3358" y="2227"/>
                  <a:pt x="4632" y="2227"/>
                </a:cubicBezTo>
                <a:cubicBezTo>
                  <a:pt x="5894" y="2227"/>
                  <a:pt x="6561" y="1798"/>
                  <a:pt x="7145" y="1429"/>
                </a:cubicBezTo>
                <a:cubicBezTo>
                  <a:pt x="7728" y="1060"/>
                  <a:pt x="8204" y="739"/>
                  <a:pt x="9252" y="739"/>
                </a:cubicBezTo>
                <a:cubicBezTo>
                  <a:pt x="10312" y="739"/>
                  <a:pt x="10800" y="1060"/>
                  <a:pt x="11371" y="1429"/>
                </a:cubicBezTo>
                <a:cubicBezTo>
                  <a:pt x="11967" y="1798"/>
                  <a:pt x="12622" y="2227"/>
                  <a:pt x="13884" y="2227"/>
                </a:cubicBezTo>
                <a:cubicBezTo>
                  <a:pt x="15146" y="2227"/>
                  <a:pt x="15824" y="1798"/>
                  <a:pt x="16396" y="1429"/>
                </a:cubicBezTo>
                <a:cubicBezTo>
                  <a:pt x="16979" y="1060"/>
                  <a:pt x="17455" y="739"/>
                  <a:pt x="18515" y="739"/>
                </a:cubicBezTo>
                <a:cubicBezTo>
                  <a:pt x="19575" y="739"/>
                  <a:pt x="20063" y="1060"/>
                  <a:pt x="20623" y="1429"/>
                </a:cubicBezTo>
                <a:cubicBezTo>
                  <a:pt x="21206" y="1798"/>
                  <a:pt x="21873" y="2227"/>
                  <a:pt x="23147" y="2227"/>
                </a:cubicBezTo>
                <a:cubicBezTo>
                  <a:pt x="24409" y="2227"/>
                  <a:pt x="25075" y="1798"/>
                  <a:pt x="25659" y="1429"/>
                </a:cubicBezTo>
                <a:cubicBezTo>
                  <a:pt x="26242" y="1060"/>
                  <a:pt x="26719" y="739"/>
                  <a:pt x="27766" y="739"/>
                </a:cubicBezTo>
                <a:cubicBezTo>
                  <a:pt x="28826" y="739"/>
                  <a:pt x="29314" y="1060"/>
                  <a:pt x="29886" y="1429"/>
                </a:cubicBezTo>
                <a:cubicBezTo>
                  <a:pt x="30469" y="1798"/>
                  <a:pt x="31136" y="2227"/>
                  <a:pt x="32398" y="2227"/>
                </a:cubicBezTo>
                <a:cubicBezTo>
                  <a:pt x="33660" y="2227"/>
                  <a:pt x="34339" y="1798"/>
                  <a:pt x="34910" y="1429"/>
                </a:cubicBezTo>
                <a:cubicBezTo>
                  <a:pt x="35493" y="1060"/>
                  <a:pt x="35982" y="739"/>
                  <a:pt x="37029" y="739"/>
                </a:cubicBezTo>
                <a:cubicBezTo>
                  <a:pt x="38089" y="739"/>
                  <a:pt x="38577" y="1060"/>
                  <a:pt x="39137" y="1429"/>
                </a:cubicBezTo>
                <a:cubicBezTo>
                  <a:pt x="39720" y="1798"/>
                  <a:pt x="40387" y="2227"/>
                  <a:pt x="41661" y="2227"/>
                </a:cubicBezTo>
                <a:lnTo>
                  <a:pt x="41661" y="1489"/>
                </a:lnTo>
                <a:cubicBezTo>
                  <a:pt x="40601" y="1489"/>
                  <a:pt x="40113" y="1167"/>
                  <a:pt x="39542" y="798"/>
                </a:cubicBezTo>
                <a:cubicBezTo>
                  <a:pt x="38958" y="429"/>
                  <a:pt x="38291" y="0"/>
                  <a:pt x="37029" y="0"/>
                </a:cubicBezTo>
                <a:cubicBezTo>
                  <a:pt x="35767" y="0"/>
                  <a:pt x="35089" y="429"/>
                  <a:pt x="34517" y="798"/>
                </a:cubicBezTo>
                <a:cubicBezTo>
                  <a:pt x="33934" y="1167"/>
                  <a:pt x="33446" y="1489"/>
                  <a:pt x="32398" y="1489"/>
                </a:cubicBezTo>
                <a:cubicBezTo>
                  <a:pt x="31338" y="1489"/>
                  <a:pt x="30850" y="1167"/>
                  <a:pt x="30290" y="798"/>
                </a:cubicBezTo>
                <a:cubicBezTo>
                  <a:pt x="29707" y="429"/>
                  <a:pt x="29040" y="0"/>
                  <a:pt x="27766" y="0"/>
                </a:cubicBezTo>
                <a:cubicBezTo>
                  <a:pt x="26504" y="0"/>
                  <a:pt x="25837" y="429"/>
                  <a:pt x="25254" y="798"/>
                </a:cubicBezTo>
                <a:cubicBezTo>
                  <a:pt x="24671" y="1167"/>
                  <a:pt x="24194" y="1489"/>
                  <a:pt x="23147" y="1489"/>
                </a:cubicBezTo>
                <a:cubicBezTo>
                  <a:pt x="22087" y="1489"/>
                  <a:pt x="21599" y="1167"/>
                  <a:pt x="21027" y="798"/>
                </a:cubicBezTo>
                <a:cubicBezTo>
                  <a:pt x="20432" y="429"/>
                  <a:pt x="19777" y="0"/>
                  <a:pt x="18515" y="0"/>
                </a:cubicBezTo>
                <a:cubicBezTo>
                  <a:pt x="17253" y="0"/>
                  <a:pt x="16574" y="429"/>
                  <a:pt x="16003" y="798"/>
                </a:cubicBezTo>
                <a:cubicBezTo>
                  <a:pt x="15419" y="1167"/>
                  <a:pt x="14931" y="1489"/>
                  <a:pt x="13884" y="1489"/>
                </a:cubicBezTo>
                <a:cubicBezTo>
                  <a:pt x="12824" y="1489"/>
                  <a:pt x="12336" y="1167"/>
                  <a:pt x="11776" y="798"/>
                </a:cubicBezTo>
                <a:cubicBezTo>
                  <a:pt x="11181" y="429"/>
                  <a:pt x="10526" y="0"/>
                  <a:pt x="9252" y="0"/>
                </a:cubicBezTo>
                <a:cubicBezTo>
                  <a:pt x="7990" y="0"/>
                  <a:pt x="7323" y="429"/>
                  <a:pt x="6740" y="798"/>
                </a:cubicBezTo>
                <a:cubicBezTo>
                  <a:pt x="6156" y="1167"/>
                  <a:pt x="5668" y="1489"/>
                  <a:pt x="4632" y="1489"/>
                </a:cubicBezTo>
                <a:cubicBezTo>
                  <a:pt x="3573" y="1489"/>
                  <a:pt x="3085" y="1167"/>
                  <a:pt x="2513" y="798"/>
                </a:cubicBezTo>
                <a:cubicBezTo>
                  <a:pt x="1918" y="429"/>
                  <a:pt x="1263"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2">
            <a:extLst>
              <a:ext uri="{FF2B5EF4-FFF2-40B4-BE49-F238E27FC236}">
                <a16:creationId xmlns:a16="http://schemas.microsoft.com/office/drawing/2014/main" id="{4116543F-AB80-F105-78BA-62F2409D9E71}"/>
              </a:ext>
            </a:extLst>
          </p:cNvPr>
          <p:cNvSpPr>
            <a:spLocks noGrp="1"/>
          </p:cNvSpPr>
          <p:nvPr>
            <p:ph type="title"/>
          </p:nvPr>
        </p:nvSpPr>
        <p:spPr>
          <a:xfrm>
            <a:off x="245327" y="193101"/>
            <a:ext cx="9084527" cy="497373"/>
          </a:xfrm>
        </p:spPr>
        <p:txBody>
          <a:bodyPr/>
          <a:lstStyle/>
          <a:p>
            <a:pPr algn="l"/>
            <a:r>
              <a:rPr lang="en-US" b="1" dirty="0"/>
              <a:t>Dashboard</a:t>
            </a:r>
            <a:r>
              <a:rPr lang="en-US" sz="2000" b="1" dirty="0"/>
              <a:t> </a:t>
            </a:r>
            <a:r>
              <a:rPr lang="en-US" sz="1800" b="1" dirty="0"/>
              <a:t>overview</a:t>
            </a:r>
            <a:br>
              <a:rPr lang="en-US" sz="2000" dirty="0"/>
            </a:br>
            <a:endParaRPr lang="en-US" sz="2000" b="0" dirty="0"/>
          </a:p>
        </p:txBody>
      </p:sp>
      <p:graphicFrame>
        <p:nvGraphicFramePr>
          <p:cNvPr id="6" name="Chart 5">
            <a:extLst>
              <a:ext uri="{FF2B5EF4-FFF2-40B4-BE49-F238E27FC236}">
                <a16:creationId xmlns:a16="http://schemas.microsoft.com/office/drawing/2014/main" id="{D6E48299-9436-7F5B-5F8F-50146015D0E5}"/>
              </a:ext>
            </a:extLst>
          </p:cNvPr>
          <p:cNvGraphicFramePr>
            <a:graphicFrameLocks/>
          </p:cNvGraphicFramePr>
          <p:nvPr>
            <p:extLst>
              <p:ext uri="{D42A27DB-BD31-4B8C-83A1-F6EECF244321}">
                <p14:modId xmlns:p14="http://schemas.microsoft.com/office/powerpoint/2010/main" val="2944083588"/>
              </p:ext>
            </p:extLst>
          </p:nvPr>
        </p:nvGraphicFramePr>
        <p:xfrm>
          <a:off x="1070517" y="690474"/>
          <a:ext cx="6958361" cy="23500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wipe/>
  </p:transition>
</p:sld>
</file>

<file path=ppt/theme/theme1.xml><?xml version="1.0" encoding="utf-8"?>
<a:theme xmlns:a="http://schemas.openxmlformats.org/drawingml/2006/main" name="Explore &amp; Travel by Slidesgo">
  <a:themeElements>
    <a:clrScheme name="Simple Light">
      <a:dk1>
        <a:srgbClr val="000000"/>
      </a:dk1>
      <a:lt1>
        <a:srgbClr val="FFFFFF"/>
      </a:lt1>
      <a:dk2>
        <a:srgbClr val="44546A"/>
      </a:dk2>
      <a:lt2>
        <a:srgbClr val="EEEEEE"/>
      </a:lt2>
      <a:accent1>
        <a:srgbClr val="F6F5F0"/>
      </a:accent1>
      <a:accent2>
        <a:srgbClr val="EBE6E0"/>
      </a:accent2>
      <a:accent3>
        <a:srgbClr val="E2D5CC"/>
      </a:accent3>
      <a:accent4>
        <a:srgbClr val="CABCB3"/>
      </a:accent4>
      <a:accent5>
        <a:srgbClr val="ABA197"/>
      </a:accent5>
      <a:accent6>
        <a:srgbClr val="44546A"/>
      </a:accent6>
      <a:hlink>
        <a:srgbClr val="4454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1208</Words>
  <Application>Microsoft Office PowerPoint</Application>
  <PresentationFormat>On-screen Show (16:9)</PresentationFormat>
  <Paragraphs>113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Carlito</vt:lpstr>
      <vt:lpstr>Josefin Sans</vt:lpstr>
      <vt:lpstr>IBM Plex Sans</vt:lpstr>
      <vt:lpstr>Karla</vt:lpstr>
      <vt:lpstr>Calibri</vt:lpstr>
      <vt:lpstr>Arial</vt:lpstr>
      <vt:lpstr>Explore &amp; Travel by Slidesgo</vt:lpstr>
      <vt:lpstr>PowerPoint Presentation</vt:lpstr>
      <vt:lpstr>TABLE OF CONTENTS</vt:lpstr>
      <vt:lpstr>Hotel Business Problem</vt:lpstr>
      <vt:lpstr>Marketing Campaign Effectiveness </vt:lpstr>
      <vt:lpstr>Marketing Campaign Effectiveness </vt:lpstr>
      <vt:lpstr>PowerPoint Presentation</vt:lpstr>
      <vt:lpstr>Bookings per audience </vt:lpstr>
      <vt:lpstr>Channel’s count</vt:lpstr>
      <vt:lpstr>Dashboard overview </vt:lpstr>
      <vt:lpstr>Revenue per audience </vt:lpstr>
      <vt:lpstr>Dashboard overview </vt:lpstr>
      <vt:lpstr>Revenue VS. Spend per channels </vt:lpstr>
      <vt:lpstr>Dashboard overview </vt:lpstr>
      <vt:lpstr>Summary</vt:lpstr>
      <vt:lpstr>Limitations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youssra salah</cp:lastModifiedBy>
  <cp:revision>13</cp:revision>
  <dcterms:modified xsi:type="dcterms:W3CDTF">2024-06-21T00:15:57Z</dcterms:modified>
</cp:coreProperties>
</file>