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59" r:id="rId5"/>
    <p:sldId id="271" r:id="rId6"/>
    <p:sldId id="262" r:id="rId7"/>
    <p:sldId id="272" r:id="rId8"/>
    <p:sldId id="273" r:id="rId9"/>
    <p:sldId id="268" r:id="rId10"/>
    <p:sldId id="269" r:id="rId11"/>
    <p:sldId id="270" r:id="rId12"/>
  </p:sldIdLst>
  <p:sldSz cx="18288000" cy="10287000"/>
  <p:notesSz cx="6858000" cy="9144000"/>
  <p:embeddedFontLst>
    <p:embeddedFont>
      <p:font typeface="Alatsi" panose="020B0604020202020204" charset="0"/>
      <p:regular r:id="rId13"/>
    </p:embeddedFont>
    <p:embeddedFont>
      <p:font typeface="Open San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2" autoAdjust="0"/>
  </p:normalViewPr>
  <p:slideViewPr>
    <p:cSldViewPr>
      <p:cViewPr varScale="1">
        <p:scale>
          <a:sx n="51" d="100"/>
          <a:sy n="51" d="100"/>
        </p:scale>
        <p:origin x="9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6241693" y="2500459"/>
            <a:ext cx="7708055" cy="5653792"/>
          </a:xfrm>
          <a:prstGeom prst="rect">
            <a:avLst/>
          </a:prstGeom>
        </p:spPr>
        <p:txBody>
          <a:bodyPr wrap="square" lIns="0" tIns="0" rIns="0" bIns="0" rtlCol="0" anchor="t">
            <a:spAutoFit/>
          </a:bodyPr>
          <a:lstStyle/>
          <a:p>
            <a:pPr algn="ctr">
              <a:lnSpc>
                <a:spcPts val="14550"/>
              </a:lnSpc>
            </a:pPr>
            <a:r>
              <a:rPr lang="en-US" sz="6000" dirty="0">
                <a:solidFill>
                  <a:srgbClr val="000000"/>
                </a:solidFill>
                <a:latin typeface="Alatsi"/>
              </a:rPr>
              <a:t>Marketing Campaign Effectiveness</a:t>
            </a:r>
          </a:p>
          <a:p>
            <a:pPr algn="ctr">
              <a:lnSpc>
                <a:spcPts val="14550"/>
              </a:lnSpc>
            </a:pPr>
            <a:endParaRPr lang="en-US" sz="15000" dirty="0">
              <a:solidFill>
                <a:srgbClr val="000000"/>
              </a:solidFill>
              <a:latin typeface="Alatsi"/>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dirty="0">
                <a:solidFill>
                  <a:srgbClr val="000000"/>
                </a:solidFill>
                <a:latin typeface="Alatsi"/>
              </a:rPr>
              <a:t>Presented By : Mariam Hossam</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rPr>
              <a:t>The analyst|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8" name="Picture 17">
            <a:extLst>
              <a:ext uri="{FF2B5EF4-FFF2-40B4-BE49-F238E27FC236}">
                <a16:creationId xmlns:a16="http://schemas.microsoft.com/office/drawing/2014/main" id="{7C25BF26-AE45-1D49-8420-01B6A34B6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5695" y="0"/>
            <a:ext cx="3523953" cy="3238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33783" y="1633757"/>
            <a:ext cx="13818641" cy="9115765"/>
          </a:xfrm>
          <a:prstGeom prst="rect">
            <a:avLst/>
          </a:prstGeom>
        </p:spPr>
        <p:txBody>
          <a:bodyPr wrap="square" lIns="0" tIns="0" rIns="0" bIns="0" rtlCol="0" anchor="t">
            <a:spAutoFit/>
          </a:bodyPr>
          <a:lstStyle/>
          <a:p>
            <a:pPr indent="-685800">
              <a:lnSpc>
                <a:spcPts val="5852"/>
              </a:lnSpc>
              <a:buFont typeface="Wingdings" panose="05000000000000000000" pitchFamily="2" charset="2"/>
              <a:buChar char="q"/>
            </a:pPr>
            <a:r>
              <a:rPr lang="en-US" sz="4180" dirty="0">
                <a:solidFill>
                  <a:srgbClr val="000000"/>
                </a:solidFill>
                <a:latin typeface="Alatsi"/>
              </a:rPr>
              <a:t>Enhance marketing and support efforts for channels that generate the most valuable customers.</a:t>
            </a:r>
          </a:p>
          <a:p>
            <a:pPr indent="-685800">
              <a:lnSpc>
                <a:spcPts val="5852"/>
              </a:lnSpc>
              <a:buFont typeface="Wingdings" panose="05000000000000000000" pitchFamily="2" charset="2"/>
              <a:buChar char="q"/>
            </a:pPr>
            <a:r>
              <a:rPr lang="en-US" sz="4180" dirty="0">
                <a:solidFill>
                  <a:srgbClr val="000000"/>
                </a:solidFill>
                <a:latin typeface="Alatsi"/>
              </a:rPr>
              <a:t>Take a customer feedback</a:t>
            </a:r>
          </a:p>
          <a:p>
            <a:pPr indent="-685800">
              <a:lnSpc>
                <a:spcPts val="5852"/>
              </a:lnSpc>
              <a:buFont typeface="Wingdings" panose="05000000000000000000" pitchFamily="2" charset="2"/>
              <a:buChar char="q"/>
            </a:pPr>
            <a:r>
              <a:rPr lang="en-US" sz="4180" dirty="0">
                <a:solidFill>
                  <a:srgbClr val="000000"/>
                </a:solidFill>
                <a:latin typeface="Alatsi"/>
              </a:rPr>
              <a:t>reducing funds from Radio, Billboards, and Email campaigns, which are currently unprofitable</a:t>
            </a:r>
          </a:p>
          <a:p>
            <a:pPr indent="-685800">
              <a:lnSpc>
                <a:spcPts val="5852"/>
              </a:lnSpc>
              <a:buFont typeface="Wingdings" panose="05000000000000000000" pitchFamily="2" charset="2"/>
              <a:buChar char="q"/>
            </a:pPr>
            <a:r>
              <a:rPr lang="en-US" sz="4180" dirty="0">
                <a:solidFill>
                  <a:srgbClr val="000000"/>
                </a:solidFill>
                <a:latin typeface="Alatsi"/>
              </a:rPr>
              <a:t>New offers for campaigns targeting families because it is the most making profit </a:t>
            </a:r>
          </a:p>
          <a:p>
            <a:pPr indent="-685800">
              <a:lnSpc>
                <a:spcPts val="5852"/>
              </a:lnSpc>
              <a:buFont typeface="Wingdings" panose="05000000000000000000" pitchFamily="2" charset="2"/>
              <a:buChar char="q"/>
            </a:pPr>
            <a:r>
              <a:rPr lang="en-US" sz="4180" dirty="0">
                <a:solidFill>
                  <a:srgbClr val="000000"/>
                </a:solidFill>
                <a:latin typeface="Alatsi"/>
              </a:rPr>
              <a:t>Maximize Influencer and Social Media Marketing</a:t>
            </a:r>
          </a:p>
          <a:p>
            <a:pPr>
              <a:lnSpc>
                <a:spcPts val="5852"/>
              </a:lnSpc>
            </a:pPr>
            <a:r>
              <a:rPr lang="en-US" sz="4180" dirty="0">
                <a:solidFill>
                  <a:srgbClr val="000000"/>
                </a:solidFill>
                <a:latin typeface="Alatsi"/>
              </a:rPr>
              <a:t>❑ Improve Campaigns for Seniors and Young Adults</a:t>
            </a:r>
          </a:p>
          <a:p>
            <a:pPr marL="571500" indent="-571500">
              <a:lnSpc>
                <a:spcPts val="5852"/>
              </a:lnSpc>
              <a:buFont typeface="Wingdings" panose="05000000000000000000" pitchFamily="2" charset="2"/>
              <a:buChar char="q"/>
            </a:pPr>
            <a:r>
              <a:rPr lang="en-US" sz="4180" dirty="0">
                <a:solidFill>
                  <a:srgbClr val="000000"/>
                </a:solidFill>
                <a:latin typeface="Alatsi"/>
              </a:rPr>
              <a:t>Apply top </a:t>
            </a:r>
            <a:r>
              <a:rPr lang="en-US" sz="4180">
                <a:solidFill>
                  <a:srgbClr val="000000"/>
                </a:solidFill>
                <a:latin typeface="Alatsi"/>
              </a:rPr>
              <a:t>4 campaigns </a:t>
            </a:r>
            <a:r>
              <a:rPr lang="en-US" sz="4180" dirty="0">
                <a:solidFill>
                  <a:srgbClr val="000000"/>
                </a:solidFill>
                <a:latin typeface="Alatsi"/>
              </a:rPr>
              <a:t>strategies  </a:t>
            </a:r>
          </a:p>
          <a:p>
            <a:pPr>
              <a:lnSpc>
                <a:spcPts val="5852"/>
              </a:lnSpc>
            </a:pPr>
            <a:endParaRPr lang="en-US" sz="4180" dirty="0">
              <a:solidFill>
                <a:srgbClr val="000000"/>
              </a:solidFill>
              <a:latin typeface="Alatsi"/>
            </a:endParaRPr>
          </a:p>
          <a:p>
            <a:pPr algn="l">
              <a:lnSpc>
                <a:spcPts val="6580"/>
              </a:lnSpc>
            </a:pPr>
            <a:endParaRPr lang="en-US" sz="4700" dirty="0">
              <a:solidFill>
                <a:srgbClr val="000000"/>
              </a:solidFill>
              <a:latin typeface="Alatsi"/>
            </a:endParaRP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338374" y="285542"/>
            <a:ext cx="13464081"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RECOMMENDATION</a:t>
            </a:r>
          </a:p>
        </p:txBody>
      </p:sp>
      <p:sp>
        <p:nvSpPr>
          <p:cNvPr id="15" name="AutoShape 15"/>
          <p:cNvSpPr/>
          <p:nvPr/>
        </p:nvSpPr>
        <p:spPr>
          <a:xfrm>
            <a:off x="-228600" y="9544050"/>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197726" y="9563100"/>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895980"/>
            <a:ext cx="14705320" cy="6004529"/>
          </a:xfrm>
          <a:prstGeom prst="rect">
            <a:avLst/>
          </a:prstGeom>
        </p:spPr>
        <p:txBody>
          <a:bodyPr lIns="0" tIns="0" rIns="0" bIns="0" rtlCol="0" anchor="t">
            <a:spAutoFit/>
          </a:bodyPr>
          <a:lstStyle/>
          <a:p>
            <a:pPr>
              <a:lnSpc>
                <a:spcPts val="5852"/>
              </a:lnSpc>
            </a:pPr>
            <a:r>
              <a:rPr lang="en-US" sz="4180" dirty="0">
                <a:solidFill>
                  <a:srgbClr val="000000"/>
                </a:solidFill>
                <a:latin typeface="Alatsi"/>
              </a:rPr>
              <a:t>Anjum Hotel has been running various marketing campaigns to increase room bookings and enhance brand visibility. </a:t>
            </a:r>
            <a:br>
              <a:rPr lang="en-US" sz="4180" dirty="0">
                <a:solidFill>
                  <a:srgbClr val="000000"/>
                </a:solidFill>
                <a:latin typeface="Alatsi"/>
              </a:rPr>
            </a:br>
            <a:r>
              <a:rPr lang="en-US" sz="4180" dirty="0">
                <a:solidFill>
                  <a:srgbClr val="000000"/>
                </a:solidFill>
                <a:latin typeface="Alatsi"/>
              </a:rPr>
              <a:t>Despite investing significantly in these campaigns, the hotel management is unsure which channels yield the highest return on investment (ROI) and which campaign strategies are most effective. They want to optimize their marketing spend and maximize bookings and revenue.</a:t>
            </a:r>
          </a:p>
          <a:p>
            <a:pPr algn="l">
              <a:lnSpc>
                <a:spcPts val="5852"/>
              </a:lnSpc>
            </a:pPr>
            <a:endParaRPr lang="en-US" sz="4180" dirty="0">
              <a:solidFill>
                <a:srgbClr val="000000"/>
              </a:solidFill>
              <a:latin typeface="Alatsi"/>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7" name="TextBox 7"/>
          <p:cNvSpPr txBox="1"/>
          <p:nvPr/>
        </p:nvSpPr>
        <p:spPr>
          <a:xfrm>
            <a:off x="2553980" y="866775"/>
            <a:ext cx="13180039" cy="2956707"/>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The Business Problem </a:t>
            </a:r>
          </a:p>
          <a:p>
            <a:pPr algn="ctr">
              <a:lnSpc>
                <a:spcPts val="11899"/>
              </a:lnSpc>
            </a:pPr>
            <a:endParaRPr lang="en-US" sz="8499" dirty="0">
              <a:solidFill>
                <a:srgbClr val="000000"/>
              </a:solidFill>
              <a:latin typeface="Alatsi"/>
            </a:endParaRP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Questions</a:t>
            </a:r>
          </a:p>
        </p:txBody>
      </p:sp>
      <p:grpSp>
        <p:nvGrpSpPr>
          <p:cNvPr id="3" name="Group 3"/>
          <p:cNvGrpSpPr/>
          <p:nvPr/>
        </p:nvGrpSpPr>
        <p:grpSpPr>
          <a:xfrm>
            <a:off x="1704735" y="3038299"/>
            <a:ext cx="15516465" cy="5265757"/>
            <a:chOff x="0" y="-63120"/>
            <a:chExt cx="20688620" cy="702101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3</a:t>
              </a:r>
            </a:p>
          </p:txBody>
        </p:sp>
        <p:sp>
          <p:nvSpPr>
            <p:cNvPr id="16" name="TextBox 16"/>
            <p:cNvSpPr txBox="1"/>
            <p:nvPr/>
          </p:nvSpPr>
          <p:spPr>
            <a:xfrm>
              <a:off x="1711697" y="-6312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Sum of bookings ,Impressions , clicks per channel.</a:t>
              </a:r>
            </a:p>
          </p:txBody>
        </p:sp>
        <p:sp>
          <p:nvSpPr>
            <p:cNvPr id="17" name="TextBox 17"/>
            <p:cNvSpPr txBox="1"/>
            <p:nvPr/>
          </p:nvSpPr>
          <p:spPr>
            <a:xfrm>
              <a:off x="1711697" y="267714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Comparison  between spend and revenue per channel.</a:t>
              </a:r>
            </a:p>
          </p:txBody>
        </p:sp>
        <p:sp>
          <p:nvSpPr>
            <p:cNvPr id="18" name="TextBox 18"/>
            <p:cNvSpPr txBox="1"/>
            <p:nvPr/>
          </p:nvSpPr>
          <p:spPr>
            <a:xfrm>
              <a:off x="1711697" y="541740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Profit analysis and top 4 campaigns</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381000" y="9508276"/>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353800" y="9438116"/>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TextBox 17">
            <a:extLst>
              <a:ext uri="{FF2B5EF4-FFF2-40B4-BE49-F238E27FC236}">
                <a16:creationId xmlns:a16="http://schemas.microsoft.com/office/drawing/2014/main" id="{528906F4-5D7C-6253-3A3B-279E1891671B}"/>
              </a:ext>
            </a:extLst>
          </p:cNvPr>
          <p:cNvSpPr txBox="1"/>
          <p:nvPr/>
        </p:nvSpPr>
        <p:spPr>
          <a:xfrm>
            <a:off x="691284" y="8048954"/>
            <a:ext cx="16755467" cy="1077218"/>
          </a:xfrm>
          <a:prstGeom prst="rect">
            <a:avLst/>
          </a:prstGeom>
          <a:noFill/>
        </p:spPr>
        <p:txBody>
          <a:bodyPr wrap="square" rtlCol="0">
            <a:spAutoFit/>
          </a:bodyPr>
          <a:lstStyle/>
          <a:p>
            <a:r>
              <a:rPr lang="en-US" sz="3200" dirty="0"/>
              <a:t>The above image show that the </a:t>
            </a:r>
            <a:r>
              <a:rPr lang="en-US" sz="3200" b="1" dirty="0">
                <a:solidFill>
                  <a:schemeClr val="accent2">
                    <a:lumMod val="75000"/>
                  </a:schemeClr>
                </a:solidFill>
              </a:rPr>
              <a:t>Radio</a:t>
            </a:r>
            <a:r>
              <a:rPr lang="en-US" sz="3200" dirty="0"/>
              <a:t> is the most booking channel, the </a:t>
            </a:r>
            <a:r>
              <a:rPr lang="en-US" sz="3200" b="1" dirty="0">
                <a:solidFill>
                  <a:schemeClr val="accent2">
                    <a:lumMod val="75000"/>
                  </a:schemeClr>
                </a:solidFill>
              </a:rPr>
              <a:t>Billboards</a:t>
            </a:r>
            <a:r>
              <a:rPr lang="en-US" sz="3200" b="1" dirty="0"/>
              <a:t> </a:t>
            </a:r>
            <a:r>
              <a:rPr lang="en-US" sz="3200" dirty="0"/>
              <a:t>has the greats clicks, the </a:t>
            </a:r>
            <a:r>
              <a:rPr lang="en-US" sz="3200" b="1" dirty="0">
                <a:solidFill>
                  <a:schemeClr val="accent2">
                    <a:lumMod val="75000"/>
                  </a:schemeClr>
                </a:solidFill>
              </a:rPr>
              <a:t>TV</a:t>
            </a:r>
            <a:r>
              <a:rPr lang="en-US" sz="3200" dirty="0"/>
              <a:t> has the greatest impressions</a:t>
            </a:r>
          </a:p>
        </p:txBody>
      </p:sp>
      <p:pic>
        <p:nvPicPr>
          <p:cNvPr id="6" name="Picture 5">
            <a:extLst>
              <a:ext uri="{FF2B5EF4-FFF2-40B4-BE49-F238E27FC236}">
                <a16:creationId xmlns:a16="http://schemas.microsoft.com/office/drawing/2014/main" id="{665A8F41-9381-F089-C258-FA014DF24DC4}"/>
              </a:ext>
            </a:extLst>
          </p:cNvPr>
          <p:cNvPicPr>
            <a:picLocks noChangeAspect="1"/>
          </p:cNvPicPr>
          <p:nvPr/>
        </p:nvPicPr>
        <p:blipFill>
          <a:blip r:embed="rId4"/>
          <a:stretch>
            <a:fillRect/>
          </a:stretch>
        </p:blipFill>
        <p:spPr>
          <a:xfrm>
            <a:off x="199145" y="1145291"/>
            <a:ext cx="16441315" cy="58458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rPr>
              <a:t>Larana University | 2024</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20BDCDDC-C1BB-FA76-3015-3DE743E329B2}"/>
              </a:ext>
            </a:extLst>
          </p:cNvPr>
          <p:cNvSpPr txBox="1"/>
          <p:nvPr/>
        </p:nvSpPr>
        <p:spPr>
          <a:xfrm>
            <a:off x="766266" y="7666850"/>
            <a:ext cx="16755467" cy="584775"/>
          </a:xfrm>
          <a:prstGeom prst="rect">
            <a:avLst/>
          </a:prstGeom>
          <a:noFill/>
        </p:spPr>
        <p:txBody>
          <a:bodyPr wrap="square" rtlCol="0">
            <a:spAutoFit/>
          </a:bodyPr>
          <a:lstStyle/>
          <a:p>
            <a:r>
              <a:rPr lang="en-US" sz="3200" b="1" dirty="0">
                <a:solidFill>
                  <a:schemeClr val="accent2">
                    <a:lumMod val="75000"/>
                  </a:schemeClr>
                </a:solidFill>
              </a:rPr>
              <a:t>Radio</a:t>
            </a:r>
            <a:r>
              <a:rPr lang="en-US" sz="3200" dirty="0"/>
              <a:t> has  the largest number of </a:t>
            </a:r>
            <a:r>
              <a:rPr lang="en-US" sz="3200" dirty="0" err="1"/>
              <a:t>bookings,</a:t>
            </a:r>
            <a:r>
              <a:rPr lang="en-US" sz="3200" b="1" dirty="0" err="1">
                <a:solidFill>
                  <a:schemeClr val="accent2">
                    <a:lumMod val="75000"/>
                  </a:schemeClr>
                </a:solidFill>
              </a:rPr>
              <a:t>TV</a:t>
            </a:r>
            <a:r>
              <a:rPr lang="en-US" sz="3200" dirty="0"/>
              <a:t> scored the greatest progress</a:t>
            </a:r>
          </a:p>
        </p:txBody>
      </p:sp>
      <p:pic>
        <p:nvPicPr>
          <p:cNvPr id="5" name="Picture 4">
            <a:extLst>
              <a:ext uri="{FF2B5EF4-FFF2-40B4-BE49-F238E27FC236}">
                <a16:creationId xmlns:a16="http://schemas.microsoft.com/office/drawing/2014/main" id="{EBB57888-6499-7878-EF38-470B3325443E}"/>
              </a:ext>
            </a:extLst>
          </p:cNvPr>
          <p:cNvPicPr>
            <a:picLocks noChangeAspect="1"/>
          </p:cNvPicPr>
          <p:nvPr/>
        </p:nvPicPr>
        <p:blipFill>
          <a:blip r:embed="rId4"/>
          <a:stretch>
            <a:fillRect/>
          </a:stretch>
        </p:blipFill>
        <p:spPr>
          <a:xfrm>
            <a:off x="1554418" y="682686"/>
            <a:ext cx="12534836" cy="6882107"/>
          </a:xfrm>
          <a:prstGeom prst="rect">
            <a:avLst/>
          </a:prstGeom>
        </p:spPr>
      </p:pic>
    </p:spTree>
    <p:extLst>
      <p:ext uri="{BB962C8B-B14F-4D97-AF65-F5344CB8AC3E}">
        <p14:creationId xmlns:p14="http://schemas.microsoft.com/office/powerpoint/2010/main" val="175730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981200" y="8098560"/>
            <a:ext cx="16755467" cy="584775"/>
          </a:xfrm>
          <a:prstGeom prst="rect">
            <a:avLst/>
          </a:prstGeom>
          <a:noFill/>
        </p:spPr>
        <p:txBody>
          <a:bodyPr wrap="square" rtlCol="0">
            <a:spAutoFit/>
          </a:bodyPr>
          <a:lstStyle/>
          <a:p>
            <a:r>
              <a:rPr lang="en-US" sz="3200" dirty="0"/>
              <a:t> </a:t>
            </a:r>
            <a:r>
              <a:rPr lang="en-US" sz="3200" b="1" dirty="0">
                <a:solidFill>
                  <a:schemeClr val="accent2">
                    <a:lumMod val="75000"/>
                  </a:schemeClr>
                </a:solidFill>
              </a:rPr>
              <a:t>TV and Families </a:t>
            </a:r>
            <a:r>
              <a:rPr lang="en-US" sz="3200" dirty="0"/>
              <a:t>audience has the greatest profit </a:t>
            </a:r>
          </a:p>
        </p:txBody>
      </p:sp>
      <p:pic>
        <p:nvPicPr>
          <p:cNvPr id="3" name="Picture 2">
            <a:extLst>
              <a:ext uri="{FF2B5EF4-FFF2-40B4-BE49-F238E27FC236}">
                <a16:creationId xmlns:a16="http://schemas.microsoft.com/office/drawing/2014/main" id="{5AEDB96E-6CC2-3CC4-E83F-CB5085B5415D}"/>
              </a:ext>
            </a:extLst>
          </p:cNvPr>
          <p:cNvPicPr>
            <a:picLocks noChangeAspect="1"/>
          </p:cNvPicPr>
          <p:nvPr/>
        </p:nvPicPr>
        <p:blipFill>
          <a:blip r:embed="rId4"/>
          <a:stretch>
            <a:fillRect/>
          </a:stretch>
        </p:blipFill>
        <p:spPr>
          <a:xfrm>
            <a:off x="1734397" y="573189"/>
            <a:ext cx="12276574" cy="71130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219200" y="7936669"/>
            <a:ext cx="16755467" cy="584775"/>
          </a:xfrm>
          <a:prstGeom prst="rect">
            <a:avLst/>
          </a:prstGeom>
          <a:noFill/>
        </p:spPr>
        <p:txBody>
          <a:bodyPr wrap="square" rtlCol="0">
            <a:spAutoFit/>
          </a:bodyPr>
          <a:lstStyle/>
          <a:p>
            <a:r>
              <a:rPr lang="en-US" sz="3200" dirty="0"/>
              <a:t> 2024 is better than 2023</a:t>
            </a:r>
          </a:p>
        </p:txBody>
      </p:sp>
      <p:pic>
        <p:nvPicPr>
          <p:cNvPr id="4" name="Picture 3">
            <a:extLst>
              <a:ext uri="{FF2B5EF4-FFF2-40B4-BE49-F238E27FC236}">
                <a16:creationId xmlns:a16="http://schemas.microsoft.com/office/drawing/2014/main" id="{FD68DEEF-425E-091A-D6E2-551792C36B02}"/>
              </a:ext>
            </a:extLst>
          </p:cNvPr>
          <p:cNvPicPr>
            <a:picLocks noChangeAspect="1"/>
          </p:cNvPicPr>
          <p:nvPr/>
        </p:nvPicPr>
        <p:blipFill>
          <a:blip r:embed="rId4"/>
          <a:stretch>
            <a:fillRect/>
          </a:stretch>
        </p:blipFill>
        <p:spPr>
          <a:xfrm>
            <a:off x="927930" y="910288"/>
            <a:ext cx="15530779" cy="6648450"/>
          </a:xfrm>
          <a:prstGeom prst="rect">
            <a:avLst/>
          </a:prstGeom>
        </p:spPr>
      </p:pic>
    </p:spTree>
    <p:extLst>
      <p:ext uri="{BB962C8B-B14F-4D97-AF65-F5344CB8AC3E}">
        <p14:creationId xmlns:p14="http://schemas.microsoft.com/office/powerpoint/2010/main" val="28576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219200" y="7936669"/>
            <a:ext cx="16755467" cy="584775"/>
          </a:xfrm>
          <a:prstGeom prst="rect">
            <a:avLst/>
          </a:prstGeom>
          <a:noFill/>
        </p:spPr>
        <p:txBody>
          <a:bodyPr wrap="square" rtlCol="0">
            <a:spAutoFit/>
          </a:bodyPr>
          <a:lstStyle/>
          <a:p>
            <a:r>
              <a:rPr lang="en-US" sz="3200" dirty="0"/>
              <a:t>Top 4 campaigns</a:t>
            </a:r>
          </a:p>
        </p:txBody>
      </p:sp>
      <p:pic>
        <p:nvPicPr>
          <p:cNvPr id="6" name="Picture 5">
            <a:extLst>
              <a:ext uri="{FF2B5EF4-FFF2-40B4-BE49-F238E27FC236}">
                <a16:creationId xmlns:a16="http://schemas.microsoft.com/office/drawing/2014/main" id="{4EC7A08E-570C-9E6D-8D96-25F98F8A6AE8}"/>
              </a:ext>
            </a:extLst>
          </p:cNvPr>
          <p:cNvPicPr>
            <a:picLocks noChangeAspect="1"/>
          </p:cNvPicPr>
          <p:nvPr/>
        </p:nvPicPr>
        <p:blipFill rotWithShape="1">
          <a:blip r:embed="rId4"/>
          <a:srcRect b="13643"/>
          <a:stretch/>
        </p:blipFill>
        <p:spPr>
          <a:xfrm>
            <a:off x="3124200" y="836612"/>
            <a:ext cx="10639967" cy="6560234"/>
          </a:xfrm>
          <a:prstGeom prst="rect">
            <a:avLst/>
          </a:prstGeom>
        </p:spPr>
      </p:pic>
    </p:spTree>
    <p:extLst>
      <p:ext uri="{BB962C8B-B14F-4D97-AF65-F5344CB8AC3E}">
        <p14:creationId xmlns:p14="http://schemas.microsoft.com/office/powerpoint/2010/main" val="305271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25046" r="-25046"/>
              </a:stretch>
            </a:blipFill>
          </p:spPr>
          <p:txBody>
            <a:bodyPr/>
            <a:lstStyle/>
            <a:p>
              <a:endParaRPr lang="en-US"/>
            </a:p>
          </p:txBody>
        </p:sp>
      </p:gr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dirty="0" err="1">
                <a:solidFill>
                  <a:srgbClr val="000000"/>
                </a:solidFill>
                <a:latin typeface="Alatsi"/>
              </a:rPr>
              <a:t>Limiation</a:t>
            </a:r>
            <a:r>
              <a:rPr lang="en-US" sz="8499" dirty="0">
                <a:solidFill>
                  <a:srgbClr val="000000"/>
                </a:solidFill>
                <a:latin typeface="Alatsi"/>
              </a:rPr>
              <a:t> </a:t>
            </a:r>
          </a:p>
        </p:txBody>
      </p:sp>
      <p:sp>
        <p:nvSpPr>
          <p:cNvPr id="14" name="TextBox 14"/>
          <p:cNvSpPr txBox="1"/>
          <p:nvPr/>
        </p:nvSpPr>
        <p:spPr>
          <a:xfrm>
            <a:off x="1209670" y="2895980"/>
            <a:ext cx="10793714" cy="3734677"/>
          </a:xfrm>
          <a:prstGeom prst="rect">
            <a:avLst/>
          </a:prstGeom>
        </p:spPr>
        <p:txBody>
          <a:bodyPr lIns="0" tIns="0" rIns="0" bIns="0" rtlCol="0" anchor="t">
            <a:spAutoFit/>
          </a:bodyPr>
          <a:lstStyle/>
          <a:p>
            <a:pPr algn="l">
              <a:lnSpc>
                <a:spcPts val="5852"/>
              </a:lnSpc>
            </a:pPr>
            <a:r>
              <a:rPr lang="en-US" sz="4180" dirty="0">
                <a:solidFill>
                  <a:srgbClr val="000000"/>
                </a:solidFill>
                <a:latin typeface="Alatsi"/>
              </a:rPr>
              <a:t>There are some channels don’t make a profit</a:t>
            </a:r>
          </a:p>
          <a:p>
            <a:pPr algn="l">
              <a:lnSpc>
                <a:spcPts val="5852"/>
              </a:lnSpc>
            </a:pPr>
            <a:r>
              <a:rPr lang="en-US" sz="4180" dirty="0">
                <a:solidFill>
                  <a:srgbClr val="000000"/>
                </a:solidFill>
                <a:latin typeface="Alatsi"/>
              </a:rPr>
              <a:t>And Progress slowly</a:t>
            </a:r>
          </a:p>
          <a:p>
            <a:pPr algn="l">
              <a:lnSpc>
                <a:spcPts val="5852"/>
              </a:lnSpc>
            </a:pPr>
            <a:endParaRPr lang="en-US" sz="4180" dirty="0">
              <a:solidFill>
                <a:srgbClr val="000000"/>
              </a:solidFill>
              <a:latin typeface="Alatsi"/>
            </a:endParaRPr>
          </a:p>
          <a:p>
            <a:pPr algn="l">
              <a:lnSpc>
                <a:spcPts val="5852"/>
              </a:lnSpc>
            </a:pPr>
            <a:endParaRPr lang="en-US" sz="4180" dirty="0">
              <a:solidFill>
                <a:srgbClr val="000000"/>
              </a:solidFill>
              <a:latin typeface="Alatsi"/>
            </a:endParaRPr>
          </a:p>
          <a:p>
            <a:pPr algn="l">
              <a:lnSpc>
                <a:spcPts val="5852"/>
              </a:lnSpc>
            </a:pPr>
            <a:r>
              <a:rPr lang="en-US" sz="4180" dirty="0">
                <a:solidFill>
                  <a:srgbClr val="000000"/>
                </a:solidFill>
                <a:latin typeface="Alatsi"/>
              </a:rPr>
              <a:t> </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256</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Open Sans Bold</vt:lpstr>
      <vt:lpstr>Alatsi</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mariem192576@fci.bu.edu.eg</cp:lastModifiedBy>
  <cp:revision>17</cp:revision>
  <dcterms:created xsi:type="dcterms:W3CDTF">2006-08-16T00:00:00Z</dcterms:created>
  <dcterms:modified xsi:type="dcterms:W3CDTF">2024-06-23T01:43:05Z</dcterms:modified>
  <dc:identifier>DAGIiIdVwoY</dc:identifier>
</cp:coreProperties>
</file>