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58" r:id="rId3"/>
    <p:sldId id="269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25D35-307A-4FBC-8610-2108C9B6A58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8EC9E-75D2-4A67-A6E7-007EBFDE8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8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C8DE1-9EEE-456A-A694-6CF4B15234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29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EC9E-75D2-4A67-A6E7-007EBFDE8E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8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EC9E-75D2-4A67-A6E7-007EBFDE8E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66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8EC9E-75D2-4A67-A6E7-007EBFDE8E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4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6973-A4A3-1CAA-7E03-07F9CC46D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A614B-59FE-B4F5-CF8B-6016BEE34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4880-68D0-D9B0-339A-4488C859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0C90-3F1B-4ED8-A3A2-776204C634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4B2FD-79E5-7E2D-03E3-28CFF76A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AFEDE-5F59-DDAB-72EC-60827FEE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7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2E15-5813-C3E5-76F6-93803EEB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6C921-3B4B-095F-5506-506785A31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25DF0-060C-DF8B-AA68-DE870F37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0C90-3F1B-4ED8-A3A2-776204C634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74E3-0F5E-29B5-0308-B0A47F68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F92E2-9A0E-78CC-10FA-FB99A752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8B5F0-4010-9A38-CF39-7C92F80A4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A5E3A-9D9B-B38C-F79E-E1167AB2D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8761-0E54-743A-643C-BA835343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0C90-3F1B-4ED8-A3A2-776204C634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CA70-DF77-9962-97B6-83C16387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83738-FB78-F8F2-9BBE-1848812D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7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EBFD-D209-7211-0E9B-BD757D31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85C2-D5EC-3B91-AE23-8FBC58A13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585CB-BE04-D0E7-048F-63E1CBB3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0C90-3F1B-4ED8-A3A2-776204C634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6D9FC-41F6-454D-DC1E-185DC30E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6CB9-61F4-99E8-E24A-7B0004E8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1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FB7B-D549-F4BC-4A15-DDB82CAE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7A9A2-6943-989E-3243-BDCC801D5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339BC-8E5D-7703-A4E2-8EA19455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0C90-3F1B-4ED8-A3A2-776204C634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0B179-3AB8-8551-4919-FF377525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DC65E-4EBE-7CB3-9809-E346A51F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8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B213-F94C-9C76-4546-70232D05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59E3D-4EEA-D43D-1541-A08319EFC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366AE-6C09-22E8-F3D5-252A75EA5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72719-F905-9887-32A0-511779B8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0C90-3F1B-4ED8-A3A2-776204C634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B00D2-F06C-A6C2-5457-5788F2D8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6A624-BF10-8B80-8233-5536299B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0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4D0C-385D-68A1-53B9-5E579289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089A-CBDB-D911-64C7-676941846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EEA48-4E80-3FFA-C510-0036B3BE6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7BA06-F155-3E06-3A09-7D365EECD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4ABB5-2000-73D4-2001-2DB659F20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A8E17-A741-EBCB-F761-2E3757DA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0C90-3F1B-4ED8-A3A2-776204C634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DB8D6-498C-DD0D-91C5-03C18EDD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EA42D-F001-4B27-94AB-1485F0B6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FE6D-6974-7306-3D25-0CBD20E0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6BD6C-C31D-EEBD-2267-C3CF522E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0C90-3F1B-4ED8-A3A2-776204C634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9E880-75E8-E4C5-0B70-4D667CFB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B4CEB-50D9-605B-1467-C9062A6F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7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BF259-D543-EC4E-1FB2-3A23DFD0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0C90-3F1B-4ED8-A3A2-776204C634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F4A52-6F6F-EC48-E103-61AB9AB4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A3592-77EA-C97B-8201-828268C5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F329-56B2-E0BA-79E9-A4B6B1B8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B3751-9C1A-B1A5-48FC-196E7CEE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CE254-D778-05A2-A395-E189ED44A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47F3B-8C64-A4AC-13FA-AE8C2238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0C90-3F1B-4ED8-A3A2-776204C634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07885-5126-DB2C-27B6-057CFD6B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4AC9B-B12C-E8D4-6B93-CFFE8F1A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871D-450D-A38F-E911-01CC2893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46865-CAD6-25F8-DFF5-CB444F1B5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FD002-E341-6630-1D6D-CFDEF4C67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8D4EA-F71B-DEF1-F09E-7CA8F3C3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E0C90-3F1B-4ED8-A3A2-776204C634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F1BC1-6281-2691-6486-D02A6BD8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D7C-E211-8ABD-28A1-164EEEE8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0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451D4-EEEE-8E0D-FA46-096EB608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5D954-8AA6-03A9-92CF-01CEBB2EA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F451B-E2A3-BA4D-3073-0C816F163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0E0C90-3F1B-4ED8-A3A2-776204C634E7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97548-06D6-32E3-9A90-A76AD2610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18061-E1AE-EB7D-7359-A217DA448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65D7E5-2F0E-42CE-AFC3-62DE060E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8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erson working with laptop and notepad">
            <a:extLst>
              <a:ext uri="{FF2B5EF4-FFF2-40B4-BE49-F238E27FC236}">
                <a16:creationId xmlns:a16="http://schemas.microsoft.com/office/drawing/2014/main" id="{51084477-08C8-A419-82EB-73E09D8F7C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3792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743984" y="773726"/>
            <a:ext cx="10421228" cy="5558730"/>
            <a:chOff x="0" y="-28575"/>
            <a:chExt cx="4125178" cy="21960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25178" cy="2167467"/>
            </a:xfrm>
            <a:custGeom>
              <a:avLst/>
              <a:gdLst/>
              <a:ahLst/>
              <a:cxnLst/>
              <a:rect l="l" t="t" r="r" b="b"/>
              <a:pathLst>
                <a:path w="4125178" h="2167467">
                  <a:moveTo>
                    <a:pt x="0" y="0"/>
                  </a:moveTo>
                  <a:lnTo>
                    <a:pt x="4125178" y="0"/>
                  </a:lnTo>
                  <a:lnTo>
                    <a:pt x="4125178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191919">
                <a:alpha val="82745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125178" cy="219604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00"/>
                </a:lnSpc>
              </a:pPr>
              <a:endParaRPr sz="120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033271" y="1482115"/>
            <a:ext cx="911855" cy="21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79"/>
              </a:lnSpc>
            </a:pPr>
            <a:endParaRPr lang="en-US" sz="1399" dirty="0">
              <a:solidFill>
                <a:srgbClr val="FFFFFF"/>
              </a:solidFill>
              <a:latin typeface="TT Commons Pro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335865" y="2195017"/>
            <a:ext cx="9554347" cy="2561353"/>
            <a:chOff x="0" y="-140062"/>
            <a:chExt cx="19108695" cy="512270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140062"/>
              <a:ext cx="19108695" cy="4091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81"/>
                </a:lnSpc>
              </a:pPr>
              <a:r>
                <a:rPr lang="en-US" sz="6734" dirty="0">
                  <a:solidFill>
                    <a:srgbClr val="51E1B6"/>
                  </a:solidFill>
                  <a:latin typeface="TT Commons Pro"/>
                </a:rPr>
                <a:t>Data Analysis In the Business Context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345801"/>
              <a:ext cx="19108695" cy="6368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13"/>
                </a:lnSpc>
              </a:pPr>
              <a:r>
                <a:rPr lang="en-US" sz="1866" dirty="0">
                  <a:solidFill>
                    <a:srgbClr val="FFFFFF"/>
                  </a:solidFill>
                  <a:latin typeface="DM Sans"/>
                </a:rPr>
                <a:t>Applied Data Analysis Training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729185" y="5353577"/>
            <a:ext cx="2161027" cy="463674"/>
            <a:chOff x="0" y="-19049"/>
            <a:chExt cx="4322053" cy="927346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19049"/>
              <a:ext cx="4322053" cy="4006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47"/>
                </a:lnSpc>
                <a:spcBef>
                  <a:spcPct val="0"/>
                </a:spcBef>
              </a:pPr>
              <a:endParaRPr lang="en-US" sz="1267" dirty="0">
                <a:solidFill>
                  <a:srgbClr val="FFFFFF"/>
                </a:solidFill>
                <a:latin typeface="DM Sans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483694"/>
              <a:ext cx="4322053" cy="4246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33"/>
                </a:lnSpc>
                <a:spcBef>
                  <a:spcPct val="0"/>
                </a:spcBef>
              </a:pPr>
              <a:endParaRPr lang="en-US" sz="1333" dirty="0">
                <a:solidFill>
                  <a:srgbClr val="51E1B6"/>
                </a:solidFill>
                <a:latin typeface="DM Sans"/>
              </a:endParaRPr>
            </a:p>
          </p:txBody>
        </p:sp>
      </p:grpSp>
      <p:sp>
        <p:nvSpPr>
          <p:cNvPr id="21" name="AutoShape 21"/>
          <p:cNvSpPr/>
          <p:nvPr/>
        </p:nvSpPr>
        <p:spPr>
          <a:xfrm>
            <a:off x="875072" y="685800"/>
            <a:ext cx="10441857" cy="0"/>
          </a:xfrm>
          <a:prstGeom prst="line">
            <a:avLst/>
          </a:prstGeom>
          <a:ln w="142875" cap="flat">
            <a:solidFill>
              <a:srgbClr val="51E1B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 dirty="0">
              <a:highlight>
                <a:srgbClr val="808000"/>
              </a:highlight>
            </a:endParaRPr>
          </a:p>
        </p:txBody>
      </p:sp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B2E1853-BDDD-A017-DBB0-DC14A09AB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46" y="1065343"/>
            <a:ext cx="833544" cy="8335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1EC3F9-A5CF-65CF-FE44-9D6AF99572EF}"/>
              </a:ext>
            </a:extLst>
          </p:cNvPr>
          <p:cNvSpPr txBox="1"/>
          <p:nvPr/>
        </p:nvSpPr>
        <p:spPr>
          <a:xfrm>
            <a:off x="1413546" y="5553888"/>
            <a:ext cx="286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By / Mariam Hossam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05"/>
    </mc:Choice>
    <mc:Fallback xmlns="">
      <p:transition spd="slow" advTm="7460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6836378" y="741391"/>
            <a:ext cx="4491821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tx2">
                    <a:lumMod val="90000"/>
                    <a:lumOff val="10000"/>
                  </a:schemeClr>
                </a:solidFill>
                <a:latin typeface="Britannic Bold" panose="020B0903060703020204" pitchFamily="34" charset="0"/>
              </a:rPr>
              <a:t>Hotel Business Problem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C8C523A-34E7-B31A-42DC-FF63A9FBB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" r="49664"/>
          <a:stretch/>
        </p:blipFill>
        <p:spPr>
          <a:xfrm>
            <a:off x="0" y="10"/>
            <a:ext cx="6095980" cy="685799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782C554-0A21-7902-B74A-94A473C36EED}"/>
              </a:ext>
            </a:extLst>
          </p:cNvPr>
          <p:cNvSpPr txBox="1"/>
          <p:nvPr/>
        </p:nvSpPr>
        <p:spPr>
          <a:xfrm>
            <a:off x="6823878" y="2533476"/>
            <a:ext cx="4491820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 mid-sized hotel faces challenges in managing bookings from various channels, including Online Travel Agencies (OTAs), direct bookings through the hotel's website, and traditional travel agents. </a:t>
            </a:r>
            <a:b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b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The hotel's management aims to </a:t>
            </a:r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better understand these financial impacts to optimize their channel strategy, reduce costs, and enhance profitability.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59B184-1C3A-688A-90EE-FA4ACF339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" b="32772"/>
          <a:stretch/>
        </p:blipFill>
        <p:spPr>
          <a:xfrm>
            <a:off x="0" y="783707"/>
            <a:ext cx="12191980" cy="4609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91260B-385F-51EA-EAE2-1C2847CF8968}"/>
              </a:ext>
            </a:extLst>
          </p:cNvPr>
          <p:cNvSpPr txBox="1"/>
          <p:nvPr/>
        </p:nvSpPr>
        <p:spPr>
          <a:xfrm>
            <a:off x="1184635" y="5213022"/>
            <a:ext cx="9822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Sum of records of booked reservation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sum of booked nights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know What is total revenue , commissions amount and profit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969A5-0D03-2002-D8A1-01AE11BCDAD2}"/>
              </a:ext>
            </a:extLst>
          </p:cNvPr>
          <p:cNvSpPr txBox="1"/>
          <p:nvPr/>
        </p:nvSpPr>
        <p:spPr>
          <a:xfrm>
            <a:off x="895545" y="245097"/>
            <a:ext cx="844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Britannic Bold" panose="020B0903060703020204" pitchFamily="34" charset="0"/>
              </a:rPr>
              <a:t>Sammary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ritannic Bold" panose="020B0903060703020204" pitchFamily="34" charset="0"/>
              </a:rPr>
              <a:t> sum of data</a:t>
            </a:r>
          </a:p>
        </p:txBody>
      </p:sp>
    </p:spTree>
    <p:extLst>
      <p:ext uri="{BB962C8B-B14F-4D97-AF65-F5344CB8AC3E}">
        <p14:creationId xmlns:p14="http://schemas.microsoft.com/office/powerpoint/2010/main" val="197703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A03093-640D-8CE3-0AC2-244098F78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5" t="68860" b="5843"/>
          <a:stretch/>
        </p:blipFill>
        <p:spPr>
          <a:xfrm>
            <a:off x="66008" y="1555422"/>
            <a:ext cx="12191980" cy="17345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9A6EC7-3C5B-C3E2-F84C-585BE903C63A}"/>
              </a:ext>
            </a:extLst>
          </p:cNvPr>
          <p:cNvSpPr txBox="1"/>
          <p:nvPr/>
        </p:nvSpPr>
        <p:spPr>
          <a:xfrm>
            <a:off x="1197204" y="3987537"/>
            <a:ext cx="10567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How many How each number of reservation per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Sum of profits per channels , rooms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92E17-8389-08E9-6CB4-5160805E1DD7}"/>
              </a:ext>
            </a:extLst>
          </p:cNvPr>
          <p:cNvSpPr txBox="1"/>
          <p:nvPr/>
        </p:nvSpPr>
        <p:spPr>
          <a:xfrm>
            <a:off x="1583703" y="461913"/>
            <a:ext cx="815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Britannic Bold" panose="020B0903060703020204" pitchFamily="34" charset="0"/>
              </a:rPr>
              <a:t>Sammary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ritannic Bold" panose="020B0903060703020204" pitchFamily="34" charset="0"/>
              </a:rPr>
              <a:t> of channels</a:t>
            </a:r>
          </a:p>
        </p:txBody>
      </p:sp>
    </p:spTree>
    <p:extLst>
      <p:ext uri="{BB962C8B-B14F-4D97-AF65-F5344CB8AC3E}">
        <p14:creationId xmlns:p14="http://schemas.microsoft.com/office/powerpoint/2010/main" val="190257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8555DD-29FA-6944-7DD7-06B1D4A37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0" y="508704"/>
            <a:ext cx="10772775" cy="6010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BBE7D3-BAEF-F6EE-180E-C70497005745}"/>
              </a:ext>
            </a:extLst>
          </p:cNvPr>
          <p:cNvSpPr txBox="1"/>
          <p:nvPr/>
        </p:nvSpPr>
        <p:spPr>
          <a:xfrm>
            <a:off x="1376855" y="5513461"/>
            <a:ext cx="10680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Recommandations</a:t>
            </a:r>
            <a:r>
              <a:rPr lang="en-US" dirty="0">
                <a:solidFill>
                  <a:srgbClr val="002060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In august , February make some offers to get more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Make discount on not busy months to attract more people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448A4-A947-017C-736E-96B197E78F48}"/>
              </a:ext>
            </a:extLst>
          </p:cNvPr>
          <p:cNvSpPr txBox="1"/>
          <p:nvPr/>
        </p:nvSpPr>
        <p:spPr>
          <a:xfrm>
            <a:off x="1037490" y="139372"/>
            <a:ext cx="611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Britannic Bold" panose="020B0903060703020204" pitchFamily="34" charset="0"/>
              </a:rPr>
              <a:t>Date analysis</a:t>
            </a:r>
          </a:p>
        </p:txBody>
      </p:sp>
    </p:spTree>
    <p:extLst>
      <p:ext uri="{BB962C8B-B14F-4D97-AF65-F5344CB8AC3E}">
        <p14:creationId xmlns:p14="http://schemas.microsoft.com/office/powerpoint/2010/main" val="155234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6D71CF-FD1A-35AC-0787-E19BB69D7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8" t="-1334" r="-1548" b="8633"/>
          <a:stretch/>
        </p:blipFill>
        <p:spPr>
          <a:xfrm>
            <a:off x="246717" y="-204935"/>
            <a:ext cx="10963275" cy="57196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187AED-2372-6336-E2ED-99729A536953}"/>
              </a:ext>
            </a:extLst>
          </p:cNvPr>
          <p:cNvSpPr txBox="1"/>
          <p:nvPr/>
        </p:nvSpPr>
        <p:spPr>
          <a:xfrm>
            <a:off x="1123410" y="5288437"/>
            <a:ext cx="103584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Insights: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cite category is the most profitable</a:t>
            </a:r>
          </a:p>
          <a:p>
            <a:r>
              <a:rPr lang="en-US" dirty="0" err="1">
                <a:solidFill>
                  <a:srgbClr val="002060"/>
                </a:solidFill>
              </a:rPr>
              <a:t>Recommandations</a:t>
            </a:r>
            <a:r>
              <a:rPr lang="en-US" dirty="0">
                <a:solidFill>
                  <a:srgbClr val="002060"/>
                </a:solidFill>
              </a:rPr>
              <a:t> 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Increase number of suite room type because it is the most booked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Increase ads on social media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4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178</Words>
  <Application>Microsoft Office PowerPoint</Application>
  <PresentationFormat>Widescreen</PresentationFormat>
  <Paragraphs>27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Britannic Bold</vt:lpstr>
      <vt:lpstr>DM Sans</vt:lpstr>
      <vt:lpstr>TT Commons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محمود جمال محمود الدسوقي ابو الصف</dc:creator>
  <cp:lastModifiedBy>mariem192576@fci.bu.edu.eg</cp:lastModifiedBy>
  <cp:revision>16</cp:revision>
  <dcterms:created xsi:type="dcterms:W3CDTF">2024-06-02T05:48:56Z</dcterms:created>
  <dcterms:modified xsi:type="dcterms:W3CDTF">2024-06-04T04:47:53Z</dcterms:modified>
</cp:coreProperties>
</file>