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58" r:id="rId3"/>
    <p:sldId id="257" r:id="rId4"/>
    <p:sldId id="259" r:id="rId5"/>
    <p:sldId id="266" r:id="rId6"/>
    <p:sldId id="260" r:id="rId7"/>
    <p:sldId id="287" r:id="rId8"/>
    <p:sldId id="268" r:id="rId9"/>
    <p:sldId id="270" r:id="rId10"/>
    <p:sldId id="271" r:id="rId11"/>
    <p:sldId id="267" r:id="rId12"/>
    <p:sldId id="265" r:id="rId13"/>
    <p:sldId id="261" r:id="rId14"/>
    <p:sldId id="264" r:id="rId15"/>
    <p:sldId id="263" r:id="rId16"/>
    <p:sldId id="262" r:id="rId17"/>
    <p:sldId id="272" r:id="rId18"/>
    <p:sldId id="273" r:id="rId19"/>
    <p:sldId id="28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MS Gothic" panose="020B0609070205080204" pitchFamily="49" charset="-128"/>
      <p:regular r:id="rId30"/>
    </p:embeddedFont>
    <p:embeddedFont>
      <p:font typeface="Nixie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m192576@fci.bu.edu.eg" initials="m" lastIdx="1" clrIdx="0">
    <p:extLst>
      <p:ext uri="{19B8F6BF-5375-455C-9EA6-DF929625EA0E}">
        <p15:presenceInfo xmlns:p15="http://schemas.microsoft.com/office/powerpoint/2012/main" userId="mariem192576@fci.bu.edu.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37BB4D-52B8-4551-BC7E-8E89F96EB5F1}">
  <a:tblStyle styleId="{EF37BB4D-52B8-4551-BC7E-8E89F96EB5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3" d="100"/>
          <a:sy n="103" d="100"/>
        </p:scale>
        <p:origin x="83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56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Clinic System</a:t>
            </a:r>
            <a:endParaRPr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7"/>
                                        </p:tgtEl>
                                        <p:attrNameLst>
                                          <p:attrName>style.visibility</p:attrName>
                                        </p:attrNameLst>
                                      </p:cBhvr>
                                      <p:to>
                                        <p:strVal val="visible"/>
                                      </p:to>
                                    </p:set>
                                    <p:anim calcmode="lin" valueType="num">
                                      <p:cBhvr>
                                        <p:cTn id="7" dur="500" fill="hold"/>
                                        <p:tgtEl>
                                          <p:spTgt spid="337"/>
                                        </p:tgtEl>
                                        <p:attrNameLst>
                                          <p:attrName>ppt_w</p:attrName>
                                        </p:attrNameLst>
                                      </p:cBhvr>
                                      <p:tavLst>
                                        <p:tav tm="0">
                                          <p:val>
                                            <p:fltVal val="0"/>
                                          </p:val>
                                        </p:tav>
                                        <p:tav tm="100000">
                                          <p:val>
                                            <p:strVal val="#ppt_w"/>
                                          </p:val>
                                        </p:tav>
                                      </p:tavLst>
                                    </p:anim>
                                    <p:anim calcmode="lin" valueType="num">
                                      <p:cBhvr>
                                        <p:cTn id="8" dur="500" fill="hold"/>
                                        <p:tgtEl>
                                          <p:spTgt spid="337"/>
                                        </p:tgtEl>
                                        <p:attrNameLst>
                                          <p:attrName>ppt_h</p:attrName>
                                        </p:attrNameLst>
                                      </p:cBhvr>
                                      <p:tavLst>
                                        <p:tav tm="0">
                                          <p:val>
                                            <p:fltVal val="0"/>
                                          </p:val>
                                        </p:tav>
                                        <p:tav tm="100000">
                                          <p:val>
                                            <p:strVal val="#ppt_h"/>
                                          </p:val>
                                        </p:tav>
                                      </p:tavLst>
                                    </p:anim>
                                    <p:animEffect transition="in" filter="fade">
                                      <p:cBhvr>
                                        <p:cTn id="9"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3" name="Picture 2" descr="Graphical user interface&#10;&#10;Description automatically generated">
            <a:extLst>
              <a:ext uri="{FF2B5EF4-FFF2-40B4-BE49-F238E27FC236}">
                <a16:creationId xmlns:a16="http://schemas.microsoft.com/office/drawing/2014/main" id="{156E12DB-A925-415C-8D6F-06EF4D21FA7F}"/>
              </a:ext>
            </a:extLst>
          </p:cNvPr>
          <p:cNvPicPr>
            <a:picLocks noChangeAspect="1"/>
          </p:cNvPicPr>
          <p:nvPr/>
        </p:nvPicPr>
        <p:blipFill>
          <a:blip r:embed="rId3"/>
          <a:stretch>
            <a:fillRect/>
          </a:stretch>
        </p:blipFill>
        <p:spPr>
          <a:xfrm>
            <a:off x="1793952" y="617033"/>
            <a:ext cx="5556095" cy="4526391"/>
          </a:xfrm>
          <a:prstGeom prst="rect">
            <a:avLst/>
          </a:prstGeom>
        </p:spPr>
      </p:pic>
      <p:sp>
        <p:nvSpPr>
          <p:cNvPr id="4" name="Arrow: Right 3">
            <a:extLst>
              <a:ext uri="{FF2B5EF4-FFF2-40B4-BE49-F238E27FC236}">
                <a16:creationId xmlns:a16="http://schemas.microsoft.com/office/drawing/2014/main" id="{FD5DF595-C86E-42C6-BDD4-9098BADB6EF8}"/>
              </a:ext>
            </a:extLst>
          </p:cNvPr>
          <p:cNvSpPr/>
          <p:nvPr/>
        </p:nvSpPr>
        <p:spPr>
          <a:xfrm>
            <a:off x="936702" y="4856149"/>
            <a:ext cx="2341756" cy="141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CD3EE5EA-ECE8-4CCA-8B4A-16A163B00598}"/>
              </a:ext>
            </a:extLst>
          </p:cNvPr>
          <p:cNvSpPr/>
          <p:nvPr/>
        </p:nvSpPr>
        <p:spPr>
          <a:xfrm>
            <a:off x="5724293" y="4913971"/>
            <a:ext cx="2542478" cy="1412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1CDEC4-213E-40B3-9021-74A8F0A05A66}"/>
              </a:ext>
            </a:extLst>
          </p:cNvPr>
          <p:cNvSpPr txBox="1"/>
          <p:nvPr/>
        </p:nvSpPr>
        <p:spPr>
          <a:xfrm>
            <a:off x="1136030" y="4477748"/>
            <a:ext cx="1315844" cy="307777"/>
          </a:xfrm>
          <a:prstGeom prst="rect">
            <a:avLst/>
          </a:prstGeom>
          <a:noFill/>
        </p:spPr>
        <p:txBody>
          <a:bodyPr wrap="square" rtlCol="0">
            <a:spAutoFit/>
          </a:bodyPr>
          <a:lstStyle/>
          <a:p>
            <a:r>
              <a:rPr lang="en-US" dirty="0">
                <a:solidFill>
                  <a:schemeClr val="tx1">
                    <a:lumMod val="95000"/>
                  </a:schemeClr>
                </a:solidFill>
              </a:rPr>
              <a:t>Exit </a:t>
            </a:r>
          </a:p>
        </p:txBody>
      </p:sp>
      <p:sp>
        <p:nvSpPr>
          <p:cNvPr id="14" name="TextBox 13">
            <a:extLst>
              <a:ext uri="{FF2B5EF4-FFF2-40B4-BE49-F238E27FC236}">
                <a16:creationId xmlns:a16="http://schemas.microsoft.com/office/drawing/2014/main" id="{8FCE413E-7423-4682-8F2B-1EBB09427745}"/>
              </a:ext>
            </a:extLst>
          </p:cNvPr>
          <p:cNvSpPr txBox="1"/>
          <p:nvPr/>
        </p:nvSpPr>
        <p:spPr>
          <a:xfrm>
            <a:off x="6492565" y="4372578"/>
            <a:ext cx="1315844" cy="307777"/>
          </a:xfrm>
          <a:prstGeom prst="rect">
            <a:avLst/>
          </a:prstGeom>
          <a:noFill/>
        </p:spPr>
        <p:txBody>
          <a:bodyPr wrap="square" rtlCol="0">
            <a:spAutoFit/>
          </a:bodyPr>
          <a:lstStyle/>
          <a:p>
            <a:r>
              <a:rPr lang="en-US" dirty="0">
                <a:solidFill>
                  <a:schemeClr val="tx2">
                    <a:lumMod val="50000"/>
                  </a:schemeClr>
                </a:solidFill>
              </a:rPr>
              <a:t>Submit  </a:t>
            </a:r>
          </a:p>
        </p:txBody>
      </p:sp>
      <p:sp>
        <p:nvSpPr>
          <p:cNvPr id="15" name="Arrow: Left 14">
            <a:extLst>
              <a:ext uri="{FF2B5EF4-FFF2-40B4-BE49-F238E27FC236}">
                <a16:creationId xmlns:a16="http://schemas.microsoft.com/office/drawing/2014/main" id="{A621561E-EAAF-409A-8911-2E6D3B3E0042}"/>
              </a:ext>
            </a:extLst>
          </p:cNvPr>
          <p:cNvSpPr/>
          <p:nvPr/>
        </p:nvSpPr>
        <p:spPr>
          <a:xfrm>
            <a:off x="6492565" y="2940206"/>
            <a:ext cx="2542478" cy="1412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7F3EC2-E723-44EE-844B-8F957E857051}"/>
              </a:ext>
            </a:extLst>
          </p:cNvPr>
          <p:cNvSpPr txBox="1"/>
          <p:nvPr/>
        </p:nvSpPr>
        <p:spPr>
          <a:xfrm>
            <a:off x="7374673" y="2300178"/>
            <a:ext cx="1784196" cy="523220"/>
          </a:xfrm>
          <a:prstGeom prst="rect">
            <a:avLst/>
          </a:prstGeom>
          <a:noFill/>
        </p:spPr>
        <p:txBody>
          <a:bodyPr wrap="square" rtlCol="0">
            <a:spAutoFit/>
          </a:bodyPr>
          <a:lstStyle/>
          <a:p>
            <a:r>
              <a:rPr lang="en-US" dirty="0">
                <a:solidFill>
                  <a:schemeClr val="tx1"/>
                </a:solidFill>
              </a:rPr>
              <a:t>To select doctor  he would like to ask </a:t>
            </a:r>
          </a:p>
        </p:txBody>
      </p:sp>
      <p:sp>
        <p:nvSpPr>
          <p:cNvPr id="8" name="Arrow: Right 7">
            <a:extLst>
              <a:ext uri="{FF2B5EF4-FFF2-40B4-BE49-F238E27FC236}">
                <a16:creationId xmlns:a16="http://schemas.microsoft.com/office/drawing/2014/main" id="{D2243FA9-5AAC-476F-9407-E409F56902CB}"/>
              </a:ext>
            </a:extLst>
          </p:cNvPr>
          <p:cNvSpPr/>
          <p:nvPr/>
        </p:nvSpPr>
        <p:spPr>
          <a:xfrm>
            <a:off x="13557" y="2300179"/>
            <a:ext cx="1451434" cy="64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6E56A1-3E6D-48B9-8D14-C8CFAE5DFB28}"/>
              </a:ext>
            </a:extLst>
          </p:cNvPr>
          <p:cNvSpPr txBox="1"/>
          <p:nvPr/>
        </p:nvSpPr>
        <p:spPr>
          <a:xfrm>
            <a:off x="118946" y="1546302"/>
            <a:ext cx="1650380" cy="954107"/>
          </a:xfrm>
          <a:prstGeom prst="rect">
            <a:avLst/>
          </a:prstGeom>
          <a:noFill/>
        </p:spPr>
        <p:txBody>
          <a:bodyPr wrap="square" rtlCol="0">
            <a:spAutoFit/>
          </a:bodyPr>
          <a:lstStyle/>
          <a:p>
            <a:r>
              <a:rPr lang="en-US" dirty="0">
                <a:solidFill>
                  <a:schemeClr val="bg1">
                    <a:lumMod val="10000"/>
                    <a:lumOff val="90000"/>
                  </a:schemeClr>
                </a:solidFill>
              </a:rPr>
              <a:t>The new patient should fill out all these details </a:t>
            </a:r>
          </a:p>
          <a:p>
            <a:endParaRPr lang="en-US" dirty="0"/>
          </a:p>
        </p:txBody>
      </p:sp>
      <p:sp>
        <p:nvSpPr>
          <p:cNvPr id="10" name="TextBox 9">
            <a:extLst>
              <a:ext uri="{FF2B5EF4-FFF2-40B4-BE49-F238E27FC236}">
                <a16:creationId xmlns:a16="http://schemas.microsoft.com/office/drawing/2014/main" id="{9D26C0E0-BBD6-4FCF-9DCB-FC6F21576A53}"/>
              </a:ext>
            </a:extLst>
          </p:cNvPr>
          <p:cNvSpPr txBox="1"/>
          <p:nvPr/>
        </p:nvSpPr>
        <p:spPr>
          <a:xfrm>
            <a:off x="1925444" y="146102"/>
            <a:ext cx="3226419" cy="677108"/>
          </a:xfrm>
          <a:prstGeom prst="rect">
            <a:avLst/>
          </a:prstGeom>
          <a:noFill/>
        </p:spPr>
        <p:txBody>
          <a:bodyPr wrap="square" rtlCol="0">
            <a:spAutoFit/>
          </a:bodyPr>
          <a:lstStyle/>
          <a:p>
            <a:r>
              <a:rPr lang="en-US" sz="2400" dirty="0">
                <a:solidFill>
                  <a:srgbClr val="C6DAEC"/>
                </a:solidFill>
                <a:latin typeface="Nixie One"/>
              </a:rPr>
              <a:t>New Reveal Frame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4" grpId="0"/>
      <p:bldP spid="15" grpId="0" animBg="1"/>
      <p:bldP spid="7"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7" name="Picture 6">
            <a:extLst>
              <a:ext uri="{FF2B5EF4-FFF2-40B4-BE49-F238E27FC236}">
                <a16:creationId xmlns:a16="http://schemas.microsoft.com/office/drawing/2014/main" id="{E5E01221-BE42-40BF-9D2B-5FAB7FF28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211" y="1054070"/>
            <a:ext cx="4330262" cy="3333750"/>
          </a:xfrm>
          <a:prstGeom prst="rect">
            <a:avLst/>
          </a:prstGeom>
        </p:spPr>
      </p:pic>
      <p:sp>
        <p:nvSpPr>
          <p:cNvPr id="2" name="TextBox 1">
            <a:extLst>
              <a:ext uri="{FF2B5EF4-FFF2-40B4-BE49-F238E27FC236}">
                <a16:creationId xmlns:a16="http://schemas.microsoft.com/office/drawing/2014/main" id="{912C2734-B9DD-476C-AB18-29D4BAA53771}"/>
              </a:ext>
            </a:extLst>
          </p:cNvPr>
          <p:cNvSpPr txBox="1"/>
          <p:nvPr/>
        </p:nvSpPr>
        <p:spPr>
          <a:xfrm>
            <a:off x="2126166" y="275063"/>
            <a:ext cx="5010614" cy="461665"/>
          </a:xfrm>
          <a:prstGeom prst="rect">
            <a:avLst/>
          </a:prstGeom>
          <a:noFill/>
        </p:spPr>
        <p:txBody>
          <a:bodyPr wrap="square" rtlCol="0">
            <a:spAutoFit/>
          </a:bodyPr>
          <a:lstStyle/>
          <a:p>
            <a:pPr>
              <a:spcBef>
                <a:spcPts val="600"/>
              </a:spcBef>
              <a:buClr>
                <a:srgbClr val="19BBD5"/>
              </a:buClr>
              <a:buSzPts val="2400"/>
            </a:pPr>
            <a:r>
              <a:rPr lang="en-US" sz="2400" dirty="0">
                <a:solidFill>
                  <a:srgbClr val="C6DAEC"/>
                </a:solidFill>
                <a:latin typeface="Nixie One"/>
              </a:rPr>
              <a:t>Third user </a:t>
            </a:r>
          </a:p>
        </p:txBody>
      </p:sp>
      <p:sp>
        <p:nvSpPr>
          <p:cNvPr id="3" name="Arrow: Left 2">
            <a:extLst>
              <a:ext uri="{FF2B5EF4-FFF2-40B4-BE49-F238E27FC236}">
                <a16:creationId xmlns:a16="http://schemas.microsoft.com/office/drawing/2014/main" id="{1AD775B8-A719-4F4D-9BF3-7BA5E0DEF4F2}"/>
              </a:ext>
            </a:extLst>
          </p:cNvPr>
          <p:cNvSpPr/>
          <p:nvPr/>
        </p:nvSpPr>
        <p:spPr>
          <a:xfrm>
            <a:off x="5746595" y="2401230"/>
            <a:ext cx="3174381" cy="2676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90F81082-0DA3-4951-A2B6-C66DE327041C}"/>
              </a:ext>
            </a:extLst>
          </p:cNvPr>
          <p:cNvSpPr/>
          <p:nvPr/>
        </p:nvSpPr>
        <p:spPr>
          <a:xfrm>
            <a:off x="5661102" y="2986201"/>
            <a:ext cx="3174381" cy="2676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A8B75610-E3B3-4601-AF83-9601BE523FE5}"/>
              </a:ext>
            </a:extLst>
          </p:cNvPr>
          <p:cNvSpPr/>
          <p:nvPr/>
        </p:nvSpPr>
        <p:spPr>
          <a:xfrm>
            <a:off x="6285571" y="4016019"/>
            <a:ext cx="2776653" cy="236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BF9DBB-5275-460D-8597-B7F80ED01B73}"/>
              </a:ext>
            </a:extLst>
          </p:cNvPr>
          <p:cNvSpPr txBox="1"/>
          <p:nvPr/>
        </p:nvSpPr>
        <p:spPr>
          <a:xfrm>
            <a:off x="6884789" y="1620644"/>
            <a:ext cx="1820596" cy="738664"/>
          </a:xfrm>
          <a:prstGeom prst="rect">
            <a:avLst/>
          </a:prstGeom>
          <a:noFill/>
        </p:spPr>
        <p:txBody>
          <a:bodyPr wrap="square" rtlCol="0">
            <a:spAutoFit/>
          </a:bodyPr>
          <a:lstStyle/>
          <a:p>
            <a:r>
              <a:rPr lang="en-US" dirty="0">
                <a:solidFill>
                  <a:schemeClr val="tx1"/>
                </a:solidFill>
              </a:rPr>
              <a:t>If he would like to receive treatment or update info </a:t>
            </a:r>
          </a:p>
        </p:txBody>
      </p:sp>
      <p:sp>
        <p:nvSpPr>
          <p:cNvPr id="5" name="TextBox 4">
            <a:extLst>
              <a:ext uri="{FF2B5EF4-FFF2-40B4-BE49-F238E27FC236}">
                <a16:creationId xmlns:a16="http://schemas.microsoft.com/office/drawing/2014/main" id="{56DB144B-1A93-4746-8E34-73346CB882D8}"/>
              </a:ext>
            </a:extLst>
          </p:cNvPr>
          <p:cNvSpPr txBox="1"/>
          <p:nvPr/>
        </p:nvSpPr>
        <p:spPr>
          <a:xfrm>
            <a:off x="6809678" y="2710781"/>
            <a:ext cx="2025805" cy="307777"/>
          </a:xfrm>
          <a:prstGeom prst="rect">
            <a:avLst/>
          </a:prstGeom>
          <a:noFill/>
        </p:spPr>
        <p:txBody>
          <a:bodyPr wrap="square" rtlCol="0">
            <a:spAutoFit/>
          </a:bodyPr>
          <a:lstStyle/>
          <a:p>
            <a:r>
              <a:rPr lang="en-US" dirty="0">
                <a:solidFill>
                  <a:schemeClr val="tx1"/>
                </a:solidFill>
              </a:rPr>
              <a:t>His national id </a:t>
            </a:r>
          </a:p>
        </p:txBody>
      </p:sp>
      <p:sp>
        <p:nvSpPr>
          <p:cNvPr id="6" name="TextBox 5">
            <a:extLst>
              <a:ext uri="{FF2B5EF4-FFF2-40B4-BE49-F238E27FC236}">
                <a16:creationId xmlns:a16="http://schemas.microsoft.com/office/drawing/2014/main" id="{C1C8F3B2-09D5-4F10-B443-F128F7C95AE0}"/>
              </a:ext>
            </a:extLst>
          </p:cNvPr>
          <p:cNvSpPr txBox="1"/>
          <p:nvPr/>
        </p:nvSpPr>
        <p:spPr>
          <a:xfrm>
            <a:off x="6809678" y="3627863"/>
            <a:ext cx="2252546" cy="307777"/>
          </a:xfrm>
          <a:prstGeom prst="rect">
            <a:avLst/>
          </a:prstGeom>
          <a:noFill/>
        </p:spPr>
        <p:txBody>
          <a:bodyPr wrap="square" rtlCol="0">
            <a:spAutoFit/>
          </a:bodyPr>
          <a:lstStyle/>
          <a:p>
            <a:r>
              <a:rPr lang="en-US" dirty="0">
                <a:solidFill>
                  <a:schemeClr val="tx1"/>
                </a:solidFill>
              </a:rPr>
              <a:t>If data is true ,next page </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6" name="Google Shape;406;p19"/>
          <p:cNvSpPr txBox="1">
            <a:spLocks/>
          </p:cNvSpPr>
          <p:nvPr/>
        </p:nvSpPr>
        <p:spPr>
          <a:xfrm>
            <a:off x="1942907" y="0"/>
            <a:ext cx="4944300" cy="6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accent1">
                  <a:lumMod val="75000"/>
                </a:schemeClr>
              </a:solidFill>
            </a:endParaRPr>
          </a:p>
        </p:txBody>
      </p:sp>
      <p:pic>
        <p:nvPicPr>
          <p:cNvPr id="5" name="Picture 4">
            <a:extLst>
              <a:ext uri="{FF2B5EF4-FFF2-40B4-BE49-F238E27FC236}">
                <a16:creationId xmlns:a16="http://schemas.microsoft.com/office/drawing/2014/main" id="{C953C560-BF5F-4ADC-94D5-B0295CDB4F94}"/>
              </a:ext>
            </a:extLst>
          </p:cNvPr>
          <p:cNvPicPr>
            <a:picLocks noChangeAspect="1"/>
          </p:cNvPicPr>
          <p:nvPr/>
        </p:nvPicPr>
        <p:blipFill>
          <a:blip r:embed="rId3"/>
          <a:stretch>
            <a:fillRect/>
          </a:stretch>
        </p:blipFill>
        <p:spPr>
          <a:xfrm>
            <a:off x="438543" y="81775"/>
            <a:ext cx="6646270" cy="5143500"/>
          </a:xfrm>
          <a:prstGeom prst="rect">
            <a:avLst/>
          </a:prstGeom>
        </p:spPr>
      </p:pic>
      <p:sp>
        <p:nvSpPr>
          <p:cNvPr id="9" name="Arrow: Left 8">
            <a:extLst>
              <a:ext uri="{FF2B5EF4-FFF2-40B4-BE49-F238E27FC236}">
                <a16:creationId xmlns:a16="http://schemas.microsoft.com/office/drawing/2014/main" id="{8E9FF1B5-DE66-4EB9-86B8-97688A8E2302}"/>
              </a:ext>
            </a:extLst>
          </p:cNvPr>
          <p:cNvSpPr/>
          <p:nvPr/>
        </p:nvSpPr>
        <p:spPr>
          <a:xfrm>
            <a:off x="5605346" y="2408663"/>
            <a:ext cx="3538654" cy="951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Box 10">
            <a:extLst>
              <a:ext uri="{FF2B5EF4-FFF2-40B4-BE49-F238E27FC236}">
                <a16:creationId xmlns:a16="http://schemas.microsoft.com/office/drawing/2014/main" id="{E1D01541-F6E8-453B-8FD5-AB6B20D47517}"/>
              </a:ext>
            </a:extLst>
          </p:cNvPr>
          <p:cNvSpPr txBox="1"/>
          <p:nvPr/>
        </p:nvSpPr>
        <p:spPr>
          <a:xfrm>
            <a:off x="7240894" y="1284010"/>
            <a:ext cx="1747025" cy="1600438"/>
          </a:xfrm>
          <a:prstGeom prst="rect">
            <a:avLst/>
          </a:prstGeom>
          <a:noFill/>
        </p:spPr>
        <p:txBody>
          <a:bodyPr wrap="square" rtlCol="0">
            <a:spAutoFit/>
          </a:bodyPr>
          <a:lstStyle/>
          <a:p>
            <a:r>
              <a:rPr lang="en-US" dirty="0">
                <a:solidFill>
                  <a:schemeClr val="tx1"/>
                </a:solidFill>
              </a:rPr>
              <a:t>From this page the patient can see the doctor response about his illness and required treatment </a:t>
            </a:r>
          </a:p>
          <a:p>
            <a:endParaRPr lang="en-US" dirty="0"/>
          </a:p>
        </p:txBody>
      </p:sp>
      <p:sp>
        <p:nvSpPr>
          <p:cNvPr id="12" name="Arrow: Right 11">
            <a:extLst>
              <a:ext uri="{FF2B5EF4-FFF2-40B4-BE49-F238E27FC236}">
                <a16:creationId xmlns:a16="http://schemas.microsoft.com/office/drawing/2014/main" id="{4D0838AF-BD6A-4727-9273-526A649C52F4}"/>
              </a:ext>
            </a:extLst>
          </p:cNvPr>
          <p:cNvSpPr/>
          <p:nvPr/>
        </p:nvSpPr>
        <p:spPr>
          <a:xfrm>
            <a:off x="312163" y="4497659"/>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F21FC2F-A72E-45E8-BE9F-52AD8754A544}"/>
              </a:ext>
            </a:extLst>
          </p:cNvPr>
          <p:cNvSpPr/>
          <p:nvPr/>
        </p:nvSpPr>
        <p:spPr>
          <a:xfrm>
            <a:off x="185783" y="4579975"/>
            <a:ext cx="1478352" cy="281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8750AD1-1EC4-4642-9047-A21C9CA2628E}"/>
              </a:ext>
            </a:extLst>
          </p:cNvPr>
          <p:cNvSpPr txBox="1"/>
          <p:nvPr/>
        </p:nvSpPr>
        <p:spPr>
          <a:xfrm>
            <a:off x="357882" y="3605561"/>
            <a:ext cx="1655586" cy="954107"/>
          </a:xfrm>
          <a:prstGeom prst="rect">
            <a:avLst/>
          </a:prstGeom>
          <a:noFill/>
        </p:spPr>
        <p:txBody>
          <a:bodyPr wrap="square" rtlCol="0">
            <a:spAutoFit/>
          </a:bodyPr>
          <a:lstStyle/>
          <a:p>
            <a:r>
              <a:rPr lang="en-US" dirty="0">
                <a:solidFill>
                  <a:schemeClr val="bg1"/>
                </a:solidFill>
              </a:rPr>
              <a:t>Patient can delete his details only  if doctor didn’t answer</a:t>
            </a:r>
          </a:p>
        </p:txBody>
      </p:sp>
      <p:sp>
        <p:nvSpPr>
          <p:cNvPr id="16" name="Arrow: Down 15">
            <a:extLst>
              <a:ext uri="{FF2B5EF4-FFF2-40B4-BE49-F238E27FC236}">
                <a16:creationId xmlns:a16="http://schemas.microsoft.com/office/drawing/2014/main" id="{6020F3CC-C24E-461D-924F-59DC18E7A50B}"/>
              </a:ext>
            </a:extLst>
          </p:cNvPr>
          <p:cNvSpPr/>
          <p:nvPr/>
        </p:nvSpPr>
        <p:spPr>
          <a:xfrm>
            <a:off x="3155796" y="4170555"/>
            <a:ext cx="286214" cy="550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94FB0E1-782C-4213-B77D-D5BEF729A79A}"/>
              </a:ext>
            </a:extLst>
          </p:cNvPr>
          <p:cNvSpPr txBox="1"/>
          <p:nvPr/>
        </p:nvSpPr>
        <p:spPr>
          <a:xfrm>
            <a:off x="2266228" y="3081456"/>
            <a:ext cx="1449534" cy="1169551"/>
          </a:xfrm>
          <a:prstGeom prst="rect">
            <a:avLst/>
          </a:prstGeom>
          <a:noFill/>
        </p:spPr>
        <p:txBody>
          <a:bodyPr wrap="square" rtlCol="0">
            <a:spAutoFit/>
          </a:bodyPr>
          <a:lstStyle/>
          <a:p>
            <a:r>
              <a:rPr lang="en-US" dirty="0">
                <a:solidFill>
                  <a:schemeClr val="tx2">
                    <a:lumMod val="50000"/>
                  </a:schemeClr>
                </a:solidFill>
              </a:rPr>
              <a:t>If he would like to update info  before doctor seeing symptoms</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animBg="1"/>
      <p:bldP spid="14" grpId="0"/>
      <p:bldP spid="16"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697" y="1162506"/>
            <a:ext cx="4587765" cy="3333750"/>
          </a:xfrm>
          <a:prstGeom prst="rect">
            <a:avLst/>
          </a:prstGeom>
        </p:spPr>
      </p:pic>
      <p:sp>
        <p:nvSpPr>
          <p:cNvPr id="2" name="TextBox 1">
            <a:extLst>
              <a:ext uri="{FF2B5EF4-FFF2-40B4-BE49-F238E27FC236}">
                <a16:creationId xmlns:a16="http://schemas.microsoft.com/office/drawing/2014/main" id="{1B4A7970-6C67-45F8-ABA1-D2C855849664}"/>
              </a:ext>
            </a:extLst>
          </p:cNvPr>
          <p:cNvSpPr txBox="1"/>
          <p:nvPr/>
        </p:nvSpPr>
        <p:spPr>
          <a:xfrm>
            <a:off x="2483005" y="460917"/>
            <a:ext cx="2869580" cy="461665"/>
          </a:xfrm>
          <a:prstGeom prst="rect">
            <a:avLst/>
          </a:prstGeom>
          <a:noFill/>
        </p:spPr>
        <p:txBody>
          <a:bodyPr wrap="square" rtlCol="0">
            <a:spAutoFit/>
          </a:bodyPr>
          <a:lstStyle/>
          <a:p>
            <a:r>
              <a:rPr lang="en-US" sz="2400" dirty="0">
                <a:solidFill>
                  <a:srgbClr val="C6DAEC"/>
                </a:solidFill>
                <a:latin typeface="Nixie One"/>
              </a:rPr>
              <a:t>Admin</a:t>
            </a:r>
            <a:r>
              <a:rPr lang="en-US" dirty="0"/>
              <a:t> </a:t>
            </a:r>
          </a:p>
        </p:txBody>
      </p:sp>
      <p:sp>
        <p:nvSpPr>
          <p:cNvPr id="3" name="TextBox 2">
            <a:extLst>
              <a:ext uri="{FF2B5EF4-FFF2-40B4-BE49-F238E27FC236}">
                <a16:creationId xmlns:a16="http://schemas.microsoft.com/office/drawing/2014/main" id="{54F3AEB2-208A-488A-AF20-963B8D6B3F3C}"/>
              </a:ext>
            </a:extLst>
          </p:cNvPr>
          <p:cNvSpPr txBox="1"/>
          <p:nvPr/>
        </p:nvSpPr>
        <p:spPr>
          <a:xfrm>
            <a:off x="5627905" y="2683262"/>
            <a:ext cx="1122557" cy="743879"/>
          </a:xfrm>
          <a:prstGeom prst="rect">
            <a:avLst/>
          </a:prstGeom>
          <a:noFill/>
        </p:spPr>
        <p:txBody>
          <a:bodyPr wrap="square" rtlCol="0">
            <a:spAutoFit/>
          </a:bodyPr>
          <a:lstStyle/>
          <a:p>
            <a:r>
              <a:rPr lang="en-US" dirty="0">
                <a:solidFill>
                  <a:schemeClr val="tx2">
                    <a:lumMod val="50000"/>
                  </a:schemeClr>
                </a:solidFill>
              </a:rPr>
              <a:t>If he input data ,he will get reports </a:t>
            </a:r>
          </a:p>
        </p:txBody>
      </p:sp>
      <p:sp>
        <p:nvSpPr>
          <p:cNvPr id="4" name="Arrow: Curved Left 3">
            <a:extLst>
              <a:ext uri="{FF2B5EF4-FFF2-40B4-BE49-F238E27FC236}">
                <a16:creationId xmlns:a16="http://schemas.microsoft.com/office/drawing/2014/main" id="{7E7E73A1-175A-41F1-B26F-CBE61F77840A}"/>
              </a:ext>
            </a:extLst>
          </p:cNvPr>
          <p:cNvSpPr/>
          <p:nvPr/>
        </p:nvSpPr>
        <p:spPr>
          <a:xfrm>
            <a:off x="6750462" y="3427141"/>
            <a:ext cx="557304" cy="6393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14" name="Google Shape;399;p18"/>
          <p:cNvSpPr txBox="1">
            <a:spLocks noGrp="1"/>
          </p:cNvSpPr>
          <p:nvPr>
            <p:ph type="title"/>
          </p:nvPr>
        </p:nvSpPr>
        <p:spPr>
          <a:xfrm>
            <a:off x="2436894" y="95986"/>
            <a:ext cx="257654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accent1">
                    <a:lumMod val="75000"/>
                  </a:schemeClr>
                </a:solidFill>
              </a:rPr>
              <a:t>Admin Frame</a:t>
            </a:r>
            <a:endParaRPr sz="2400" dirty="0">
              <a:solidFill>
                <a:schemeClr val="accent1">
                  <a:lumMod val="75000"/>
                </a:schemeClr>
              </a:solidFill>
            </a:endParaRPr>
          </a:p>
        </p:txBody>
      </p:sp>
      <p:pic>
        <p:nvPicPr>
          <p:cNvPr id="12" name="Picture 11">
            <a:extLst>
              <a:ext uri="{FF2B5EF4-FFF2-40B4-BE49-F238E27FC236}">
                <a16:creationId xmlns:a16="http://schemas.microsoft.com/office/drawing/2014/main" id="{D4A5EB9D-2473-4043-9F97-CD85DCB9F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415" y="741285"/>
            <a:ext cx="4917689" cy="4208865"/>
          </a:xfrm>
          <a:prstGeom prst="rect">
            <a:avLst/>
          </a:prstGeom>
        </p:spPr>
      </p:pic>
      <p:sp>
        <p:nvSpPr>
          <p:cNvPr id="13" name="Rectangle 12">
            <a:extLst>
              <a:ext uri="{FF2B5EF4-FFF2-40B4-BE49-F238E27FC236}">
                <a16:creationId xmlns:a16="http://schemas.microsoft.com/office/drawing/2014/main" id="{D8CB8779-C082-437D-B2F2-18ADFC271FB6}"/>
              </a:ext>
            </a:extLst>
          </p:cNvPr>
          <p:cNvSpPr/>
          <p:nvPr/>
        </p:nvSpPr>
        <p:spPr>
          <a:xfrm>
            <a:off x="4114056" y="2137982"/>
            <a:ext cx="2762529" cy="16469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this page the Admin can select what he need from combo box in addition to he can he can add or update or delete or exit.</a:t>
            </a:r>
          </a:p>
          <a:p>
            <a:endParaRPr lang="en-US" dirty="0"/>
          </a:p>
        </p:txBody>
      </p:sp>
      <p:sp>
        <p:nvSpPr>
          <p:cNvPr id="4" name="TextBox 3">
            <a:extLst>
              <a:ext uri="{FF2B5EF4-FFF2-40B4-BE49-F238E27FC236}">
                <a16:creationId xmlns:a16="http://schemas.microsoft.com/office/drawing/2014/main" id="{D927CD25-3F35-4BAC-B869-82608F3AB100}"/>
              </a:ext>
            </a:extLst>
          </p:cNvPr>
          <p:cNvSpPr txBox="1"/>
          <p:nvPr/>
        </p:nvSpPr>
        <p:spPr>
          <a:xfrm>
            <a:off x="4254554" y="1697481"/>
            <a:ext cx="394008" cy="307777"/>
          </a:xfrm>
          <a:prstGeom prst="rect">
            <a:avLst/>
          </a:prstGeom>
          <a:noFill/>
        </p:spPr>
        <p:txBody>
          <a:bodyPr wrap="square" rtlCol="0">
            <a:spAutoFit/>
          </a:bodyPr>
          <a:lstStyle/>
          <a:p>
            <a:r>
              <a:rPr lang="en-US" dirty="0">
                <a:solidFill>
                  <a:srgbClr val="FF0000"/>
                </a:solidFill>
              </a:rPr>
              <a:t>1</a:t>
            </a: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wipe(down)">
                                      <p:cBhvr>
                                        <p:cTn id="7" dur="500"/>
                                        <p:tgtEl>
                                          <p:spTgt spid="4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p:bldP spid="14" grpId="0"/>
      <p:bldP spid="1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9" name="Google Shape;381;p17"/>
          <p:cNvSpPr txBox="1">
            <a:spLocks noGrp="1"/>
          </p:cNvSpPr>
          <p:nvPr>
            <p:ph type="title"/>
          </p:nvPr>
        </p:nvSpPr>
        <p:spPr>
          <a:xfrm>
            <a:off x="2457287" y="105104"/>
            <a:ext cx="3228809" cy="5570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t>Doctor page Frame</a:t>
            </a:r>
          </a:p>
          <a:p>
            <a:pPr marL="0" lvl="0" indent="0" algn="l" rtl="0">
              <a:spcBef>
                <a:spcPts val="600"/>
              </a:spcBef>
              <a:spcAft>
                <a:spcPts val="0"/>
              </a:spcAft>
              <a:buNone/>
            </a:pPr>
            <a:endParaRPr sz="2400" dirty="0"/>
          </a:p>
        </p:txBody>
      </p:sp>
      <p:pic>
        <p:nvPicPr>
          <p:cNvPr id="7" name="Picture 6">
            <a:extLst>
              <a:ext uri="{FF2B5EF4-FFF2-40B4-BE49-F238E27FC236}">
                <a16:creationId xmlns:a16="http://schemas.microsoft.com/office/drawing/2014/main" id="{3646F718-6F21-44EB-BB6B-E0EB3B65F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231" y="759925"/>
            <a:ext cx="5187537" cy="4278471"/>
          </a:xfrm>
          <a:prstGeom prst="rect">
            <a:avLst/>
          </a:prstGeom>
        </p:spPr>
      </p:pic>
      <p:sp>
        <p:nvSpPr>
          <p:cNvPr id="2" name="Arrow: Left 1">
            <a:extLst>
              <a:ext uri="{FF2B5EF4-FFF2-40B4-BE49-F238E27FC236}">
                <a16:creationId xmlns:a16="http://schemas.microsoft.com/office/drawing/2014/main" id="{DCA69F3E-43FA-4BAD-988A-451F99E92918}"/>
              </a:ext>
            </a:extLst>
          </p:cNvPr>
          <p:cNvSpPr/>
          <p:nvPr/>
        </p:nvSpPr>
        <p:spPr>
          <a:xfrm>
            <a:off x="6436946" y="1882079"/>
            <a:ext cx="2298176" cy="189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79C2C8-E13B-455C-A688-068B6700E96A}"/>
              </a:ext>
            </a:extLst>
          </p:cNvPr>
          <p:cNvSpPr txBox="1"/>
          <p:nvPr/>
        </p:nvSpPr>
        <p:spPr>
          <a:xfrm>
            <a:off x="7118938" y="2242347"/>
            <a:ext cx="2025062" cy="523220"/>
          </a:xfrm>
          <a:prstGeom prst="rect">
            <a:avLst/>
          </a:prstGeom>
          <a:noFill/>
        </p:spPr>
        <p:txBody>
          <a:bodyPr wrap="square" rtlCol="0">
            <a:spAutoFit/>
          </a:bodyPr>
          <a:lstStyle/>
          <a:p>
            <a:r>
              <a:rPr lang="en-US" dirty="0">
                <a:solidFill>
                  <a:schemeClr val="accent6">
                    <a:lumMod val="75000"/>
                  </a:schemeClr>
                </a:solidFill>
              </a:rPr>
              <a:t>We did search by cost ,we got treatment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0" name="Google Shape;390;p17"/>
          <p:cNvSpPr/>
          <p:nvPr/>
        </p:nvSpPr>
        <p:spPr>
          <a:xfrm>
            <a:off x="901809" y="121061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50966" y="222027"/>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26769" y="1445824"/>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20" name="Google Shape;372;p16"/>
          <p:cNvSpPr txBox="1">
            <a:spLocks/>
          </p:cNvSpPr>
          <p:nvPr/>
        </p:nvSpPr>
        <p:spPr>
          <a:xfrm>
            <a:off x="1984947" y="-82690"/>
            <a:ext cx="4930859" cy="6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accent1">
                  <a:lumMod val="75000"/>
                </a:schemeClr>
              </a:solidFill>
            </a:endParaRPr>
          </a:p>
        </p:txBody>
      </p:sp>
      <p:sp>
        <p:nvSpPr>
          <p:cNvPr id="21" name="Google Shape;374;p16"/>
          <p:cNvSpPr txBox="1">
            <a:spLocks/>
          </p:cNvSpPr>
          <p:nvPr/>
        </p:nvSpPr>
        <p:spPr>
          <a:xfrm>
            <a:off x="13557" y="4785525"/>
            <a:ext cx="548700" cy="35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9pPr>
          </a:lstStyle>
          <a:p>
            <a:fld id="{00000000-1234-1234-1234-123412341234}" type="slidenum">
              <a:rPr lang="en" smtClean="0"/>
              <a:pPr/>
              <a:t>16</a:t>
            </a:fld>
            <a:endParaRPr lang="en"/>
          </a:p>
        </p:txBody>
      </p:sp>
      <p:pic>
        <p:nvPicPr>
          <p:cNvPr id="3" name="Picture 2">
            <a:extLst>
              <a:ext uri="{FF2B5EF4-FFF2-40B4-BE49-F238E27FC236}">
                <a16:creationId xmlns:a16="http://schemas.microsoft.com/office/drawing/2014/main" id="{CB0655D7-7D96-4BA8-AEEF-C0B088978EBD}"/>
              </a:ext>
            </a:extLst>
          </p:cNvPr>
          <p:cNvPicPr>
            <a:picLocks noChangeAspect="1"/>
          </p:cNvPicPr>
          <p:nvPr/>
        </p:nvPicPr>
        <p:blipFill>
          <a:blip r:embed="rId3"/>
          <a:stretch>
            <a:fillRect/>
          </a:stretch>
        </p:blipFill>
        <p:spPr>
          <a:xfrm>
            <a:off x="476218" y="651740"/>
            <a:ext cx="8254383" cy="4133785"/>
          </a:xfrm>
          <a:prstGeom prst="rect">
            <a:avLst/>
          </a:prstGeom>
        </p:spPr>
      </p:pic>
      <p:sp>
        <p:nvSpPr>
          <p:cNvPr id="5" name="Arrow: Curved Right 4">
            <a:extLst>
              <a:ext uri="{FF2B5EF4-FFF2-40B4-BE49-F238E27FC236}">
                <a16:creationId xmlns:a16="http://schemas.microsoft.com/office/drawing/2014/main" id="{F67904AB-37C1-4CBA-8368-D8FE55E5B292}"/>
              </a:ext>
            </a:extLst>
          </p:cNvPr>
          <p:cNvSpPr/>
          <p:nvPr/>
        </p:nvSpPr>
        <p:spPr>
          <a:xfrm>
            <a:off x="-398615" y="3605561"/>
            <a:ext cx="874833" cy="8885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6371BE4-ED1E-4F3D-86B4-6F2A82752394}"/>
              </a:ext>
            </a:extLst>
          </p:cNvPr>
          <p:cNvSpPr txBox="1"/>
          <p:nvPr/>
        </p:nvSpPr>
        <p:spPr>
          <a:xfrm>
            <a:off x="562257" y="3439625"/>
            <a:ext cx="3113672" cy="738664"/>
          </a:xfrm>
          <a:prstGeom prst="rect">
            <a:avLst/>
          </a:prstGeom>
          <a:noFill/>
        </p:spPr>
        <p:txBody>
          <a:bodyPr wrap="square" rtlCol="0">
            <a:spAutoFit/>
          </a:bodyPr>
          <a:lstStyle/>
          <a:p>
            <a:r>
              <a:rPr lang="en-US" dirty="0">
                <a:solidFill>
                  <a:schemeClr val="tx2">
                    <a:lumMod val="50000"/>
                  </a:schemeClr>
                </a:solidFill>
              </a:rPr>
              <a:t>Note : Admin can’t add patient ,he only can add new doctor or new treatment </a:t>
            </a:r>
          </a:p>
        </p:txBody>
      </p:sp>
      <p:sp>
        <p:nvSpPr>
          <p:cNvPr id="2" name="TextBox 1">
            <a:extLst>
              <a:ext uri="{FF2B5EF4-FFF2-40B4-BE49-F238E27FC236}">
                <a16:creationId xmlns:a16="http://schemas.microsoft.com/office/drawing/2014/main" id="{D2906473-89BA-4D21-94DA-C81EF7AB5392}"/>
              </a:ext>
            </a:extLst>
          </p:cNvPr>
          <p:cNvSpPr txBox="1"/>
          <p:nvPr/>
        </p:nvSpPr>
        <p:spPr>
          <a:xfrm>
            <a:off x="3913470" y="3808957"/>
            <a:ext cx="1271239" cy="954107"/>
          </a:xfrm>
          <a:prstGeom prst="rect">
            <a:avLst/>
          </a:prstGeom>
          <a:noFill/>
        </p:spPr>
        <p:txBody>
          <a:bodyPr wrap="square" rtlCol="0">
            <a:spAutoFit/>
          </a:bodyPr>
          <a:lstStyle/>
          <a:p>
            <a:r>
              <a:rPr lang="en-US" dirty="0">
                <a:solidFill>
                  <a:schemeClr val="tx2">
                    <a:lumMod val="50000"/>
                  </a:schemeClr>
                </a:solidFill>
              </a:rPr>
              <a:t>To make update on any item after </a:t>
            </a:r>
            <a:r>
              <a:rPr lang="en-US" dirty="0" err="1">
                <a:solidFill>
                  <a:schemeClr val="tx2">
                    <a:lumMod val="50000"/>
                  </a:schemeClr>
                </a:solidFill>
              </a:rPr>
              <a:t>seleceting</a:t>
            </a:r>
            <a:endParaRPr lang="en-US" dirty="0">
              <a:solidFill>
                <a:schemeClr val="tx2">
                  <a:lumMod val="50000"/>
                </a:schemeClr>
              </a:solidFill>
            </a:endParaRPr>
          </a:p>
        </p:txBody>
      </p:sp>
      <p:sp>
        <p:nvSpPr>
          <p:cNvPr id="4" name="Arrow: Left 3">
            <a:extLst>
              <a:ext uri="{FF2B5EF4-FFF2-40B4-BE49-F238E27FC236}">
                <a16:creationId xmlns:a16="http://schemas.microsoft.com/office/drawing/2014/main" id="{B492240C-0246-4FA3-84D6-E3CA104F4204}"/>
              </a:ext>
            </a:extLst>
          </p:cNvPr>
          <p:cNvSpPr/>
          <p:nvPr/>
        </p:nvSpPr>
        <p:spPr>
          <a:xfrm rot="5400000">
            <a:off x="3149731" y="4611550"/>
            <a:ext cx="470024" cy="5937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04535E0-C8EF-48FF-AE5A-331998639D68}"/>
              </a:ext>
            </a:extLst>
          </p:cNvPr>
          <p:cNvSpPr txBox="1"/>
          <p:nvPr/>
        </p:nvSpPr>
        <p:spPr>
          <a:xfrm>
            <a:off x="6376318" y="3605561"/>
            <a:ext cx="1055649" cy="1384995"/>
          </a:xfrm>
          <a:prstGeom prst="rect">
            <a:avLst/>
          </a:prstGeom>
          <a:noFill/>
        </p:spPr>
        <p:txBody>
          <a:bodyPr wrap="square" rtlCol="0">
            <a:spAutoFit/>
          </a:bodyPr>
          <a:lstStyle/>
          <a:p>
            <a:r>
              <a:rPr lang="en-US" dirty="0">
                <a:solidFill>
                  <a:schemeClr val="tx2">
                    <a:lumMod val="50000"/>
                  </a:schemeClr>
                </a:solidFill>
              </a:rPr>
              <a:t>To make update on any item after deleting</a:t>
            </a:r>
          </a:p>
          <a:p>
            <a:endParaRPr lang="en-US" dirty="0"/>
          </a:p>
        </p:txBody>
      </p:sp>
      <p:sp>
        <p:nvSpPr>
          <p:cNvPr id="14" name="Arrow: Left 13">
            <a:extLst>
              <a:ext uri="{FF2B5EF4-FFF2-40B4-BE49-F238E27FC236}">
                <a16:creationId xmlns:a16="http://schemas.microsoft.com/office/drawing/2014/main" id="{418317A2-BB2F-42BD-A65F-32ECCD08438F}"/>
              </a:ext>
            </a:extLst>
          </p:cNvPr>
          <p:cNvSpPr/>
          <p:nvPr/>
        </p:nvSpPr>
        <p:spPr>
          <a:xfrm rot="5400000">
            <a:off x="5560596" y="4577792"/>
            <a:ext cx="470024" cy="5937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p:bldP spid="4" grpId="0" animBg="1"/>
      <p:bldP spid="7"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3" name="Picture 2">
            <a:extLst>
              <a:ext uri="{FF2B5EF4-FFF2-40B4-BE49-F238E27FC236}">
                <a16:creationId xmlns:a16="http://schemas.microsoft.com/office/drawing/2014/main" id="{65990BBA-BAC6-4833-8021-86FC54D83D3F}"/>
              </a:ext>
            </a:extLst>
          </p:cNvPr>
          <p:cNvPicPr>
            <a:picLocks noChangeAspect="1"/>
          </p:cNvPicPr>
          <p:nvPr/>
        </p:nvPicPr>
        <p:blipFill>
          <a:blip r:embed="rId3"/>
          <a:stretch>
            <a:fillRect/>
          </a:stretch>
        </p:blipFill>
        <p:spPr>
          <a:xfrm>
            <a:off x="1091865" y="642175"/>
            <a:ext cx="6319435" cy="4322300"/>
          </a:xfrm>
          <a:prstGeom prst="rect">
            <a:avLst/>
          </a:prstGeom>
        </p:spPr>
      </p:pic>
      <p:sp>
        <p:nvSpPr>
          <p:cNvPr id="4" name="Arrow: Curved Left 3">
            <a:extLst>
              <a:ext uri="{FF2B5EF4-FFF2-40B4-BE49-F238E27FC236}">
                <a16:creationId xmlns:a16="http://schemas.microsoft.com/office/drawing/2014/main" id="{DD5BD784-1C72-498D-9DA6-24F0A3124E11}"/>
              </a:ext>
            </a:extLst>
          </p:cNvPr>
          <p:cNvSpPr/>
          <p:nvPr/>
        </p:nvSpPr>
        <p:spPr>
          <a:xfrm>
            <a:off x="7376481" y="3169156"/>
            <a:ext cx="1128854" cy="8231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E87B4F9-7DBD-4EB5-B91A-B42F1C16CBEE}"/>
              </a:ext>
            </a:extLst>
          </p:cNvPr>
          <p:cNvSpPr txBox="1"/>
          <p:nvPr/>
        </p:nvSpPr>
        <p:spPr>
          <a:xfrm>
            <a:off x="5420085" y="3469061"/>
            <a:ext cx="1873405" cy="523220"/>
          </a:xfrm>
          <a:prstGeom prst="rect">
            <a:avLst/>
          </a:prstGeom>
          <a:noFill/>
        </p:spPr>
        <p:txBody>
          <a:bodyPr wrap="square" rtlCol="0">
            <a:spAutoFit/>
          </a:bodyPr>
          <a:lstStyle/>
          <a:p>
            <a:r>
              <a:rPr lang="en-US" dirty="0">
                <a:solidFill>
                  <a:schemeClr val="tx2">
                    <a:lumMod val="50000"/>
                  </a:schemeClr>
                </a:solidFill>
              </a:rPr>
              <a:t>Admin can submit data</a:t>
            </a:r>
          </a:p>
        </p:txBody>
      </p:sp>
      <p:sp>
        <p:nvSpPr>
          <p:cNvPr id="6" name="TextBox 5">
            <a:extLst>
              <a:ext uri="{FF2B5EF4-FFF2-40B4-BE49-F238E27FC236}">
                <a16:creationId xmlns:a16="http://schemas.microsoft.com/office/drawing/2014/main" id="{6998EA79-9E3C-4498-8886-6CC3C98853DB}"/>
              </a:ext>
            </a:extLst>
          </p:cNvPr>
          <p:cNvSpPr txBox="1"/>
          <p:nvPr/>
        </p:nvSpPr>
        <p:spPr>
          <a:xfrm>
            <a:off x="2386361" y="177827"/>
            <a:ext cx="5887844" cy="461665"/>
          </a:xfrm>
          <a:prstGeom prst="rect">
            <a:avLst/>
          </a:prstGeom>
          <a:noFill/>
        </p:spPr>
        <p:txBody>
          <a:bodyPr wrap="square" rtlCol="0">
            <a:spAutoFit/>
          </a:bodyPr>
          <a:lstStyle/>
          <a:p>
            <a:r>
              <a:rPr lang="en-US" sz="2400" dirty="0">
                <a:solidFill>
                  <a:srgbClr val="19BBD5"/>
                </a:solidFill>
                <a:latin typeface="Nixie One"/>
                <a:sym typeface="Nixie One"/>
              </a:rPr>
              <a:t>Admin can add new doctor here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3" name="Picture 2">
            <a:extLst>
              <a:ext uri="{FF2B5EF4-FFF2-40B4-BE49-F238E27FC236}">
                <a16:creationId xmlns:a16="http://schemas.microsoft.com/office/drawing/2014/main" id="{23CF0662-051F-415F-ACFA-2F9A4AB69144}"/>
              </a:ext>
            </a:extLst>
          </p:cNvPr>
          <p:cNvPicPr>
            <a:picLocks noChangeAspect="1"/>
          </p:cNvPicPr>
          <p:nvPr/>
        </p:nvPicPr>
        <p:blipFill>
          <a:blip r:embed="rId3"/>
          <a:stretch>
            <a:fillRect/>
          </a:stretch>
        </p:blipFill>
        <p:spPr>
          <a:xfrm>
            <a:off x="2118558" y="1189217"/>
            <a:ext cx="4906884" cy="3805599"/>
          </a:xfrm>
          <a:prstGeom prst="rect">
            <a:avLst/>
          </a:prstGeom>
        </p:spPr>
      </p:pic>
      <p:sp>
        <p:nvSpPr>
          <p:cNvPr id="4" name="TextBox 3">
            <a:extLst>
              <a:ext uri="{FF2B5EF4-FFF2-40B4-BE49-F238E27FC236}">
                <a16:creationId xmlns:a16="http://schemas.microsoft.com/office/drawing/2014/main" id="{968BCBB9-8D7F-47EA-8D9A-F0B5AF2E486E}"/>
              </a:ext>
            </a:extLst>
          </p:cNvPr>
          <p:cNvSpPr txBox="1"/>
          <p:nvPr/>
        </p:nvSpPr>
        <p:spPr>
          <a:xfrm>
            <a:off x="1806498" y="602166"/>
            <a:ext cx="6073697" cy="461665"/>
          </a:xfrm>
          <a:prstGeom prst="rect">
            <a:avLst/>
          </a:prstGeom>
          <a:noFill/>
        </p:spPr>
        <p:txBody>
          <a:bodyPr wrap="square" rtlCol="0">
            <a:spAutoFit/>
          </a:bodyPr>
          <a:lstStyle/>
          <a:p>
            <a:r>
              <a:rPr lang="en-US" sz="2400" dirty="0">
                <a:solidFill>
                  <a:srgbClr val="19BBD5"/>
                </a:solidFill>
                <a:latin typeface="Nixie One"/>
                <a:sym typeface="Nixie One"/>
              </a:rPr>
              <a:t>Admin can add new treatment </a:t>
            </a:r>
          </a:p>
        </p:txBody>
      </p:sp>
      <p:sp>
        <p:nvSpPr>
          <p:cNvPr id="5" name="Arrow: Curved Left 4">
            <a:extLst>
              <a:ext uri="{FF2B5EF4-FFF2-40B4-BE49-F238E27FC236}">
                <a16:creationId xmlns:a16="http://schemas.microsoft.com/office/drawing/2014/main" id="{6B7218E9-4570-4568-AD16-A98B3439735C}"/>
              </a:ext>
            </a:extLst>
          </p:cNvPr>
          <p:cNvSpPr/>
          <p:nvPr/>
        </p:nvSpPr>
        <p:spPr>
          <a:xfrm>
            <a:off x="7025442" y="3590693"/>
            <a:ext cx="676334" cy="9506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0D18853C-9FFF-49B5-81EA-4BED1A04B6FF}"/>
              </a:ext>
            </a:extLst>
          </p:cNvPr>
          <p:cNvSpPr txBox="1"/>
          <p:nvPr/>
        </p:nvSpPr>
        <p:spPr>
          <a:xfrm>
            <a:off x="5664820" y="3389971"/>
            <a:ext cx="1033346" cy="738664"/>
          </a:xfrm>
          <a:prstGeom prst="rect">
            <a:avLst/>
          </a:prstGeom>
          <a:noFill/>
        </p:spPr>
        <p:txBody>
          <a:bodyPr wrap="square" rtlCol="0">
            <a:spAutoFit/>
          </a:bodyPr>
          <a:lstStyle/>
          <a:p>
            <a:r>
              <a:rPr lang="en-US" dirty="0">
                <a:solidFill>
                  <a:schemeClr val="bg1"/>
                </a:solidFill>
              </a:rPr>
              <a:t>Submit New treatment </a:t>
            </a:r>
          </a:p>
        </p:txBody>
      </p:sp>
      <p:sp>
        <p:nvSpPr>
          <p:cNvPr id="6" name="TextBox 5">
            <a:extLst>
              <a:ext uri="{FF2B5EF4-FFF2-40B4-BE49-F238E27FC236}">
                <a16:creationId xmlns:a16="http://schemas.microsoft.com/office/drawing/2014/main" id="{D67CF099-14C5-46CB-8FB5-231410244814}"/>
              </a:ext>
            </a:extLst>
          </p:cNvPr>
          <p:cNvSpPr txBox="1"/>
          <p:nvPr/>
        </p:nvSpPr>
        <p:spPr>
          <a:xfrm>
            <a:off x="4207727" y="3590693"/>
            <a:ext cx="1033346" cy="738664"/>
          </a:xfrm>
          <a:prstGeom prst="rect">
            <a:avLst/>
          </a:prstGeom>
          <a:noFill/>
        </p:spPr>
        <p:txBody>
          <a:bodyPr wrap="square" rtlCol="0">
            <a:spAutoFit/>
          </a:bodyPr>
          <a:lstStyle/>
          <a:p>
            <a:r>
              <a:rPr lang="en-US" dirty="0">
                <a:solidFill>
                  <a:schemeClr val="bg1"/>
                </a:solidFill>
              </a:rPr>
              <a:t>Back to previous page </a:t>
            </a:r>
          </a:p>
        </p:txBody>
      </p:sp>
      <p:sp>
        <p:nvSpPr>
          <p:cNvPr id="7" name="TextBox 6">
            <a:extLst>
              <a:ext uri="{FF2B5EF4-FFF2-40B4-BE49-F238E27FC236}">
                <a16:creationId xmlns:a16="http://schemas.microsoft.com/office/drawing/2014/main" id="{2947D9F0-E06E-4E5B-9CDA-9A882217A988}"/>
              </a:ext>
            </a:extLst>
          </p:cNvPr>
          <p:cNvSpPr txBox="1"/>
          <p:nvPr/>
        </p:nvSpPr>
        <p:spPr>
          <a:xfrm>
            <a:off x="2534870" y="3389971"/>
            <a:ext cx="669247" cy="951571"/>
          </a:xfrm>
          <a:prstGeom prst="rect">
            <a:avLst/>
          </a:prstGeom>
          <a:noFill/>
        </p:spPr>
        <p:txBody>
          <a:bodyPr wrap="square" rtlCol="0">
            <a:spAutoFit/>
          </a:bodyPr>
          <a:lstStyle/>
          <a:p>
            <a:r>
              <a:rPr lang="en-US" dirty="0">
                <a:solidFill>
                  <a:schemeClr val="bg1"/>
                </a:solidFill>
              </a:rPr>
              <a:t>Exit or Log in again </a:t>
            </a:r>
          </a:p>
        </p:txBody>
      </p:sp>
      <p:sp>
        <p:nvSpPr>
          <p:cNvPr id="9" name="Arrow: Curved Left 8">
            <a:extLst>
              <a:ext uri="{FF2B5EF4-FFF2-40B4-BE49-F238E27FC236}">
                <a16:creationId xmlns:a16="http://schemas.microsoft.com/office/drawing/2014/main" id="{7D3B216E-5713-4B78-BCFB-2DD015BDEA3C}"/>
              </a:ext>
            </a:extLst>
          </p:cNvPr>
          <p:cNvSpPr/>
          <p:nvPr/>
        </p:nvSpPr>
        <p:spPr>
          <a:xfrm rot="10800000">
            <a:off x="1434789" y="3560957"/>
            <a:ext cx="676334" cy="9506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Left 10">
            <a:extLst>
              <a:ext uri="{FF2B5EF4-FFF2-40B4-BE49-F238E27FC236}">
                <a16:creationId xmlns:a16="http://schemas.microsoft.com/office/drawing/2014/main" id="{4757DEAB-DBA9-4C82-B728-F1D137577989}"/>
              </a:ext>
            </a:extLst>
          </p:cNvPr>
          <p:cNvSpPr/>
          <p:nvPr/>
        </p:nvSpPr>
        <p:spPr>
          <a:xfrm rot="5400000">
            <a:off x="4345258" y="4705382"/>
            <a:ext cx="453483" cy="5788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P spid="7"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2"/>
                                        </p:tgtEl>
                                        <p:attrNameLst>
                                          <p:attrName>style.visibility</p:attrName>
                                        </p:attrNameLst>
                                      </p:cBhvr>
                                      <p:to>
                                        <p:strVal val="visible"/>
                                      </p:to>
                                    </p:set>
                                    <p:animEffect transition="in" filter="barn(inVertical)">
                                      <p:cBhvr>
                                        <p:cTn id="7" dur="500"/>
                                        <p:tgtEl>
                                          <p:spTgt spid="57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73">
                                            <p:txEl>
                                              <p:pRg st="0" end="0"/>
                                            </p:txEl>
                                          </p:spTgt>
                                        </p:tgtEl>
                                        <p:attrNameLst>
                                          <p:attrName>style.visibility</p:attrName>
                                        </p:attrNameLst>
                                      </p:cBhvr>
                                      <p:to>
                                        <p:strVal val="visible"/>
                                      </p:to>
                                    </p:set>
                                    <p:animEffect transition="in" filter="randombar(horizontal)">
                                      <p:cBhvr>
                                        <p:cTn id="12" dur="500"/>
                                        <p:tgtEl>
                                          <p:spTgt spid="5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322458" y="608516"/>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t>Our team </a:t>
            </a:r>
            <a:endParaRPr sz="7200" dirty="0"/>
          </a:p>
        </p:txBody>
      </p:sp>
      <p:sp>
        <p:nvSpPr>
          <p:cNvPr id="352" name="Google Shape;352;p13"/>
          <p:cNvSpPr txBox="1">
            <a:spLocks noGrp="1"/>
          </p:cNvSpPr>
          <p:nvPr>
            <p:ph type="body" idx="4294967295"/>
          </p:nvPr>
        </p:nvSpPr>
        <p:spPr>
          <a:xfrm>
            <a:off x="2529723" y="1937795"/>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Marwa</a:t>
            </a:r>
            <a:r>
              <a:rPr lang="en-US" dirty="0"/>
              <a:t> Ahmed </a:t>
            </a:r>
            <a:r>
              <a:rPr lang="en-US" dirty="0" err="1"/>
              <a:t>Abdo</a:t>
            </a:r>
            <a:r>
              <a:rPr lang="en-US" dirty="0"/>
              <a:t>                             section (15)</a:t>
            </a:r>
          </a:p>
          <a:p>
            <a:pPr marL="0" lvl="0" indent="0">
              <a:buNone/>
            </a:pPr>
            <a:r>
              <a:rPr lang="en-US" dirty="0"/>
              <a:t>Mariam Hossam Diab                           </a:t>
            </a:r>
            <a:r>
              <a:rPr lang="ar-EG" dirty="0"/>
              <a:t> </a:t>
            </a:r>
            <a:r>
              <a:rPr lang="en-US" dirty="0"/>
              <a:t>section (15)</a:t>
            </a:r>
          </a:p>
          <a:p>
            <a:pPr marL="0" lvl="0" indent="0">
              <a:buNone/>
            </a:pPr>
            <a:r>
              <a:rPr lang="en-US" dirty="0"/>
              <a:t>Mariam Mohamed </a:t>
            </a:r>
            <a:r>
              <a:rPr lang="en-US" dirty="0" err="1"/>
              <a:t>Zahran</a:t>
            </a:r>
            <a:r>
              <a:rPr lang="en-US" dirty="0"/>
              <a:t>                    section (15)</a:t>
            </a:r>
          </a:p>
          <a:p>
            <a:pPr marL="0" lvl="0" indent="0">
              <a:buNone/>
            </a:pPr>
            <a:r>
              <a:rPr lang="en-US" dirty="0"/>
              <a:t>Wafaa Mohamed Mostafa                   section (17)</a:t>
            </a:r>
          </a:p>
          <a:p>
            <a:pPr marL="0" lvl="0" indent="0">
              <a:buNone/>
            </a:pPr>
            <a:r>
              <a:rPr lang="en-US" dirty="0"/>
              <a:t>Heba Walid Mohamed                          </a:t>
            </a:r>
            <a:r>
              <a:rPr lang="ar-EG" dirty="0"/>
              <a:t> </a:t>
            </a:r>
            <a:r>
              <a:rPr lang="en-US" dirty="0"/>
              <a:t>section (17)</a:t>
            </a:r>
          </a:p>
          <a:p>
            <a:pPr marL="0" lvl="0" indent="0">
              <a:buNone/>
            </a:pPr>
            <a:r>
              <a:rPr lang="en-US" dirty="0"/>
              <a:t>Yara Khaled Abd El Fatah                    </a:t>
            </a:r>
            <a:r>
              <a:rPr lang="ar-EG" dirty="0"/>
              <a:t>   </a:t>
            </a:r>
            <a:r>
              <a:rPr lang="en-US" dirty="0"/>
              <a:t>section (17)</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Effect transition="in" filter="barn(inVertical)">
                                      <p:cBhvr>
                                        <p:cTn id="7" dur="500"/>
                                        <p:tgtEl>
                                          <p:spTgt spid="3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2">
                                            <p:txEl>
                                              <p:pRg st="1" end="1"/>
                                            </p:txEl>
                                          </p:spTgt>
                                        </p:tgtEl>
                                        <p:attrNameLst>
                                          <p:attrName>style.visibility</p:attrName>
                                        </p:attrNameLst>
                                      </p:cBhvr>
                                      <p:to>
                                        <p:strVal val="visible"/>
                                      </p:to>
                                    </p:set>
                                    <p:animEffect transition="in" filter="barn(inVertical)">
                                      <p:cBhvr>
                                        <p:cTn id="12" dur="500"/>
                                        <p:tgtEl>
                                          <p:spTgt spid="3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52">
                                            <p:txEl>
                                              <p:pRg st="2" end="2"/>
                                            </p:txEl>
                                          </p:spTgt>
                                        </p:tgtEl>
                                        <p:attrNameLst>
                                          <p:attrName>style.visibility</p:attrName>
                                        </p:attrNameLst>
                                      </p:cBhvr>
                                      <p:to>
                                        <p:strVal val="visible"/>
                                      </p:to>
                                    </p:set>
                                    <p:animEffect transition="in" filter="barn(inVertical)">
                                      <p:cBhvr>
                                        <p:cTn id="17" dur="500"/>
                                        <p:tgtEl>
                                          <p:spTgt spid="3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52">
                                            <p:txEl>
                                              <p:pRg st="3" end="3"/>
                                            </p:txEl>
                                          </p:spTgt>
                                        </p:tgtEl>
                                        <p:attrNameLst>
                                          <p:attrName>style.visibility</p:attrName>
                                        </p:attrNameLst>
                                      </p:cBhvr>
                                      <p:to>
                                        <p:strVal val="visible"/>
                                      </p:to>
                                    </p:set>
                                    <p:animEffect transition="in" filter="barn(inVertical)">
                                      <p:cBhvr>
                                        <p:cTn id="22" dur="500"/>
                                        <p:tgtEl>
                                          <p:spTgt spid="3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52">
                                            <p:txEl>
                                              <p:pRg st="4" end="4"/>
                                            </p:txEl>
                                          </p:spTgt>
                                        </p:tgtEl>
                                        <p:attrNameLst>
                                          <p:attrName>style.visibility</p:attrName>
                                        </p:attrNameLst>
                                      </p:cBhvr>
                                      <p:to>
                                        <p:strVal val="visible"/>
                                      </p:to>
                                    </p:set>
                                    <p:animEffect transition="in" filter="barn(inVertical)">
                                      <p:cBhvr>
                                        <p:cTn id="27" dur="500"/>
                                        <p:tgtEl>
                                          <p:spTgt spid="3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52">
                                            <p:txEl>
                                              <p:pRg st="5" end="5"/>
                                            </p:txEl>
                                          </p:spTgt>
                                        </p:tgtEl>
                                        <p:attrNameLst>
                                          <p:attrName>style.visibility</p:attrName>
                                        </p:attrNameLst>
                                      </p:cBhvr>
                                      <p:to>
                                        <p:strVal val="visible"/>
                                      </p:to>
                                    </p:set>
                                    <p:animEffect transition="in" filter="barn(inVertical)">
                                      <p:cBhvr>
                                        <p:cTn id="32" dur="500"/>
                                        <p:tgtEl>
                                          <p:spTgt spid="3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141087" y="216855"/>
            <a:ext cx="321767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Description</a:t>
            </a:r>
            <a:endParaRPr dirty="0"/>
          </a:p>
        </p:txBody>
      </p:sp>
      <p:sp>
        <p:nvSpPr>
          <p:cNvPr id="344" name="Google Shape;344;p12"/>
          <p:cNvSpPr txBox="1"/>
          <p:nvPr/>
        </p:nvSpPr>
        <p:spPr>
          <a:xfrm>
            <a:off x="1196436" y="1284659"/>
            <a:ext cx="7294180" cy="3931063"/>
          </a:xfrm>
          <a:prstGeom prst="rect">
            <a:avLst/>
          </a:prstGeom>
          <a:noFill/>
          <a:ln>
            <a:noFill/>
          </a:ln>
        </p:spPr>
        <p:txBody>
          <a:bodyPr spcFirstLastPara="1" wrap="square" lIns="91425" tIns="91425" rIns="91425" bIns="91425" anchor="t" anchorCtr="0">
            <a:noAutofit/>
          </a:bodyPr>
          <a:lstStyle/>
          <a:p>
            <a:pPr>
              <a:lnSpc>
                <a:spcPct val="115000"/>
              </a:lnSpc>
              <a:spcAft>
                <a:spcPts val="1000"/>
              </a:spcAft>
            </a:pPr>
            <a:r>
              <a:rPr lang="en-US" dirty="0">
                <a:solidFill>
                  <a:schemeClr val="accent2">
                    <a:lumMod val="60000"/>
                    <a:lumOff val="40000"/>
                  </a:schemeClr>
                </a:solidFill>
                <a:latin typeface="+mj-lt"/>
                <a:ea typeface="Calibri" panose="020F0502020204030204" pitchFamily="34" charset="0"/>
                <a:cs typeface="MS Gothic" panose="020B0609070205080204" pitchFamily="49" charset="-128"/>
              </a:rPr>
              <a:t>❖</a:t>
            </a:r>
            <a:r>
              <a:rPr lang="en-US" dirty="0">
                <a:solidFill>
                  <a:schemeClr val="accent2">
                    <a:lumMod val="60000"/>
                    <a:lumOff val="40000"/>
                  </a:schemeClr>
                </a:solidFill>
                <a:latin typeface="+mj-lt"/>
                <a:ea typeface="Calibri" panose="020F0502020204030204" pitchFamily="34" charset="0"/>
                <a:cs typeface="Arial" panose="020B0604020202020204" pitchFamily="34" charset="0"/>
              </a:rPr>
              <a:t> The Remote clinic system is software developed to simplify the communication process between the doctor and  patients.IT is very useful for patients , because they can use you anywhere and anytime. Patients can easily diagnose and deliver medication .It is important in the current situation .Effortless patients management system for your clinic that keeps your patients date well organized and right at your fingertips when you need it .  Preventing the transmission of the disease by reducing the need for patients to travel.                                                                                                                                                                                          </a:t>
            </a:r>
          </a:p>
          <a:p>
            <a:pPr>
              <a:lnSpc>
                <a:spcPct val="115000"/>
              </a:lnSpc>
              <a:spcAft>
                <a:spcPts val="1000"/>
              </a:spcAft>
            </a:pPr>
            <a:r>
              <a:rPr lang="en-US" dirty="0">
                <a:solidFill>
                  <a:schemeClr val="accent2">
                    <a:lumMod val="60000"/>
                    <a:lumOff val="40000"/>
                  </a:schemeClr>
                </a:solidFill>
                <a:latin typeface="+mj-lt"/>
                <a:ea typeface="Calibri" panose="020F0502020204030204" pitchFamily="34" charset="0"/>
                <a:cs typeface="Arial" panose="020B0604020202020204" pitchFamily="34" charset="0"/>
              </a:rPr>
              <a:t> </a:t>
            </a:r>
            <a:r>
              <a:rPr lang="en-US" dirty="0">
                <a:solidFill>
                  <a:schemeClr val="accent2">
                    <a:lumMod val="60000"/>
                    <a:lumOff val="40000"/>
                  </a:schemeClr>
                </a:solidFill>
                <a:latin typeface="+mj-lt"/>
                <a:ea typeface="Calibri" panose="020F0502020204030204" pitchFamily="34" charset="0"/>
                <a:cs typeface="MS Gothic" panose="020B0609070205080204" pitchFamily="49" charset="-128"/>
              </a:rPr>
              <a:t>❖</a:t>
            </a:r>
            <a:r>
              <a:rPr lang="en-US" dirty="0">
                <a:solidFill>
                  <a:schemeClr val="accent2">
                    <a:lumMod val="60000"/>
                    <a:lumOff val="40000"/>
                  </a:schemeClr>
                </a:solidFill>
                <a:latin typeface="+mj-lt"/>
                <a:ea typeface="Calibri" panose="020F0502020204030204" pitchFamily="34" charset="0"/>
                <a:cs typeface="Arial" panose="020B0604020202020204" pitchFamily="34" charset="0"/>
              </a:rPr>
              <a:t> The software would be operated by three users Admin, patient and Doctor .                                                                                                                                                                                               </a:t>
            </a:r>
            <a:r>
              <a:rPr lang="en-US" dirty="0">
                <a:solidFill>
                  <a:schemeClr val="accent2">
                    <a:lumMod val="60000"/>
                    <a:lumOff val="40000"/>
                  </a:schemeClr>
                </a:solidFill>
                <a:latin typeface="+mj-lt"/>
                <a:ea typeface="Calibri" panose="020F0502020204030204" pitchFamily="34" charset="0"/>
                <a:cs typeface="MS Gothic" panose="020B0609070205080204" pitchFamily="49" charset="-128"/>
              </a:rPr>
              <a:t>❖</a:t>
            </a:r>
            <a:r>
              <a:rPr lang="en-US" dirty="0">
                <a:solidFill>
                  <a:schemeClr val="accent2">
                    <a:lumMod val="60000"/>
                    <a:lumOff val="40000"/>
                  </a:schemeClr>
                </a:solidFill>
                <a:latin typeface="+mj-lt"/>
                <a:ea typeface="Calibri" panose="020F0502020204030204" pitchFamily="34" charset="0"/>
                <a:cs typeface="Arial" panose="020B0604020202020204" pitchFamily="34" charset="0"/>
              </a:rPr>
              <a:t> Admin would be responsible for adding the others users and can view the profile of each (new doctor, doctor,    consultation , revelation) including personal details like (id, name, address, phone, etc...). He would be responsible for adding patients and assigning token numbers to the patient visiting the clinic and save it in the database along with their details. These token numbers along with respective patient details are sent to doctor</a:t>
            </a:r>
            <a:r>
              <a:rPr lang="en-US" dirty="0">
                <a:solidFill>
                  <a:schemeClr val="accent2">
                    <a:lumMod val="60000"/>
                    <a:lumOff val="40000"/>
                  </a:schemeClr>
                </a:solidFill>
                <a:latin typeface="Calibri" panose="020F0502020204030204" pitchFamily="34" charset="0"/>
                <a:ea typeface="Calibri" panose="020F0502020204030204" pitchFamily="34" charset="0"/>
                <a:cs typeface="Arial" panose="020B0604020202020204" pitchFamily="34" charset="0"/>
              </a:rPr>
              <a:t>.</a:t>
            </a:r>
            <a:endParaRPr lang="en-US"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anim calcmode="lin" valueType="num">
                                      <p:cBhvr additive="base">
                                        <p:cTn id="7" dur="500" fill="hold"/>
                                        <p:tgtEl>
                                          <p:spTgt spid="3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4">
                                            <p:txEl>
                                              <p:pRg st="1" end="1"/>
                                            </p:txEl>
                                          </p:spTgt>
                                        </p:tgtEl>
                                        <p:attrNameLst>
                                          <p:attrName>style.visibility</p:attrName>
                                        </p:attrNameLst>
                                      </p:cBhvr>
                                      <p:to>
                                        <p:strVal val="visible"/>
                                      </p:to>
                                    </p:set>
                                    <p:anim calcmode="lin" valueType="num">
                                      <p:cBhvr additive="base">
                                        <p:cTn id="13" dur="500" fill="hold"/>
                                        <p:tgtEl>
                                          <p:spTgt spid="3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14"/>
          <p:cNvSpPr txBox="1">
            <a:spLocks noGrp="1"/>
          </p:cNvSpPr>
          <p:nvPr>
            <p:ph type="subTitle" idx="1"/>
          </p:nvPr>
        </p:nvSpPr>
        <p:spPr>
          <a:xfrm>
            <a:off x="2569029" y="174171"/>
            <a:ext cx="6411420" cy="4598551"/>
          </a:xfrm>
          <a:prstGeom prst="rect">
            <a:avLst/>
          </a:prstGeom>
        </p:spPr>
        <p:txBody>
          <a:bodyPr spcFirstLastPara="1" wrap="square" lIns="91425" tIns="91425" rIns="91425" bIns="91425" anchor="t" anchorCtr="0">
            <a:noAutofit/>
          </a:bodyPr>
          <a:lstStyle/>
          <a:p>
            <a:pPr marL="0">
              <a:lnSpc>
                <a:spcPct val="115000"/>
              </a:lnSpc>
              <a:spcAft>
                <a:spcPts val="1000"/>
              </a:spcAft>
            </a:pPr>
            <a:r>
              <a:rPr lang="en-US" dirty="0">
                <a:solidFill>
                  <a:schemeClr val="accent2">
                    <a:lumMod val="60000"/>
                    <a:lumOff val="40000"/>
                  </a:schemeClr>
                </a:solidFill>
                <a:latin typeface="MS Gothic" panose="020B0609070205080204" pitchFamily="49" charset="-128"/>
                <a:ea typeface="Calibri" panose="020F0502020204030204" pitchFamily="34" charset="0"/>
                <a:cs typeface="+mj-cs"/>
              </a:rPr>
              <a:t>❖</a:t>
            </a:r>
            <a:r>
              <a:rPr lang="en-US" dirty="0">
                <a:solidFill>
                  <a:schemeClr val="accent2">
                    <a:lumMod val="60000"/>
                    <a:lumOff val="40000"/>
                  </a:schemeClr>
                </a:solidFill>
                <a:latin typeface="Calibri" panose="020F0502020204030204" pitchFamily="34" charset="0"/>
                <a:ea typeface="Calibri" panose="020F0502020204030204" pitchFamily="34" charset="0"/>
                <a:cs typeface="+mj-cs"/>
              </a:rPr>
              <a:t> the doctor is doctor has come before ,so only writing username and password in the page of login. New doctor is doctor is the first to come ,the page of login will be opened to write (ID, name, address, phone , email  ,Data of birth data  ,specialty ,studying ,salary).</a:t>
            </a:r>
          </a:p>
          <a:p>
            <a:pPr marL="0">
              <a:lnSpc>
                <a:spcPct val="115000"/>
              </a:lnSpc>
              <a:spcAft>
                <a:spcPts val="1000"/>
              </a:spcAft>
            </a:pPr>
            <a:r>
              <a:rPr lang="ar-EG" dirty="0">
                <a:solidFill>
                  <a:schemeClr val="accent2">
                    <a:lumMod val="60000"/>
                    <a:lumOff val="40000"/>
                  </a:schemeClr>
                </a:solidFill>
                <a:latin typeface="Calibri" panose="020F0502020204030204" pitchFamily="34" charset="0"/>
                <a:ea typeface="Calibri" panose="020F0502020204030204" pitchFamily="34" charset="0"/>
                <a:cs typeface="+mj-cs"/>
              </a:rPr>
              <a:t> </a:t>
            </a:r>
            <a:r>
              <a:rPr lang="en-US" dirty="0">
                <a:solidFill>
                  <a:schemeClr val="accent2">
                    <a:lumMod val="60000"/>
                    <a:lumOff val="40000"/>
                  </a:schemeClr>
                </a:solidFill>
                <a:latin typeface="MS Gothic" panose="020B0609070205080204" pitchFamily="49" charset="-128"/>
                <a:ea typeface="Calibri" panose="020F0502020204030204" pitchFamily="34" charset="0"/>
                <a:cs typeface="+mj-cs"/>
              </a:rPr>
              <a:t>❖</a:t>
            </a:r>
            <a:r>
              <a:rPr lang="en-US" dirty="0">
                <a:solidFill>
                  <a:schemeClr val="accent2">
                    <a:lumMod val="60000"/>
                    <a:lumOff val="40000"/>
                  </a:schemeClr>
                </a:solidFill>
                <a:latin typeface="Calibri" panose="020F0502020204030204" pitchFamily="34" charset="0"/>
                <a:ea typeface="Calibri" panose="020F0502020204030204" pitchFamily="34" charset="0"/>
                <a:cs typeface="+mj-cs"/>
              </a:rPr>
              <a:t>New doctor/ The doctor can thus view patient details and after checking up the patient, the prescription which is the  </a:t>
            </a:r>
            <a:r>
              <a:rPr lang="en-US" dirty="0">
                <a:solidFill>
                  <a:schemeClr val="accent2">
                    <a:lumMod val="60000"/>
                    <a:lumOff val="40000"/>
                  </a:schemeClr>
                </a:solidFill>
                <a:latin typeface="Arial" panose="020B0604020202020204" pitchFamily="34" charset="0"/>
                <a:ea typeface="Calibri" panose="020F0502020204030204" pitchFamily="34" charset="0"/>
                <a:cs typeface="+mj-cs"/>
              </a:rPr>
              <a:t> </a:t>
            </a:r>
            <a:r>
              <a:rPr lang="en-US" dirty="0">
                <a:solidFill>
                  <a:schemeClr val="accent2">
                    <a:lumMod val="60000"/>
                    <a:lumOff val="40000"/>
                  </a:schemeClr>
                </a:solidFill>
                <a:latin typeface="Calibri" panose="020F0502020204030204" pitchFamily="34" charset="0"/>
                <a:ea typeface="Calibri" panose="020F0502020204030204" pitchFamily="34" charset="0"/>
                <a:cs typeface="+mj-cs"/>
              </a:rPr>
              <a:t>recommended medicines for the particular patient is fed into the database by the doctor and is sent to patient   he can then view the prescription of patient “that is about patient history” and also can get treatment and feed into the database. </a:t>
            </a:r>
          </a:p>
          <a:p>
            <a:pPr marL="342900" lvl="0" indent="-342900">
              <a:lnSpc>
                <a:spcPct val="115000"/>
              </a:lnSpc>
              <a:spcAft>
                <a:spcPts val="1000"/>
              </a:spcAft>
              <a:buSzPts val="2000"/>
              <a:buFont typeface="Symbol" panose="05050102010706020507" pitchFamily="18" charset="2"/>
              <a:buChar char=""/>
            </a:pPr>
            <a:r>
              <a:rPr lang="en-US" dirty="0">
                <a:solidFill>
                  <a:schemeClr val="accent2">
                    <a:lumMod val="60000"/>
                    <a:lumOff val="40000"/>
                  </a:schemeClr>
                </a:solidFill>
                <a:latin typeface="Calibri" panose="020F0502020204030204" pitchFamily="34" charset="0"/>
                <a:ea typeface="Calibri" panose="020F0502020204030204" pitchFamily="34" charset="0"/>
                <a:cs typeface="+mj-cs"/>
              </a:rPr>
              <a:t>The  consultation is patients have come before ,so only writing username and password ,then the page will be opened  with his history.</a:t>
            </a:r>
          </a:p>
          <a:p>
            <a:pPr marL="342900" lvl="0" indent="-342900">
              <a:lnSpc>
                <a:spcPct val="115000"/>
              </a:lnSpc>
              <a:spcAft>
                <a:spcPts val="1000"/>
              </a:spcAft>
              <a:buSzPts val="2000"/>
              <a:buFont typeface="Symbol" panose="05050102010706020507" pitchFamily="18" charset="2"/>
              <a:buChar char=""/>
            </a:pPr>
            <a:r>
              <a:rPr lang="en-US" dirty="0">
                <a:solidFill>
                  <a:schemeClr val="accent2">
                    <a:lumMod val="60000"/>
                    <a:lumOff val="40000"/>
                  </a:schemeClr>
                </a:solidFill>
                <a:latin typeface="Calibri" panose="020F0502020204030204" pitchFamily="34" charset="0"/>
                <a:ea typeface="Calibri" panose="020F0502020204030204" pitchFamily="34" charset="0"/>
                <a:cs typeface="+mj-cs"/>
              </a:rPr>
              <a:t>The revelation is patients are the first to come , the page of login will be opened to write ( patient_id,name,phone,e_mail,address,symptom,data,national_id,treat_id,diag_id,doctor_id)</a:t>
            </a:r>
          </a:p>
          <a:p>
            <a:pPr marL="0" lvl="0" indent="0" algn="l" rtl="0">
              <a:spcBef>
                <a:spcPts val="0"/>
              </a:spcBef>
              <a:spcAft>
                <a:spcPts val="0"/>
              </a:spcAft>
              <a:buNone/>
            </a:pPr>
            <a:endParaRPr dirty="0"/>
          </a:p>
        </p:txBody>
      </p:sp>
      <p:sp>
        <p:nvSpPr>
          <p:cNvPr id="361" name="Google Shape;361;p14"/>
          <p:cNvSpPr txBox="1"/>
          <p:nvPr/>
        </p:nvSpPr>
        <p:spPr>
          <a:xfrm>
            <a:off x="223721" y="1587546"/>
            <a:ext cx="2259284" cy="17280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anim calcmode="lin" valueType="num">
                                      <p:cBhvr additive="base">
                                        <p:cTn id="7" dur="500" fill="hold"/>
                                        <p:tgtEl>
                                          <p:spTgt spid="3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0">
                                            <p:txEl>
                                              <p:pRg st="1" end="1"/>
                                            </p:txEl>
                                          </p:spTgt>
                                        </p:tgtEl>
                                        <p:attrNameLst>
                                          <p:attrName>style.visibility</p:attrName>
                                        </p:attrNameLst>
                                      </p:cBhvr>
                                      <p:to>
                                        <p:strVal val="visible"/>
                                      </p:to>
                                    </p:set>
                                    <p:anim calcmode="lin" valueType="num">
                                      <p:cBhvr additive="base">
                                        <p:cTn id="13" dur="500" fill="hold"/>
                                        <p:tgtEl>
                                          <p:spTgt spid="3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0">
                                            <p:txEl>
                                              <p:pRg st="2" end="2"/>
                                            </p:txEl>
                                          </p:spTgt>
                                        </p:tgtEl>
                                        <p:attrNameLst>
                                          <p:attrName>style.visibility</p:attrName>
                                        </p:attrNameLst>
                                      </p:cBhvr>
                                      <p:to>
                                        <p:strVal val="visible"/>
                                      </p:to>
                                    </p:set>
                                    <p:anim calcmode="lin" valueType="num">
                                      <p:cBhvr additive="base">
                                        <p:cTn id="19" dur="500" fill="hold"/>
                                        <p:tgtEl>
                                          <p:spTgt spid="3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0">
                                            <p:txEl>
                                              <p:pRg st="3" end="3"/>
                                            </p:txEl>
                                          </p:spTgt>
                                        </p:tgtEl>
                                        <p:attrNameLst>
                                          <p:attrName>style.visibility</p:attrName>
                                        </p:attrNameLst>
                                      </p:cBhvr>
                                      <p:to>
                                        <p:strVal val="visible"/>
                                      </p:to>
                                    </p:set>
                                    <p:anim calcmode="lin" valueType="num">
                                      <p:cBhvr additive="base">
                                        <p:cTn id="25" dur="500" fill="hold"/>
                                        <p:tgtEl>
                                          <p:spTgt spid="3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4" name="Google Shape;424;p21"/>
          <p:cNvSpPr txBox="1">
            <a:spLocks noGrp="1"/>
          </p:cNvSpPr>
          <p:nvPr>
            <p:ph type="sldNum" idx="12"/>
          </p:nvPr>
        </p:nvSpPr>
        <p:spPr/>
        <p:txBody>
          <a:bodyPr/>
          <a:lstStyle/>
          <a:p>
            <a:pPr lvl="0"/>
            <a:fld id="{00000000-1234-1234-1234-123412341234}" type="slidenum">
              <a:rPr lang="en" smtClean="0"/>
              <a:pPr lvl="0"/>
              <a:t>5</a:t>
            </a:fld>
            <a:endParaRPr lang="en"/>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696" y="725214"/>
            <a:ext cx="6948458" cy="4281652"/>
          </a:xfrm>
          <a:prstGeom prst="rect">
            <a:avLst/>
          </a:prstGeom>
        </p:spPr>
      </p:pic>
      <p:sp>
        <p:nvSpPr>
          <p:cNvPr id="7" name="Google Shape;415;p20"/>
          <p:cNvSpPr txBox="1">
            <a:spLocks/>
          </p:cNvSpPr>
          <p:nvPr/>
        </p:nvSpPr>
        <p:spPr>
          <a:xfrm>
            <a:off x="3512661" y="125781"/>
            <a:ext cx="2444453" cy="630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b="1" dirty="0">
                <a:solidFill>
                  <a:schemeClr val="bg1"/>
                </a:solidFill>
              </a:rPr>
              <a:t>ER Diagram</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977629" y="357975"/>
            <a:ext cx="2646924" cy="52551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t>Login Frame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C92CC53F-85A7-45C5-9678-B4D6E737A50A}"/>
              </a:ext>
            </a:extLst>
          </p:cNvPr>
          <p:cNvSpPr txBox="1"/>
          <p:nvPr/>
        </p:nvSpPr>
        <p:spPr>
          <a:xfrm>
            <a:off x="6904406" y="2267795"/>
            <a:ext cx="1719941" cy="307777"/>
          </a:xfrm>
          <a:prstGeom prst="rect">
            <a:avLst/>
          </a:prstGeom>
          <a:noFill/>
        </p:spPr>
        <p:txBody>
          <a:bodyPr wrap="square" rtlCol="0">
            <a:spAutoFit/>
          </a:bodyPr>
          <a:lstStyle/>
          <a:p>
            <a:r>
              <a:rPr lang="en-US" dirty="0">
                <a:solidFill>
                  <a:schemeClr val="tx1"/>
                </a:solidFill>
              </a:rPr>
              <a:t>To select user </a:t>
            </a:r>
            <a:endParaRPr lang="en-US" dirty="0"/>
          </a:p>
        </p:txBody>
      </p:sp>
      <p:sp>
        <p:nvSpPr>
          <p:cNvPr id="3" name="TextBox 2">
            <a:extLst>
              <a:ext uri="{FF2B5EF4-FFF2-40B4-BE49-F238E27FC236}">
                <a16:creationId xmlns:a16="http://schemas.microsoft.com/office/drawing/2014/main" id="{AFB60D74-7583-4809-A47F-D8B672275648}"/>
              </a:ext>
            </a:extLst>
          </p:cNvPr>
          <p:cNvSpPr txBox="1"/>
          <p:nvPr/>
        </p:nvSpPr>
        <p:spPr>
          <a:xfrm>
            <a:off x="6605150" y="2881806"/>
            <a:ext cx="2151121" cy="307777"/>
          </a:xfrm>
          <a:prstGeom prst="rect">
            <a:avLst/>
          </a:prstGeom>
          <a:noFill/>
        </p:spPr>
        <p:txBody>
          <a:bodyPr wrap="square" rtlCol="0">
            <a:spAutoFit/>
          </a:bodyPr>
          <a:lstStyle/>
          <a:p>
            <a:r>
              <a:rPr lang="en-US" dirty="0">
                <a:solidFill>
                  <a:schemeClr val="tx1"/>
                </a:solidFill>
              </a:rPr>
              <a:t>National Id of any user </a:t>
            </a:r>
          </a:p>
        </p:txBody>
      </p:sp>
      <p:sp>
        <p:nvSpPr>
          <p:cNvPr id="9" name="TextBox 8">
            <a:extLst>
              <a:ext uri="{FF2B5EF4-FFF2-40B4-BE49-F238E27FC236}">
                <a16:creationId xmlns:a16="http://schemas.microsoft.com/office/drawing/2014/main" id="{B363748C-7FE0-46AD-991F-5EB2CD3DE080}"/>
              </a:ext>
            </a:extLst>
          </p:cNvPr>
          <p:cNvSpPr txBox="1"/>
          <p:nvPr/>
        </p:nvSpPr>
        <p:spPr>
          <a:xfrm>
            <a:off x="6729704" y="3479965"/>
            <a:ext cx="2827641" cy="307777"/>
          </a:xfrm>
          <a:prstGeom prst="rect">
            <a:avLst/>
          </a:prstGeom>
          <a:noFill/>
        </p:spPr>
        <p:txBody>
          <a:bodyPr wrap="square" rtlCol="0">
            <a:spAutoFit/>
          </a:bodyPr>
          <a:lstStyle/>
          <a:p>
            <a:r>
              <a:rPr lang="en-US" dirty="0">
                <a:solidFill>
                  <a:schemeClr val="tx1"/>
                </a:solidFill>
              </a:rPr>
              <a:t>Password To Dr &amp; Admin</a:t>
            </a:r>
          </a:p>
        </p:txBody>
      </p:sp>
      <p:sp>
        <p:nvSpPr>
          <p:cNvPr id="10" name="TextBox 9">
            <a:extLst>
              <a:ext uri="{FF2B5EF4-FFF2-40B4-BE49-F238E27FC236}">
                <a16:creationId xmlns:a16="http://schemas.microsoft.com/office/drawing/2014/main" id="{FF2B6DE4-EB18-4313-BDC1-9CC9F7B722D6}"/>
              </a:ext>
            </a:extLst>
          </p:cNvPr>
          <p:cNvSpPr txBox="1"/>
          <p:nvPr/>
        </p:nvSpPr>
        <p:spPr>
          <a:xfrm>
            <a:off x="6729704" y="4081574"/>
            <a:ext cx="2113950" cy="738664"/>
          </a:xfrm>
          <a:prstGeom prst="rect">
            <a:avLst/>
          </a:prstGeom>
          <a:noFill/>
        </p:spPr>
        <p:txBody>
          <a:bodyPr wrap="square" rtlCol="0">
            <a:spAutoFit/>
          </a:bodyPr>
          <a:lstStyle/>
          <a:p>
            <a:r>
              <a:rPr lang="en-US" dirty="0">
                <a:solidFill>
                  <a:schemeClr val="tx1"/>
                </a:solidFill>
              </a:rPr>
              <a:t>To login the next page if the data is true</a:t>
            </a:r>
          </a:p>
          <a:p>
            <a:endParaRPr lang="en-US" dirty="0">
              <a:solidFill>
                <a:schemeClr val="tx1"/>
              </a:solidFill>
            </a:endParaRPr>
          </a:p>
        </p:txBody>
      </p:sp>
      <p:pic>
        <p:nvPicPr>
          <p:cNvPr id="12" name="Picture 11" descr="Graphical user interface&#10;&#10;Description automatically generated with medium confidence">
            <a:extLst>
              <a:ext uri="{FF2B5EF4-FFF2-40B4-BE49-F238E27FC236}">
                <a16:creationId xmlns:a16="http://schemas.microsoft.com/office/drawing/2014/main" id="{A15FC524-1832-4040-8873-53792497B40F}"/>
              </a:ext>
            </a:extLst>
          </p:cNvPr>
          <p:cNvPicPr>
            <a:picLocks noChangeAspect="1"/>
          </p:cNvPicPr>
          <p:nvPr/>
        </p:nvPicPr>
        <p:blipFill>
          <a:blip r:embed="rId3"/>
          <a:stretch>
            <a:fillRect/>
          </a:stretch>
        </p:blipFill>
        <p:spPr>
          <a:xfrm>
            <a:off x="1858610" y="1319122"/>
            <a:ext cx="4753437" cy="3466403"/>
          </a:xfrm>
          <a:prstGeom prst="rect">
            <a:avLst/>
          </a:prstGeom>
        </p:spPr>
      </p:pic>
      <p:sp>
        <p:nvSpPr>
          <p:cNvPr id="15" name="Left Arrow 4">
            <a:extLst>
              <a:ext uri="{FF2B5EF4-FFF2-40B4-BE49-F238E27FC236}">
                <a16:creationId xmlns:a16="http://schemas.microsoft.com/office/drawing/2014/main" id="{D1C9714D-4920-4C9F-8336-D6BA680253CB}"/>
              </a:ext>
            </a:extLst>
          </p:cNvPr>
          <p:cNvSpPr/>
          <p:nvPr/>
        </p:nvSpPr>
        <p:spPr>
          <a:xfrm>
            <a:off x="5612733" y="2636324"/>
            <a:ext cx="3143538" cy="231173"/>
          </a:xfrm>
          <a:prstGeom prst="lef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 Arrow 5">
            <a:extLst>
              <a:ext uri="{FF2B5EF4-FFF2-40B4-BE49-F238E27FC236}">
                <a16:creationId xmlns:a16="http://schemas.microsoft.com/office/drawing/2014/main" id="{B0C062DB-63A4-42F7-9B56-2FC0B35E3898}"/>
              </a:ext>
            </a:extLst>
          </p:cNvPr>
          <p:cNvSpPr/>
          <p:nvPr/>
        </p:nvSpPr>
        <p:spPr>
          <a:xfrm>
            <a:off x="5612733" y="3191702"/>
            <a:ext cx="3143538" cy="288263"/>
          </a:xfrm>
          <a:prstGeom prst="lef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Left Arrow 6">
            <a:extLst>
              <a:ext uri="{FF2B5EF4-FFF2-40B4-BE49-F238E27FC236}">
                <a16:creationId xmlns:a16="http://schemas.microsoft.com/office/drawing/2014/main" id="{241BB35A-FD05-4023-ADA5-22C33662D909}"/>
              </a:ext>
            </a:extLst>
          </p:cNvPr>
          <p:cNvSpPr/>
          <p:nvPr/>
        </p:nvSpPr>
        <p:spPr>
          <a:xfrm>
            <a:off x="5612733" y="3830137"/>
            <a:ext cx="3303974" cy="242316"/>
          </a:xfrm>
          <a:prstGeom prst="lef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Arrow 7">
            <a:extLst>
              <a:ext uri="{FF2B5EF4-FFF2-40B4-BE49-F238E27FC236}">
                <a16:creationId xmlns:a16="http://schemas.microsoft.com/office/drawing/2014/main" id="{F64CC40D-1853-43DC-A0DB-EB46BB050D76}"/>
              </a:ext>
            </a:extLst>
          </p:cNvPr>
          <p:cNvSpPr/>
          <p:nvPr/>
        </p:nvSpPr>
        <p:spPr>
          <a:xfrm>
            <a:off x="6234583" y="4577922"/>
            <a:ext cx="2682124" cy="242316"/>
          </a:xfrm>
          <a:prstGeom prst="lef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28B1C896-22E1-4244-8B45-47C39753BB8C}"/>
              </a:ext>
            </a:extLst>
          </p:cNvPr>
          <p:cNvPicPr>
            <a:picLocks noChangeAspect="1"/>
          </p:cNvPicPr>
          <p:nvPr/>
        </p:nvPicPr>
        <p:blipFill>
          <a:blip r:embed="rId3"/>
          <a:stretch>
            <a:fillRect/>
          </a:stretch>
        </p:blipFill>
        <p:spPr>
          <a:xfrm>
            <a:off x="1952625" y="969807"/>
            <a:ext cx="5238750" cy="3724275"/>
          </a:xfrm>
          <a:prstGeom prst="rect">
            <a:avLst/>
          </a:prstGeom>
        </p:spPr>
      </p:pic>
      <p:sp>
        <p:nvSpPr>
          <p:cNvPr id="5" name="TextBox 4">
            <a:extLst>
              <a:ext uri="{FF2B5EF4-FFF2-40B4-BE49-F238E27FC236}">
                <a16:creationId xmlns:a16="http://schemas.microsoft.com/office/drawing/2014/main" id="{43BBD111-9616-464F-9B64-C5ED03662B60}"/>
              </a:ext>
            </a:extLst>
          </p:cNvPr>
          <p:cNvSpPr txBox="1"/>
          <p:nvPr/>
        </p:nvSpPr>
        <p:spPr>
          <a:xfrm>
            <a:off x="2185639" y="323037"/>
            <a:ext cx="5181600" cy="461665"/>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accent1">
                    <a:lumMod val="75000"/>
                  </a:schemeClr>
                </a:solidFill>
              </a:defRPr>
            </a:lvl1pPr>
          </a:lstStyle>
          <a:p>
            <a:pPr>
              <a:spcBef>
                <a:spcPts val="600"/>
              </a:spcBef>
              <a:buClr>
                <a:srgbClr val="19BBD5"/>
              </a:buClr>
              <a:buSzPts val="2400"/>
            </a:pPr>
            <a:r>
              <a:rPr lang="en-US" sz="2400" dirty="0">
                <a:solidFill>
                  <a:srgbClr val="C6DAEC"/>
                </a:solidFill>
                <a:latin typeface="Nixie One"/>
                <a:sym typeface="Nixie One"/>
              </a:rPr>
              <a:t>First user </a:t>
            </a:r>
          </a:p>
        </p:txBody>
      </p:sp>
      <p:sp>
        <p:nvSpPr>
          <p:cNvPr id="6" name="TextBox 5">
            <a:extLst>
              <a:ext uri="{FF2B5EF4-FFF2-40B4-BE49-F238E27FC236}">
                <a16:creationId xmlns:a16="http://schemas.microsoft.com/office/drawing/2014/main" id="{48990520-D1B5-46B4-9FDE-673766F0C406}"/>
              </a:ext>
            </a:extLst>
          </p:cNvPr>
          <p:cNvSpPr txBox="1"/>
          <p:nvPr/>
        </p:nvSpPr>
        <p:spPr>
          <a:xfrm>
            <a:off x="5808624" y="2516882"/>
            <a:ext cx="1729601" cy="523220"/>
          </a:xfrm>
          <a:prstGeom prst="rect">
            <a:avLst/>
          </a:prstGeom>
          <a:noFill/>
        </p:spPr>
        <p:txBody>
          <a:bodyPr wrap="square" rtlCol="0">
            <a:spAutoFit/>
          </a:bodyPr>
          <a:lstStyle/>
          <a:p>
            <a:r>
              <a:rPr lang="en-US" dirty="0">
                <a:solidFill>
                  <a:schemeClr val="tx2">
                    <a:lumMod val="50000"/>
                  </a:schemeClr>
                </a:solidFill>
              </a:rPr>
              <a:t>He should enter right data </a:t>
            </a:r>
          </a:p>
        </p:txBody>
      </p:sp>
      <p:sp>
        <p:nvSpPr>
          <p:cNvPr id="8" name="Arrow: Curved Left 7">
            <a:extLst>
              <a:ext uri="{FF2B5EF4-FFF2-40B4-BE49-F238E27FC236}">
                <a16:creationId xmlns:a16="http://schemas.microsoft.com/office/drawing/2014/main" id="{38A9DCAE-195F-4236-A24F-61754D37BC8E}"/>
              </a:ext>
            </a:extLst>
          </p:cNvPr>
          <p:cNvSpPr/>
          <p:nvPr/>
        </p:nvSpPr>
        <p:spPr>
          <a:xfrm>
            <a:off x="7191375" y="2259981"/>
            <a:ext cx="1286107" cy="10370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4376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descr="Graphical user interface&#10;&#10;Description automatically generated">
            <a:extLst>
              <a:ext uri="{FF2B5EF4-FFF2-40B4-BE49-F238E27FC236}">
                <a16:creationId xmlns:a16="http://schemas.microsoft.com/office/drawing/2014/main" id="{E374586A-1CE5-41C1-B9DF-6E5785269488}"/>
              </a:ext>
            </a:extLst>
          </p:cNvPr>
          <p:cNvPicPr>
            <a:picLocks noChangeAspect="1"/>
          </p:cNvPicPr>
          <p:nvPr/>
        </p:nvPicPr>
        <p:blipFill>
          <a:blip r:embed="rId3"/>
          <a:stretch>
            <a:fillRect/>
          </a:stretch>
        </p:blipFill>
        <p:spPr>
          <a:xfrm>
            <a:off x="652270" y="480666"/>
            <a:ext cx="6966137" cy="4304859"/>
          </a:xfrm>
          <a:prstGeom prst="rect">
            <a:avLst/>
          </a:prstGeom>
        </p:spPr>
      </p:pic>
      <p:sp>
        <p:nvSpPr>
          <p:cNvPr id="6" name="Arrow: Right 5">
            <a:extLst>
              <a:ext uri="{FF2B5EF4-FFF2-40B4-BE49-F238E27FC236}">
                <a16:creationId xmlns:a16="http://schemas.microsoft.com/office/drawing/2014/main" id="{CAD6A3D8-6B4D-40B4-9085-E293E0B07F21}"/>
              </a:ext>
            </a:extLst>
          </p:cNvPr>
          <p:cNvSpPr/>
          <p:nvPr/>
        </p:nvSpPr>
        <p:spPr>
          <a:xfrm>
            <a:off x="416312" y="1382751"/>
            <a:ext cx="1546303" cy="17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1B9552-0F9F-40FB-8DEA-0EC8A975D838}"/>
              </a:ext>
            </a:extLst>
          </p:cNvPr>
          <p:cNvSpPr txBox="1"/>
          <p:nvPr/>
        </p:nvSpPr>
        <p:spPr>
          <a:xfrm>
            <a:off x="877229" y="1724722"/>
            <a:ext cx="1189464" cy="523220"/>
          </a:xfrm>
          <a:prstGeom prst="rect">
            <a:avLst/>
          </a:prstGeom>
          <a:noFill/>
        </p:spPr>
        <p:txBody>
          <a:bodyPr wrap="square" rtlCol="0">
            <a:spAutoFit/>
          </a:bodyPr>
          <a:lstStyle/>
          <a:p>
            <a:r>
              <a:rPr lang="en-US" dirty="0">
                <a:solidFill>
                  <a:schemeClr val="tx2">
                    <a:lumMod val="50000"/>
                  </a:schemeClr>
                </a:solidFill>
              </a:rPr>
              <a:t>To show patient info </a:t>
            </a:r>
          </a:p>
        </p:txBody>
      </p:sp>
      <p:sp>
        <p:nvSpPr>
          <p:cNvPr id="8" name="Arrow: Left 7">
            <a:extLst>
              <a:ext uri="{FF2B5EF4-FFF2-40B4-BE49-F238E27FC236}">
                <a16:creationId xmlns:a16="http://schemas.microsoft.com/office/drawing/2014/main" id="{2FFD42FC-4124-418E-BAC4-E6366EB679BC}"/>
              </a:ext>
            </a:extLst>
          </p:cNvPr>
          <p:cNvSpPr/>
          <p:nvPr/>
        </p:nvSpPr>
        <p:spPr>
          <a:xfrm>
            <a:off x="7040137" y="1553737"/>
            <a:ext cx="1687551" cy="223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70D907-D100-4B61-BFA4-02E51B1DCFAB}"/>
              </a:ext>
            </a:extLst>
          </p:cNvPr>
          <p:cNvSpPr txBox="1"/>
          <p:nvPr/>
        </p:nvSpPr>
        <p:spPr>
          <a:xfrm>
            <a:off x="7708042" y="599630"/>
            <a:ext cx="1300634" cy="954107"/>
          </a:xfrm>
          <a:prstGeom prst="rect">
            <a:avLst/>
          </a:prstGeom>
          <a:noFill/>
        </p:spPr>
        <p:txBody>
          <a:bodyPr wrap="square" rtlCol="0">
            <a:spAutoFit/>
          </a:bodyPr>
          <a:lstStyle/>
          <a:p>
            <a:r>
              <a:rPr lang="en-US" dirty="0">
                <a:solidFill>
                  <a:schemeClr val="tx1"/>
                </a:solidFill>
              </a:rPr>
              <a:t>If doctor would like to </a:t>
            </a:r>
          </a:p>
          <a:p>
            <a:r>
              <a:rPr lang="en-US" dirty="0">
                <a:solidFill>
                  <a:schemeClr val="tx1"/>
                </a:solidFill>
              </a:rPr>
              <a:t>Search about patient</a:t>
            </a:r>
          </a:p>
        </p:txBody>
      </p:sp>
      <p:sp>
        <p:nvSpPr>
          <p:cNvPr id="11" name="Arrow: Right 10">
            <a:extLst>
              <a:ext uri="{FF2B5EF4-FFF2-40B4-BE49-F238E27FC236}">
                <a16:creationId xmlns:a16="http://schemas.microsoft.com/office/drawing/2014/main" id="{C8B766EC-80B7-4735-B2FE-84DC4C87DE79}"/>
              </a:ext>
            </a:extLst>
          </p:cNvPr>
          <p:cNvSpPr/>
          <p:nvPr/>
        </p:nvSpPr>
        <p:spPr>
          <a:xfrm>
            <a:off x="312234" y="3650166"/>
            <a:ext cx="1650381" cy="17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642371-93D3-47AF-A625-57E42B467163}"/>
              </a:ext>
            </a:extLst>
          </p:cNvPr>
          <p:cNvSpPr txBox="1"/>
          <p:nvPr/>
        </p:nvSpPr>
        <p:spPr>
          <a:xfrm>
            <a:off x="825190" y="3702205"/>
            <a:ext cx="1642947" cy="738664"/>
          </a:xfrm>
          <a:prstGeom prst="rect">
            <a:avLst/>
          </a:prstGeom>
          <a:noFill/>
        </p:spPr>
        <p:txBody>
          <a:bodyPr wrap="square" rtlCol="0">
            <a:spAutoFit/>
          </a:bodyPr>
          <a:lstStyle/>
          <a:p>
            <a:r>
              <a:rPr lang="en-US" dirty="0">
                <a:solidFill>
                  <a:schemeClr val="tx2">
                    <a:lumMod val="50000"/>
                  </a:schemeClr>
                </a:solidFill>
              </a:rPr>
              <a:t> Doctor can write here Diagnosis of patient </a:t>
            </a:r>
          </a:p>
        </p:txBody>
      </p:sp>
      <p:sp>
        <p:nvSpPr>
          <p:cNvPr id="13" name="Arrow: Right 12">
            <a:extLst>
              <a:ext uri="{FF2B5EF4-FFF2-40B4-BE49-F238E27FC236}">
                <a16:creationId xmlns:a16="http://schemas.microsoft.com/office/drawing/2014/main" id="{58E1E36B-5A36-4B2C-B892-EE87BBBD1BE8}"/>
              </a:ext>
            </a:extLst>
          </p:cNvPr>
          <p:cNvSpPr/>
          <p:nvPr/>
        </p:nvSpPr>
        <p:spPr>
          <a:xfrm>
            <a:off x="3323370" y="3821152"/>
            <a:ext cx="1412488" cy="17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A9CD83A-C2D1-4CEB-B6DB-915A95634A9E}"/>
              </a:ext>
            </a:extLst>
          </p:cNvPr>
          <p:cNvSpPr txBox="1"/>
          <p:nvPr/>
        </p:nvSpPr>
        <p:spPr>
          <a:xfrm>
            <a:off x="3382843" y="3297932"/>
            <a:ext cx="1293542" cy="523220"/>
          </a:xfrm>
          <a:prstGeom prst="rect">
            <a:avLst/>
          </a:prstGeom>
          <a:noFill/>
        </p:spPr>
        <p:txBody>
          <a:bodyPr wrap="square" rtlCol="0">
            <a:spAutoFit/>
          </a:bodyPr>
          <a:lstStyle/>
          <a:p>
            <a:r>
              <a:rPr lang="en-US" dirty="0">
                <a:solidFill>
                  <a:schemeClr val="tx2">
                    <a:lumMod val="50000"/>
                  </a:schemeClr>
                </a:solidFill>
              </a:rPr>
              <a:t>Modify something </a:t>
            </a:r>
          </a:p>
        </p:txBody>
      </p:sp>
      <p:sp>
        <p:nvSpPr>
          <p:cNvPr id="15" name="Arrow: Left 14">
            <a:extLst>
              <a:ext uri="{FF2B5EF4-FFF2-40B4-BE49-F238E27FC236}">
                <a16:creationId xmlns:a16="http://schemas.microsoft.com/office/drawing/2014/main" id="{00365677-8D59-4034-BB34-F448B26273CF}"/>
              </a:ext>
            </a:extLst>
          </p:cNvPr>
          <p:cNvSpPr/>
          <p:nvPr/>
        </p:nvSpPr>
        <p:spPr>
          <a:xfrm>
            <a:off x="6804179" y="3297932"/>
            <a:ext cx="1687551"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1DFA2DC-E40D-4CBB-BE6F-3C198E1BF064}"/>
              </a:ext>
            </a:extLst>
          </p:cNvPr>
          <p:cNvSpPr txBox="1"/>
          <p:nvPr/>
        </p:nvSpPr>
        <p:spPr>
          <a:xfrm>
            <a:off x="7768683" y="2626808"/>
            <a:ext cx="1239993" cy="523220"/>
          </a:xfrm>
          <a:prstGeom prst="rect">
            <a:avLst/>
          </a:prstGeom>
          <a:noFill/>
        </p:spPr>
        <p:txBody>
          <a:bodyPr wrap="square" rtlCol="0">
            <a:spAutoFit/>
          </a:bodyPr>
          <a:lstStyle/>
          <a:p>
            <a:r>
              <a:rPr lang="en-US" dirty="0">
                <a:solidFill>
                  <a:schemeClr val="tx1">
                    <a:lumMod val="95000"/>
                  </a:schemeClr>
                </a:solidFill>
              </a:rPr>
              <a:t>kind  of Treatment</a:t>
            </a:r>
          </a:p>
        </p:txBody>
      </p:sp>
      <p:sp>
        <p:nvSpPr>
          <p:cNvPr id="17" name="TextBox 16">
            <a:extLst>
              <a:ext uri="{FF2B5EF4-FFF2-40B4-BE49-F238E27FC236}">
                <a16:creationId xmlns:a16="http://schemas.microsoft.com/office/drawing/2014/main" id="{DBAB2037-3111-4E54-AC9D-D8714FF1E98C}"/>
              </a:ext>
            </a:extLst>
          </p:cNvPr>
          <p:cNvSpPr txBox="1"/>
          <p:nvPr/>
        </p:nvSpPr>
        <p:spPr>
          <a:xfrm>
            <a:off x="2564780" y="-11776"/>
            <a:ext cx="3724507" cy="461665"/>
          </a:xfrm>
          <a:prstGeom prst="rect">
            <a:avLst/>
          </a:prstGeom>
          <a:noFill/>
        </p:spPr>
        <p:txBody>
          <a:bodyPr wrap="square" rtlCol="0">
            <a:spAutoFit/>
          </a:bodyPr>
          <a:lstStyle/>
          <a:p>
            <a:pPr>
              <a:spcBef>
                <a:spcPts val="600"/>
              </a:spcBef>
              <a:buClr>
                <a:srgbClr val="19BBD5"/>
              </a:buClr>
              <a:buSzPts val="2400"/>
            </a:pPr>
            <a:r>
              <a:rPr lang="en-US" sz="2400" dirty="0">
                <a:solidFill>
                  <a:srgbClr val="C6DAEC"/>
                </a:solidFill>
                <a:latin typeface="Nixie One"/>
              </a:rPr>
              <a:t>Doctor page Frame</a:t>
            </a:r>
          </a:p>
        </p:txBody>
      </p:sp>
      <p:sp>
        <p:nvSpPr>
          <p:cNvPr id="20" name="Arrow: Right 19">
            <a:extLst>
              <a:ext uri="{FF2B5EF4-FFF2-40B4-BE49-F238E27FC236}">
                <a16:creationId xmlns:a16="http://schemas.microsoft.com/office/drawing/2014/main" id="{2689017B-F665-4FD7-B1A3-818AF2826B88}"/>
              </a:ext>
            </a:extLst>
          </p:cNvPr>
          <p:cNvSpPr/>
          <p:nvPr/>
        </p:nvSpPr>
        <p:spPr>
          <a:xfrm>
            <a:off x="3219292" y="2547219"/>
            <a:ext cx="1293542"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A53C58-0059-4A3A-AFD7-52856F424B3B}"/>
              </a:ext>
            </a:extLst>
          </p:cNvPr>
          <p:cNvSpPr txBox="1"/>
          <p:nvPr/>
        </p:nvSpPr>
        <p:spPr>
          <a:xfrm>
            <a:off x="3247659" y="1402199"/>
            <a:ext cx="1293542" cy="1169551"/>
          </a:xfrm>
          <a:prstGeom prst="rect">
            <a:avLst/>
          </a:prstGeom>
          <a:noFill/>
        </p:spPr>
        <p:txBody>
          <a:bodyPr wrap="square" rtlCol="0">
            <a:spAutoFit/>
          </a:bodyPr>
          <a:lstStyle/>
          <a:p>
            <a:r>
              <a:rPr lang="en-US" dirty="0">
                <a:solidFill>
                  <a:schemeClr val="tx2">
                    <a:lumMod val="50000"/>
                  </a:schemeClr>
                </a:solidFill>
              </a:rPr>
              <a:t>If he selected patient from the table or search he will get symptoms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1" grpId="0" animBg="1"/>
      <p:bldP spid="12" grpId="0"/>
      <p:bldP spid="13" grpId="0" animBg="1"/>
      <p:bldP spid="14" grpId="0"/>
      <p:bldP spid="15" grpId="0" animBg="1"/>
      <p:bldP spid="16"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EFA210BA-E911-4569-ABE3-D55DB4843199}"/>
              </a:ext>
            </a:extLst>
          </p:cNvPr>
          <p:cNvPicPr>
            <a:picLocks noChangeAspect="1"/>
          </p:cNvPicPr>
          <p:nvPr/>
        </p:nvPicPr>
        <p:blipFill>
          <a:blip r:embed="rId3"/>
          <a:stretch>
            <a:fillRect/>
          </a:stretch>
        </p:blipFill>
        <p:spPr>
          <a:xfrm>
            <a:off x="1813931" y="974338"/>
            <a:ext cx="5257800" cy="3752850"/>
          </a:xfrm>
          <a:prstGeom prst="rect">
            <a:avLst/>
          </a:prstGeom>
        </p:spPr>
      </p:pic>
      <p:sp>
        <p:nvSpPr>
          <p:cNvPr id="4" name="TextBox 3">
            <a:extLst>
              <a:ext uri="{FF2B5EF4-FFF2-40B4-BE49-F238E27FC236}">
                <a16:creationId xmlns:a16="http://schemas.microsoft.com/office/drawing/2014/main" id="{BA0147EC-47F1-414B-9239-C52DFDE18686}"/>
              </a:ext>
            </a:extLst>
          </p:cNvPr>
          <p:cNvSpPr txBox="1"/>
          <p:nvPr/>
        </p:nvSpPr>
        <p:spPr>
          <a:xfrm>
            <a:off x="1813931" y="416312"/>
            <a:ext cx="5166731" cy="461665"/>
          </a:xfrm>
          <a:prstGeom prst="rect">
            <a:avLst/>
          </a:prstGeom>
          <a:noFill/>
        </p:spPr>
        <p:txBody>
          <a:bodyPr wrap="square" rtlCol="0">
            <a:spAutoFit/>
          </a:bodyPr>
          <a:lstStyle/>
          <a:p>
            <a:pPr>
              <a:spcBef>
                <a:spcPts val="600"/>
              </a:spcBef>
              <a:buClr>
                <a:srgbClr val="19BBD5"/>
              </a:buClr>
              <a:buSzPts val="2400"/>
            </a:pPr>
            <a:r>
              <a:rPr lang="en-US" sz="2400" dirty="0">
                <a:solidFill>
                  <a:srgbClr val="C6DAEC"/>
                </a:solidFill>
                <a:latin typeface="Nixie One"/>
              </a:rPr>
              <a:t>Second user </a:t>
            </a:r>
          </a:p>
        </p:txBody>
      </p:sp>
      <p:sp>
        <p:nvSpPr>
          <p:cNvPr id="5" name="Arrow: Left 4">
            <a:extLst>
              <a:ext uri="{FF2B5EF4-FFF2-40B4-BE49-F238E27FC236}">
                <a16:creationId xmlns:a16="http://schemas.microsoft.com/office/drawing/2014/main" id="{EB10920A-AEC0-4070-A271-84C2EBE6C8AE}"/>
              </a:ext>
            </a:extLst>
          </p:cNvPr>
          <p:cNvSpPr/>
          <p:nvPr/>
        </p:nvSpPr>
        <p:spPr>
          <a:xfrm>
            <a:off x="5951035" y="2490439"/>
            <a:ext cx="2758068" cy="4014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9DC457-EDFD-4377-B2E6-1ED320389243}"/>
              </a:ext>
            </a:extLst>
          </p:cNvPr>
          <p:cNvSpPr txBox="1"/>
          <p:nvPr/>
        </p:nvSpPr>
        <p:spPr>
          <a:xfrm>
            <a:off x="7330069" y="1628078"/>
            <a:ext cx="1613209" cy="738664"/>
          </a:xfrm>
          <a:prstGeom prst="rect">
            <a:avLst/>
          </a:prstGeom>
          <a:noFill/>
        </p:spPr>
        <p:txBody>
          <a:bodyPr wrap="square" rtlCol="0">
            <a:spAutoFit/>
          </a:bodyPr>
          <a:lstStyle/>
          <a:p>
            <a:r>
              <a:rPr lang="en-US" dirty="0">
                <a:solidFill>
                  <a:schemeClr val="tx1"/>
                </a:solidFill>
              </a:rPr>
              <a:t>If user want to make a new reveal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747</Words>
  <Application>Microsoft Office PowerPoint</Application>
  <PresentationFormat>On-screen Show (16:9)</PresentationFormat>
  <Paragraphs>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Nixie One</vt:lpstr>
      <vt:lpstr>Symbol</vt:lpstr>
      <vt:lpstr>MS Gothic</vt:lpstr>
      <vt:lpstr>Arial</vt:lpstr>
      <vt:lpstr>Muli</vt:lpstr>
      <vt:lpstr>Calibri</vt:lpstr>
      <vt:lpstr>Helvetica Neue</vt:lpstr>
      <vt:lpstr>Imogen template</vt:lpstr>
      <vt:lpstr>Clinic System</vt:lpstr>
      <vt:lpstr>Our team </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Frame</vt:lpstr>
      <vt:lpstr>Doctor page Frame </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System</dc:title>
  <dc:creator>hp</dc:creator>
  <cp:lastModifiedBy>mariem192576@fci.bu.edu.eg</cp:lastModifiedBy>
  <cp:revision>168</cp:revision>
  <dcterms:modified xsi:type="dcterms:W3CDTF">2021-01-12T02:02:53Z</dcterms:modified>
</cp:coreProperties>
</file>