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3" r:id="rId10"/>
    <p:sldId id="274" r:id="rId11"/>
    <p:sldId id="262" r:id="rId12"/>
    <p:sldId id="271" r:id="rId13"/>
    <p:sldId id="272" r:id="rId14"/>
    <p:sldId id="261" r:id="rId15"/>
  </p:sldIdLst>
  <p:sldSz cx="18288000" cy="10287000"/>
  <p:notesSz cx="6858000" cy="9144000"/>
  <p:embeddedFontLst>
    <p:embeddedFont>
      <p:font typeface="Montserrat Bold" panose="020B0604020202020204" charset="0"/>
      <p:regular r:id="rId17"/>
    </p:embeddedFont>
    <p:embeddedFont>
      <p:font typeface="Montserrat Medium" panose="00000600000000000000" pitchFamily="2" charset="0"/>
      <p:regular r:id="rId18"/>
      <p:italic r:id="rId19"/>
    </p:embeddedFont>
    <p:embeddedFont>
      <p:font typeface="Montserrat Ultra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EE679-F439-463D-A060-67004CD191F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4D63-C308-4CDE-8F81-B2462CE0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6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94D63-C308-4CDE-8F81-B2462CE09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ariam-hossam-goda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5514" y="7052595"/>
            <a:ext cx="5132756" cy="840814"/>
            <a:chOff x="0" y="0"/>
            <a:chExt cx="1351837" cy="221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1837" cy="221449"/>
            </a:xfrm>
            <a:custGeom>
              <a:avLst/>
              <a:gdLst/>
              <a:ahLst/>
              <a:cxnLst/>
              <a:rect l="l" t="t" r="r" b="b"/>
              <a:pathLst>
                <a:path w="1351837" h="221449">
                  <a:moveTo>
                    <a:pt x="76925" y="0"/>
                  </a:moveTo>
                  <a:lnTo>
                    <a:pt x="1274912" y="0"/>
                  </a:lnTo>
                  <a:cubicBezTo>
                    <a:pt x="1295314" y="0"/>
                    <a:pt x="1314880" y="8105"/>
                    <a:pt x="1329306" y="22531"/>
                  </a:cubicBezTo>
                  <a:cubicBezTo>
                    <a:pt x="1343732" y="36957"/>
                    <a:pt x="1351837" y="56523"/>
                    <a:pt x="1351837" y="76925"/>
                  </a:cubicBezTo>
                  <a:lnTo>
                    <a:pt x="1351837" y="144524"/>
                  </a:lnTo>
                  <a:cubicBezTo>
                    <a:pt x="1351837" y="164926"/>
                    <a:pt x="1343732" y="184492"/>
                    <a:pt x="1329306" y="198918"/>
                  </a:cubicBezTo>
                  <a:cubicBezTo>
                    <a:pt x="1314880" y="213344"/>
                    <a:pt x="1295314" y="221449"/>
                    <a:pt x="1274912" y="221449"/>
                  </a:cubicBezTo>
                  <a:lnTo>
                    <a:pt x="76925" y="221449"/>
                  </a:lnTo>
                  <a:cubicBezTo>
                    <a:pt x="56523" y="221449"/>
                    <a:pt x="36957" y="213344"/>
                    <a:pt x="22531" y="198918"/>
                  </a:cubicBezTo>
                  <a:cubicBezTo>
                    <a:pt x="8105" y="184492"/>
                    <a:pt x="0" y="164926"/>
                    <a:pt x="0" y="144524"/>
                  </a:cubicBezTo>
                  <a:lnTo>
                    <a:pt x="0" y="76925"/>
                  </a:lnTo>
                  <a:cubicBezTo>
                    <a:pt x="0" y="56523"/>
                    <a:pt x="8105" y="36957"/>
                    <a:pt x="22531" y="22531"/>
                  </a:cubicBezTo>
                  <a:cubicBezTo>
                    <a:pt x="36957" y="8105"/>
                    <a:pt x="56523" y="0"/>
                    <a:pt x="7692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1837" cy="259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68707" y="1784701"/>
            <a:ext cx="12452287" cy="12452287"/>
          </a:xfrm>
          <a:custGeom>
            <a:avLst/>
            <a:gdLst/>
            <a:ahLst/>
            <a:cxnLst/>
            <a:rect l="l" t="t" r="r" b="b"/>
            <a:pathLst>
              <a:path w="12452287" h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23170" y="2560036"/>
            <a:ext cx="9543361" cy="7200900"/>
          </a:xfrm>
          <a:custGeom>
            <a:avLst/>
            <a:gdLst/>
            <a:ahLst/>
            <a:cxnLst/>
            <a:rect l="l" t="t" r="r" b="b"/>
            <a:pathLst>
              <a:path w="9543361" h="7200900">
                <a:moveTo>
                  <a:pt x="0" y="0"/>
                </a:moveTo>
                <a:lnTo>
                  <a:pt x="9543361" y="0"/>
                </a:lnTo>
                <a:lnTo>
                  <a:pt x="9543361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3635" y="7039829"/>
            <a:ext cx="6277398" cy="665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By: Mariam Hossam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4369" y="1222726"/>
            <a:ext cx="14690031" cy="3532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200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Digital MARKETING</a:t>
            </a:r>
          </a:p>
          <a:p>
            <a:pPr algn="l">
              <a:lnSpc>
                <a:spcPts val="14279"/>
              </a:lnSpc>
            </a:pPr>
            <a:r>
              <a:rPr lang="en-US" sz="10200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PLAN</a:t>
            </a:r>
          </a:p>
        </p:txBody>
      </p:sp>
      <p:pic>
        <p:nvPicPr>
          <p:cNvPr id="20" name="Picture 19" descr="A blue and white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7EBE159-AE1A-3560-EF4E-331C427FC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34" y="8378474"/>
            <a:ext cx="1943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4295" y="167201"/>
            <a:ext cx="14901505" cy="914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BEST </a:t>
            </a:r>
            <a:r>
              <a:rPr lang="en-US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PLATFORM FOR COMPAIGN TYPE </a:t>
            </a:r>
            <a:endParaRPr lang="en-US" sz="5499" dirty="0">
              <a:solidFill>
                <a:srgbClr val="24508C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-2286000" y="9318766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42A408-83F6-E2C6-4319-0C88C9EB90F6}"/>
              </a:ext>
            </a:extLst>
          </p:cNvPr>
          <p:cNvSpPr txBox="1"/>
          <p:nvPr/>
        </p:nvSpPr>
        <p:spPr>
          <a:xfrm>
            <a:off x="867232" y="3868176"/>
            <a:ext cx="15412492" cy="9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dirty="0">
              <a:solidFill>
                <a:srgbClr val="24508C"/>
              </a:solidFill>
              <a:latin typeface="Montserrat Mediu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CB9D-AD5F-7191-2908-1581B520BE6F}"/>
              </a:ext>
            </a:extLst>
          </p:cNvPr>
          <p:cNvSpPr txBox="1"/>
          <p:nvPr/>
        </p:nvSpPr>
        <p:spPr>
          <a:xfrm>
            <a:off x="947049" y="6621829"/>
            <a:ext cx="15127564" cy="221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Lead Generation: LinkedIn is better for both clicks and impressions.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Engagement: Facebook is better for clicks, LinkedIn is better for impressions.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Conversion: LinkedIn is better for both clicks and impressions.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Brand Awareness: Facebook is better for both clicks and impressions.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AD5D2-07DF-6927-9418-469AFBAF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88" y="1403346"/>
            <a:ext cx="13879197" cy="52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3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1668" y="414049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14111" y="1522931"/>
            <a:ext cx="8556388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RECOMMANDATIOMS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F7FEA4-1056-FAFB-D1CF-71A2943AFBBF}"/>
              </a:ext>
            </a:extLst>
          </p:cNvPr>
          <p:cNvSpPr txBox="1"/>
          <p:nvPr/>
        </p:nvSpPr>
        <p:spPr>
          <a:xfrm>
            <a:off x="685800" y="2397235"/>
            <a:ext cx="15412492" cy="549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dirty="0">
              <a:solidFill>
                <a:srgbClr val="24508C"/>
              </a:solidFill>
              <a:latin typeface="Montserrat Medium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To Acquire New Customers: Facebook is the better platform due to its lower CPA and higher total conversions.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For Cost Efficiency and Conversion Rate: LinkedIn can be a good choice if the primary goal is to optimize conversion rate and cost per click.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To Maximize Reach and Engagement: Facebook, with higher impressions, clicks, and CTR, can be more effective.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24508C"/>
                </a:solidFill>
                <a:latin typeface="Montserrat Medium"/>
              </a:rPr>
              <a:t>In summary, for acquiring new customers with a focus on cost-effectiveness, Facebook is the recommended platform. However, if the goal is to maximize conversion efficiency and potentially reduce CPC, LinkedIn might be preferable.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1668" y="414049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14111" y="1522931"/>
            <a:ext cx="8556388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RECOMMANDATIOMS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8216C7B-F264-06F1-C90E-CC5B6F9D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5885"/>
            <a:ext cx="17569233" cy="559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Optimize for Lower CPC Platforms: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Focus more on platforms like Facebook, which shows a lower average CPC in the highest click </a:t>
            </a:r>
            <a:endParaRPr lang="en-US" altLang="en-US" sz="5499" dirty="0">
              <a:solidFill>
                <a:srgbClr val="24508C"/>
              </a:solidFill>
              <a:latin typeface="Montserrat Bold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campaigns ($3.13 and $3.57).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Consider reallocating budget from LinkedIn to Facebook, especially since LinkedIn's CPC is 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higher ($4.79 in high-click campaigns, $4.97 in high-cost campaigns).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Emphasize High-Performance Campaign Types: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Conversion campaigns on Facebook seem to perform well with lower CPCs and high clicks.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Shift focus towards Conversion-type campaigns rather than Engagement or Lead Generation, 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which have higher CPCs.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Leverage High Click-Through Campaigns:</a:t>
            </a:r>
          </a:p>
        </p:txBody>
      </p:sp>
    </p:spTree>
    <p:extLst>
      <p:ext uri="{BB962C8B-B14F-4D97-AF65-F5344CB8AC3E}">
        <p14:creationId xmlns:p14="http://schemas.microsoft.com/office/powerpoint/2010/main" val="106412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41668" y="414049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85800" y="495300"/>
            <a:ext cx="8556388" cy="91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Bold"/>
                <a:sym typeface="Montserrat Bold"/>
              </a:rPr>
              <a:t>RECOMMANDATIOMS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880181" y="-2434810"/>
            <a:ext cx="3952120" cy="39521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F7FEA4-1056-FAFB-D1CF-71A2943AFBBF}"/>
              </a:ext>
            </a:extLst>
          </p:cNvPr>
          <p:cNvSpPr txBox="1"/>
          <p:nvPr/>
        </p:nvSpPr>
        <p:spPr>
          <a:xfrm>
            <a:off x="685800" y="2397235"/>
            <a:ext cx="15412492" cy="800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The top-click campaigns have a combined total of 29808 clicks with an average CPC of $3.83. Ensure these campaigns are optimized and possibly scale up to leverage the high click rates at a relatively lower cost.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Adjust Strategies Based on Campaign Type Performance: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Engagement campaigns (like the Intuitive web-enabled strategy) have a high CPC ($4.94). This might indicate that engagement-focused campaigns are more expensive and less cost-effective.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Lead Generation campaigns are showing varying results, with LinkedIn having a high CPC. Adjust strategies to focus on platforms where Lead Generation is cheaper, or negotiate better rates.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A/B Testing and Continuous Monitoring: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Continuously test different campaign types and platforms to find the most cost-effective combinations.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Tx/>
              <a:buChar char="•"/>
            </a:pPr>
            <a:r>
              <a:rPr lang="en-US" altLang="en-US" sz="2800" dirty="0">
                <a:solidFill>
                  <a:srgbClr val="24508C"/>
                </a:solidFill>
                <a:latin typeface="Montserrat Medium"/>
              </a:rPr>
              <a:t>Regularly monitor CPC and performance metrics to make data-driven adjustments swiftly.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7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85800" y="419100"/>
            <a:ext cx="695389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SUMMARY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820" y="1564566"/>
            <a:ext cx="16978327" cy="3737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Customer Acquisition: Facebook is more cost-effective with a lower CPA ($66.04 vs. $74.40).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Engagement: Facebook has higher clicks and a better CTR, indicating more effective ad engagement.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Cost Efficiency: LinkedIn has a slightly lower CPC and higher conversion rate, making it more efficient in converting clicks to actions.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24508C"/>
                </a:solidFill>
                <a:latin typeface="Montserrat Medium"/>
              </a:rPr>
              <a:t>Overall Conversions: Facebook leads in total conversions.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15863" y="3814124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35992" y="1748476"/>
            <a:ext cx="7393405" cy="6321361"/>
          </a:xfrm>
          <a:custGeom>
            <a:avLst/>
            <a:gdLst/>
            <a:ahLst/>
            <a:cxnLst/>
            <a:rect l="l" t="t" r="r" b="b"/>
            <a:pathLst>
              <a:path w="7393405" h="6321361">
                <a:moveTo>
                  <a:pt x="0" y="0"/>
                </a:moveTo>
                <a:lnTo>
                  <a:pt x="7393405" y="0"/>
                </a:lnTo>
                <a:lnTo>
                  <a:pt x="7393405" y="6321361"/>
                </a:lnTo>
                <a:lnTo>
                  <a:pt x="0" y="632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64369" y="2019300"/>
            <a:ext cx="8136831" cy="809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4498" y="3321130"/>
            <a:ext cx="9331494" cy="3254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Which means have the best results for each marketing purpose ? For example, to get new customers, do we market through Facebook or LinkedIn ? Taking into account all the advantages and disadvantages, such as cost, </a:t>
            </a:r>
            <a:r>
              <a:rPr lang="en-US" sz="3000" dirty="0" err="1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endParaRPr lang="en-US" sz="3000" dirty="0">
              <a:solidFill>
                <a:srgbClr val="24508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6781800" y="7429500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4295" y="4763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208662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5FB9D0-A213-E088-579C-BB1D3748C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7" y="1087777"/>
            <a:ext cx="11049000" cy="9136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459200" y="-2923420"/>
            <a:ext cx="3837112" cy="41045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E9AC45-C0EE-FD2E-0ABA-754E8D3BB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01030"/>
            <a:ext cx="20020978" cy="3011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3EC81-93E5-F3A7-6036-FAA8758B043C}"/>
              </a:ext>
            </a:extLst>
          </p:cNvPr>
          <p:cNvSpPr txBox="1"/>
          <p:nvPr/>
        </p:nvSpPr>
        <p:spPr>
          <a:xfrm>
            <a:off x="685800" y="4914900"/>
            <a:ext cx="18669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Impressions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number of times the ad was displayed.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2,643,768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2,441,383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a slightly higher reach in terms of total impressions.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Clicks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number of times the ad was clicked.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314,556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247,319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tx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more clicks, indicating higher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E9AC45-C0EE-FD2E-0ABA-754E8D3BB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8375"/>
            <a:ext cx="20020978" cy="3011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3EC81-93E5-F3A7-6036-FAA8758B043C}"/>
              </a:ext>
            </a:extLst>
          </p:cNvPr>
          <p:cNvSpPr txBox="1"/>
          <p:nvPr/>
        </p:nvSpPr>
        <p:spPr>
          <a:xfrm>
            <a:off x="1734833" y="5111647"/>
            <a:ext cx="18669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Avg CPC (Cost Per Click): The average cost for each click.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Facebook: $2.44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LinkedIn: $2.39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Insight: LinkedIn has a slightly lower CPC, making it slightly cheaper to get clicks.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Total Conversions: The number of times the desired action was completed.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Facebook: 29,995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LinkedIn: 24,112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Insight: Facebook has more conversions, suggesting it may be better at driving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E9AC45-C0EE-FD2E-0ABA-754E8D3BB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8375"/>
            <a:ext cx="20020978" cy="3011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3EC81-93E5-F3A7-6036-FAA8758B043C}"/>
              </a:ext>
            </a:extLst>
          </p:cNvPr>
          <p:cNvSpPr txBox="1"/>
          <p:nvPr/>
        </p:nvSpPr>
        <p:spPr>
          <a:xfrm>
            <a:off x="685800" y="4914900"/>
            <a:ext cx="18669000" cy="504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Avg Conversion Rate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percentage of clicks that led to a conversion.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10.02%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10.44%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LinkedIn has a slightly higher conversion rate, indicating a higher efficiency in converting clicks to actions.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Cost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total amount spent on the campaign.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$749,503.52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$613,397.96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had a higher overall spend, but also higher engagement and conversions.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800" b="1" kern="1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2608649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84036" y="104386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745719" y="9150000"/>
            <a:ext cx="3491438" cy="3122967"/>
            <a:chOff x="0" y="0"/>
            <a:chExt cx="9087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E9AC45-C0EE-FD2E-0ABA-754E8D3BB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8375"/>
            <a:ext cx="20020978" cy="3011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054BE6-A11F-5AEB-6279-37831A1FED52}"/>
              </a:ext>
            </a:extLst>
          </p:cNvPr>
          <p:cNvSpPr txBox="1"/>
          <p:nvPr/>
        </p:nvSpPr>
        <p:spPr>
          <a:xfrm>
            <a:off x="609600" y="5600700"/>
            <a:ext cx="16002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Avg CTR (Click Through Rate)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percentage of impressions that resulted in a click.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0.495%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0.316%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a higher CTR, suggesting better ad performance in attracting clicks.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Avg CPA (Cost Per Acquisition)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average cost to acquire a customer.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$66.04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$74.40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Facebook has a lower CPA, making it cheaper to acquire a customer.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6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60110" y="590737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5F7B9F-AC36-1ABC-1888-FE18D4960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716099"/>
            <a:ext cx="13563600" cy="8505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FAEEE-5C5E-15F3-C45D-7E59743EECC4}"/>
              </a:ext>
            </a:extLst>
          </p:cNvPr>
          <p:cNvSpPr txBox="1"/>
          <p:nvPr/>
        </p:nvSpPr>
        <p:spPr>
          <a:xfrm>
            <a:off x="592420" y="8693765"/>
            <a:ext cx="16002000" cy="53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ar-EG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companies sum of clicks don’t require the most cost per click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13"/>
          <p:cNvGrpSpPr/>
          <p:nvPr/>
        </p:nvGrpSpPr>
        <p:grpSpPr>
          <a:xfrm>
            <a:off x="-1974745" y="8810284"/>
            <a:ext cx="3491438" cy="3122967"/>
            <a:chOff x="0" y="0"/>
            <a:chExt cx="908700" cy="812800"/>
          </a:xfrm>
        </p:grpSpPr>
        <p:sp>
          <p:nvSpPr>
            <p:cNvPr id="10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93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694581" y="-7239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44737" y="382230"/>
            <a:ext cx="821054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DASHBOARD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1D92DAB-30A2-C68C-47A0-A391B818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90" y="1263944"/>
            <a:ext cx="15400512" cy="8640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0FAEEE-5C5E-15F3-C45D-7E59743EECC4}"/>
              </a:ext>
            </a:extLst>
          </p:cNvPr>
          <p:cNvSpPr txBox="1"/>
          <p:nvPr/>
        </p:nvSpPr>
        <p:spPr>
          <a:xfrm>
            <a:off x="235190" y="8213238"/>
            <a:ext cx="16376410" cy="53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ar-EG" sz="28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n-US" sz="28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companies sum of impressions don’t require the most cost per mile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Group 13"/>
          <p:cNvGrpSpPr/>
          <p:nvPr/>
        </p:nvGrpSpPr>
        <p:grpSpPr>
          <a:xfrm>
            <a:off x="-2286000" y="9318766"/>
            <a:ext cx="3491438" cy="3122967"/>
            <a:chOff x="0" y="0"/>
            <a:chExt cx="908700" cy="812800"/>
          </a:xfrm>
        </p:grpSpPr>
        <p:sp>
          <p:nvSpPr>
            <p:cNvPr id="12" name="Freeform 1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030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858</Words>
  <Application>Microsoft Office PowerPoint</Application>
  <PresentationFormat>Custom</PresentationFormat>
  <Paragraphs>86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Courier New</vt:lpstr>
      <vt:lpstr>Montserrat Bold</vt:lpstr>
      <vt:lpstr>Montserrat Medium</vt:lpstr>
      <vt:lpstr>Montserrat Ultra-Bold</vt:lpstr>
      <vt:lpstr>Arial</vt:lpstr>
      <vt:lpstr>Calibri</vt:lpstr>
      <vt:lpstr>Aptos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mariem192576@fci.bu.edu.eg</cp:lastModifiedBy>
  <cp:revision>20</cp:revision>
  <dcterms:created xsi:type="dcterms:W3CDTF">2006-08-16T00:00:00Z</dcterms:created>
  <dcterms:modified xsi:type="dcterms:W3CDTF">2024-07-26T16:05:26Z</dcterms:modified>
  <dc:identifier>DAGLZsUBN3A</dc:identifier>
</cp:coreProperties>
</file>