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1" r:id="rId4"/>
    <p:sldId id="259" r:id="rId5"/>
    <p:sldId id="271" r:id="rId6"/>
    <p:sldId id="262" r:id="rId7"/>
    <p:sldId id="272" r:id="rId8"/>
    <p:sldId id="273" r:id="rId9"/>
    <p:sldId id="274" r:id="rId10"/>
    <p:sldId id="275" r:id="rId11"/>
    <p:sldId id="268" r:id="rId12"/>
    <p:sldId id="269" r:id="rId13"/>
    <p:sldId id="270" r:id="rId14"/>
  </p:sldIdLst>
  <p:sldSz cx="18288000" cy="10287000"/>
  <p:notesSz cx="6858000" cy="9144000"/>
  <p:embeddedFontLst>
    <p:embeddedFont>
      <p:font typeface="Alatsi" panose="020B0604020202020204" charset="0"/>
      <p:regular r:id="rId15"/>
    </p:embeddedFont>
    <p:embeddedFont>
      <p:font typeface="Open Sans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22" autoAdjust="0"/>
  </p:normalViewPr>
  <p:slideViewPr>
    <p:cSldViewPr>
      <p:cViewPr varScale="1">
        <p:scale>
          <a:sx n="51" d="100"/>
          <a:sy n="51" d="100"/>
        </p:scale>
        <p:origin x="99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1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lstStyle/>
              <a:p>
                <a:endParaRPr lang="en-US"/>
              </a:p>
            </p:txBody>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lstStyle/>
              <a:p>
                <a:endParaRPr lang="en-US"/>
              </a:p>
            </p:txBody>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lstStyle/>
              <a:p>
                <a:endParaRPr lang="en-US"/>
              </a:p>
            </p:txBody>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TextBox 12"/>
          <p:cNvSpPr txBox="1"/>
          <p:nvPr/>
        </p:nvSpPr>
        <p:spPr>
          <a:xfrm>
            <a:off x="6241693" y="2500459"/>
            <a:ext cx="7708055" cy="5653792"/>
          </a:xfrm>
          <a:prstGeom prst="rect">
            <a:avLst/>
          </a:prstGeom>
        </p:spPr>
        <p:txBody>
          <a:bodyPr wrap="square" lIns="0" tIns="0" rIns="0" bIns="0" rtlCol="0" anchor="t">
            <a:spAutoFit/>
          </a:bodyPr>
          <a:lstStyle/>
          <a:p>
            <a:pPr algn="ctr">
              <a:lnSpc>
                <a:spcPts val="14550"/>
              </a:lnSpc>
            </a:pPr>
            <a:r>
              <a:rPr lang="en-US" sz="6000" dirty="0">
                <a:solidFill>
                  <a:srgbClr val="000000"/>
                </a:solidFill>
                <a:latin typeface="Alatsi"/>
              </a:rPr>
              <a:t>Marketing Campaign Effectiveness</a:t>
            </a:r>
          </a:p>
          <a:p>
            <a:pPr algn="ctr">
              <a:lnSpc>
                <a:spcPts val="14550"/>
              </a:lnSpc>
            </a:pPr>
            <a:endParaRPr lang="en-US" sz="15000" dirty="0">
              <a:solidFill>
                <a:srgbClr val="000000"/>
              </a:solidFill>
              <a:latin typeface="Alatsi"/>
            </a:endParaRP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4" name="TextBox 14"/>
          <p:cNvSpPr txBox="1"/>
          <p:nvPr/>
        </p:nvSpPr>
        <p:spPr>
          <a:xfrm>
            <a:off x="4633952" y="6469533"/>
            <a:ext cx="12625348" cy="978279"/>
          </a:xfrm>
          <a:prstGeom prst="rect">
            <a:avLst/>
          </a:prstGeom>
        </p:spPr>
        <p:txBody>
          <a:bodyPr lIns="0" tIns="0" rIns="0" bIns="0" rtlCol="0" anchor="t">
            <a:spAutoFit/>
          </a:bodyPr>
          <a:lstStyle/>
          <a:p>
            <a:pPr algn="ctr">
              <a:lnSpc>
                <a:spcPts val="8029"/>
              </a:lnSpc>
            </a:pPr>
            <a:r>
              <a:rPr lang="en-US" sz="5735" dirty="0">
                <a:solidFill>
                  <a:srgbClr val="000000"/>
                </a:solidFill>
                <a:latin typeface="Alatsi"/>
              </a:rPr>
              <a:t>Presented By : Mariam Hossam</a:t>
            </a:r>
          </a:p>
        </p:txBody>
      </p:sp>
      <p:sp>
        <p:nvSpPr>
          <p:cNvPr id="15" name="TextBox 15"/>
          <p:cNvSpPr txBox="1"/>
          <p:nvPr/>
        </p:nvSpPr>
        <p:spPr>
          <a:xfrm>
            <a:off x="7067640" y="8725001"/>
            <a:ext cx="6882108" cy="533299"/>
          </a:xfrm>
          <a:prstGeom prst="rect">
            <a:avLst/>
          </a:prstGeom>
        </p:spPr>
        <p:txBody>
          <a:bodyPr lIns="0" tIns="0" rIns="0" bIns="0" rtlCol="0" anchor="t">
            <a:spAutoFit/>
          </a:bodyPr>
          <a:lstStyle/>
          <a:p>
            <a:pPr algn="ctr">
              <a:lnSpc>
                <a:spcPts val="4376"/>
              </a:lnSpc>
            </a:pPr>
            <a:r>
              <a:rPr lang="en-US" sz="3126" dirty="0">
                <a:solidFill>
                  <a:srgbClr val="000000"/>
                </a:solidFill>
                <a:latin typeface="Alatsi"/>
              </a:rPr>
              <a:t>The analyst| 2024</a:t>
            </a:r>
          </a:p>
        </p:txBody>
      </p:sp>
      <p:sp>
        <p:nvSpPr>
          <p:cNvPr id="16" name="Freeform 16"/>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18" name="Picture 17">
            <a:extLst>
              <a:ext uri="{FF2B5EF4-FFF2-40B4-BE49-F238E27FC236}">
                <a16:creationId xmlns:a16="http://schemas.microsoft.com/office/drawing/2014/main" id="{7C25BF26-AE45-1D49-8420-01B6A34B60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75695" y="0"/>
            <a:ext cx="3523953" cy="32384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0"/>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AutoShape 15"/>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16" name="AutoShape 16"/>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dirty="0"/>
              </a:p>
            </p:txBody>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9</a:t>
              </a:r>
            </a:p>
          </p:txBody>
        </p:sp>
      </p:grpSp>
      <p:sp>
        <p:nvSpPr>
          <p:cNvPr id="22" name="Freeform 22"/>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3" name="Picture 2">
            <a:extLst>
              <a:ext uri="{FF2B5EF4-FFF2-40B4-BE49-F238E27FC236}">
                <a16:creationId xmlns:a16="http://schemas.microsoft.com/office/drawing/2014/main" id="{FB5093FA-1D8C-2C3A-41D7-7995145CA619}"/>
              </a:ext>
            </a:extLst>
          </p:cNvPr>
          <p:cNvPicPr>
            <a:picLocks noChangeAspect="1"/>
          </p:cNvPicPr>
          <p:nvPr/>
        </p:nvPicPr>
        <p:blipFill>
          <a:blip r:embed="rId4"/>
          <a:stretch>
            <a:fillRect/>
          </a:stretch>
        </p:blipFill>
        <p:spPr>
          <a:xfrm>
            <a:off x="1064926" y="743576"/>
            <a:ext cx="15415607" cy="8799848"/>
          </a:xfrm>
          <a:prstGeom prst="rect">
            <a:avLst/>
          </a:prstGeom>
        </p:spPr>
      </p:pic>
    </p:spTree>
    <p:extLst>
      <p:ext uri="{BB962C8B-B14F-4D97-AF65-F5344CB8AC3E}">
        <p14:creationId xmlns:p14="http://schemas.microsoft.com/office/powerpoint/2010/main" val="285775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5" name="Freeform 5"/>
          <p:cNvSpPr/>
          <p:nvPr/>
        </p:nvSpPr>
        <p:spPr>
          <a:xfrm>
            <a:off x="12982861" y="594556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p:nvPr/>
        </p:nvGrpSpPr>
        <p:grpSpPr>
          <a:xfrm>
            <a:off x="12012909" y="2797221"/>
            <a:ext cx="5246391" cy="5246370"/>
            <a:chOff x="0" y="0"/>
            <a:chExt cx="6350025" cy="6350000"/>
          </a:xfrm>
        </p:grpSpPr>
        <p:sp>
          <p:nvSpPr>
            <p:cNvPr id="7" name="Freeform 7"/>
            <p:cNvSpPr/>
            <p:nvPr/>
          </p:nvSpPr>
          <p:spPr>
            <a:xfrm>
              <a:off x="0" y="0"/>
              <a:ext cx="6350026" cy="6350000"/>
            </a:xfrm>
            <a:custGeom>
              <a:avLst/>
              <a:gdLst/>
              <a:ahLst/>
              <a:cxnLst/>
              <a:rect l="l" t="t" r="r" b="b"/>
              <a:pathLst>
                <a:path w="6350026" h="6350000">
                  <a:moveTo>
                    <a:pt x="0" y="0"/>
                  </a:moveTo>
                  <a:lnTo>
                    <a:pt x="6350026" y="0"/>
                  </a:lnTo>
                  <a:lnTo>
                    <a:pt x="6350026" y="6350000"/>
                  </a:lnTo>
                  <a:lnTo>
                    <a:pt x="0" y="6350000"/>
                  </a:lnTo>
                  <a:close/>
                </a:path>
              </a:pathLst>
            </a:custGeom>
            <a:blipFill>
              <a:blip r:embed="rId4"/>
              <a:stretch>
                <a:fillRect l="-25046" r="-25046"/>
              </a:stretch>
            </a:blipFill>
          </p:spPr>
          <p:txBody>
            <a:bodyPr/>
            <a:lstStyle/>
            <a:p>
              <a:endParaRPr lang="en-US"/>
            </a:p>
          </p:txBody>
        </p:sp>
      </p:gr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10</a:t>
              </a:r>
            </a:p>
          </p:txBody>
        </p:sp>
      </p:grpSp>
      <p:sp>
        <p:nvSpPr>
          <p:cNvPr id="13" name="TextBox 13"/>
          <p:cNvSpPr txBox="1"/>
          <p:nvPr/>
        </p:nvSpPr>
        <p:spPr>
          <a:xfrm>
            <a:off x="3679044" y="866775"/>
            <a:ext cx="10929913" cy="1450976"/>
          </a:xfrm>
          <a:prstGeom prst="rect">
            <a:avLst/>
          </a:prstGeom>
        </p:spPr>
        <p:txBody>
          <a:bodyPr lIns="0" tIns="0" rIns="0" bIns="0" rtlCol="0" anchor="t">
            <a:spAutoFit/>
          </a:bodyPr>
          <a:lstStyle/>
          <a:p>
            <a:pPr algn="ctr">
              <a:lnSpc>
                <a:spcPts val="11899"/>
              </a:lnSpc>
            </a:pPr>
            <a:r>
              <a:rPr lang="en-US" sz="8499" dirty="0" err="1">
                <a:solidFill>
                  <a:srgbClr val="000000"/>
                </a:solidFill>
                <a:latin typeface="Alatsi"/>
              </a:rPr>
              <a:t>Limiation</a:t>
            </a:r>
            <a:r>
              <a:rPr lang="en-US" sz="8499" dirty="0">
                <a:solidFill>
                  <a:srgbClr val="000000"/>
                </a:solidFill>
                <a:latin typeface="Alatsi"/>
              </a:rPr>
              <a:t> </a:t>
            </a:r>
          </a:p>
        </p:txBody>
      </p:sp>
      <p:sp>
        <p:nvSpPr>
          <p:cNvPr id="14" name="TextBox 14"/>
          <p:cNvSpPr txBox="1"/>
          <p:nvPr/>
        </p:nvSpPr>
        <p:spPr>
          <a:xfrm>
            <a:off x="1209670" y="2895980"/>
            <a:ext cx="10793714" cy="3734677"/>
          </a:xfrm>
          <a:prstGeom prst="rect">
            <a:avLst/>
          </a:prstGeom>
        </p:spPr>
        <p:txBody>
          <a:bodyPr lIns="0" tIns="0" rIns="0" bIns="0" rtlCol="0" anchor="t">
            <a:spAutoFit/>
          </a:bodyPr>
          <a:lstStyle/>
          <a:p>
            <a:pPr algn="l">
              <a:lnSpc>
                <a:spcPts val="5852"/>
              </a:lnSpc>
            </a:pPr>
            <a:r>
              <a:rPr lang="en-US" sz="4180" dirty="0">
                <a:solidFill>
                  <a:srgbClr val="000000"/>
                </a:solidFill>
                <a:latin typeface="Alatsi"/>
              </a:rPr>
              <a:t>There are some channels don’t make a profit</a:t>
            </a:r>
          </a:p>
          <a:p>
            <a:pPr algn="l">
              <a:lnSpc>
                <a:spcPts val="5852"/>
              </a:lnSpc>
            </a:pPr>
            <a:r>
              <a:rPr lang="en-US" sz="4180" dirty="0">
                <a:solidFill>
                  <a:srgbClr val="000000"/>
                </a:solidFill>
                <a:latin typeface="Alatsi"/>
              </a:rPr>
              <a:t>And Progress slowly</a:t>
            </a:r>
          </a:p>
          <a:p>
            <a:pPr algn="l">
              <a:lnSpc>
                <a:spcPts val="5852"/>
              </a:lnSpc>
            </a:pPr>
            <a:endParaRPr lang="en-US" sz="4180" dirty="0">
              <a:solidFill>
                <a:srgbClr val="000000"/>
              </a:solidFill>
              <a:latin typeface="Alatsi"/>
            </a:endParaRPr>
          </a:p>
          <a:p>
            <a:pPr algn="l">
              <a:lnSpc>
                <a:spcPts val="5852"/>
              </a:lnSpc>
            </a:pPr>
            <a:endParaRPr lang="en-US" sz="4180" dirty="0">
              <a:solidFill>
                <a:srgbClr val="000000"/>
              </a:solidFill>
              <a:latin typeface="Alatsi"/>
            </a:endParaRPr>
          </a:p>
          <a:p>
            <a:pPr algn="l">
              <a:lnSpc>
                <a:spcPts val="5852"/>
              </a:lnSpc>
            </a:pPr>
            <a:r>
              <a:rPr lang="en-US" sz="4180" dirty="0">
                <a:solidFill>
                  <a:srgbClr val="000000"/>
                </a:solidFill>
                <a:latin typeface="Alatsi"/>
              </a:rPr>
              <a:t> </a:t>
            </a:r>
          </a:p>
        </p:txBody>
      </p:sp>
      <p:sp>
        <p:nvSpPr>
          <p:cNvPr id="15" name="Freeform 15"/>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333783" y="1633757"/>
            <a:ext cx="13818641" cy="9115765"/>
          </a:xfrm>
          <a:prstGeom prst="rect">
            <a:avLst/>
          </a:prstGeom>
        </p:spPr>
        <p:txBody>
          <a:bodyPr wrap="square" lIns="0" tIns="0" rIns="0" bIns="0" rtlCol="0" anchor="t">
            <a:spAutoFit/>
          </a:bodyPr>
          <a:lstStyle/>
          <a:p>
            <a:pPr indent="-685800">
              <a:lnSpc>
                <a:spcPts val="5852"/>
              </a:lnSpc>
              <a:buFont typeface="Wingdings" panose="05000000000000000000" pitchFamily="2" charset="2"/>
              <a:buChar char="q"/>
            </a:pPr>
            <a:r>
              <a:rPr lang="en-US" sz="4180" dirty="0">
                <a:solidFill>
                  <a:srgbClr val="000000"/>
                </a:solidFill>
                <a:latin typeface="Alatsi"/>
              </a:rPr>
              <a:t>Enhance marketing and support efforts for channels that generate the most valuable customers.</a:t>
            </a:r>
          </a:p>
          <a:p>
            <a:pPr indent="-685800">
              <a:lnSpc>
                <a:spcPts val="5852"/>
              </a:lnSpc>
              <a:buFont typeface="Wingdings" panose="05000000000000000000" pitchFamily="2" charset="2"/>
              <a:buChar char="q"/>
            </a:pPr>
            <a:r>
              <a:rPr lang="en-US" sz="4180" dirty="0">
                <a:solidFill>
                  <a:srgbClr val="000000"/>
                </a:solidFill>
                <a:latin typeface="Alatsi"/>
              </a:rPr>
              <a:t>reducing funds from Radio, Billboards, and Email campaigns, which are currently unprofitable</a:t>
            </a:r>
          </a:p>
          <a:p>
            <a:pPr indent="-685800">
              <a:lnSpc>
                <a:spcPts val="5852"/>
              </a:lnSpc>
              <a:buFont typeface="Wingdings" panose="05000000000000000000" pitchFamily="2" charset="2"/>
              <a:buChar char="q"/>
            </a:pPr>
            <a:r>
              <a:rPr lang="en-US" sz="4180" dirty="0">
                <a:solidFill>
                  <a:srgbClr val="000000"/>
                </a:solidFill>
                <a:latin typeface="Alatsi"/>
              </a:rPr>
              <a:t>New offers for campaigns targeting families because it is the most making profit </a:t>
            </a:r>
          </a:p>
          <a:p>
            <a:pPr indent="-685800">
              <a:lnSpc>
                <a:spcPts val="5852"/>
              </a:lnSpc>
              <a:buFont typeface="Wingdings" panose="05000000000000000000" pitchFamily="2" charset="2"/>
              <a:buChar char="q"/>
            </a:pPr>
            <a:r>
              <a:rPr lang="en-US" sz="4180" dirty="0">
                <a:solidFill>
                  <a:srgbClr val="000000"/>
                </a:solidFill>
                <a:latin typeface="Alatsi"/>
              </a:rPr>
              <a:t>Maximize Influencer and Social Media Marketing</a:t>
            </a:r>
          </a:p>
          <a:p>
            <a:pPr>
              <a:lnSpc>
                <a:spcPts val="5852"/>
              </a:lnSpc>
            </a:pPr>
            <a:r>
              <a:rPr lang="en-US" sz="4180">
                <a:solidFill>
                  <a:srgbClr val="000000"/>
                </a:solidFill>
                <a:latin typeface="Alatsi"/>
              </a:rPr>
              <a:t>❑ Apply </a:t>
            </a:r>
            <a:r>
              <a:rPr lang="en-US" sz="4180" dirty="0">
                <a:solidFill>
                  <a:srgbClr val="000000"/>
                </a:solidFill>
                <a:latin typeface="Alatsi"/>
              </a:rPr>
              <a:t>top 4 campaigns strategies </a:t>
            </a:r>
          </a:p>
          <a:p>
            <a:pPr marL="571500" indent="-571500">
              <a:lnSpc>
                <a:spcPts val="5852"/>
              </a:lnSpc>
              <a:buFont typeface="Wingdings" panose="05000000000000000000" pitchFamily="2" charset="2"/>
              <a:buChar char="q"/>
            </a:pPr>
            <a:r>
              <a:rPr lang="en-US" sz="4180" dirty="0">
                <a:solidFill>
                  <a:srgbClr val="000000"/>
                </a:solidFill>
                <a:latin typeface="Alatsi"/>
              </a:rPr>
              <a:t> Refine Targeting:</a:t>
            </a:r>
          </a:p>
          <a:p>
            <a:pPr marL="571500" indent="-571500">
              <a:lnSpc>
                <a:spcPts val="5852"/>
              </a:lnSpc>
              <a:buFont typeface="Wingdings" panose="05000000000000000000" pitchFamily="2" charset="2"/>
              <a:buChar char="q"/>
            </a:pPr>
            <a:r>
              <a:rPr lang="en-US" sz="4180" dirty="0">
                <a:solidFill>
                  <a:srgbClr val="000000"/>
                </a:solidFill>
                <a:latin typeface="Alatsi"/>
              </a:rPr>
              <a:t>Track and Measure Consistently </a:t>
            </a:r>
          </a:p>
          <a:p>
            <a:pPr>
              <a:lnSpc>
                <a:spcPts val="5852"/>
              </a:lnSpc>
            </a:pPr>
            <a:endParaRPr lang="en-US" sz="4180" dirty="0">
              <a:solidFill>
                <a:srgbClr val="000000"/>
              </a:solidFill>
              <a:latin typeface="Alatsi"/>
            </a:endParaRPr>
          </a:p>
          <a:p>
            <a:pPr algn="l">
              <a:lnSpc>
                <a:spcPts val="6580"/>
              </a:lnSpc>
            </a:pPr>
            <a:endParaRPr lang="en-US" sz="4700" dirty="0">
              <a:solidFill>
                <a:srgbClr val="000000"/>
              </a:solidFill>
              <a:latin typeface="Alatsi"/>
            </a:endParaRPr>
          </a:p>
        </p:txBody>
      </p:sp>
      <p:sp>
        <p:nvSpPr>
          <p:cNvPr id="5" name="Freeform 5"/>
          <p:cNvSpPr/>
          <p:nvPr/>
        </p:nvSpPr>
        <p:spPr>
          <a:xfrm>
            <a:off x="13764167" y="637964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p:cNvSpPr txBox="1"/>
          <p:nvPr/>
        </p:nvSpPr>
        <p:spPr>
          <a:xfrm>
            <a:off x="2338374" y="285542"/>
            <a:ext cx="13464081"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rPr>
              <a:t>RECOMMENDATION</a:t>
            </a:r>
          </a:p>
        </p:txBody>
      </p:sp>
      <p:sp>
        <p:nvSpPr>
          <p:cNvPr id="15" name="AutoShape 15"/>
          <p:cNvSpPr/>
          <p:nvPr/>
        </p:nvSpPr>
        <p:spPr>
          <a:xfrm>
            <a:off x="-228600" y="9544050"/>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16" name="AutoShape 16"/>
          <p:cNvSpPr/>
          <p:nvPr/>
        </p:nvSpPr>
        <p:spPr>
          <a:xfrm>
            <a:off x="11197726" y="9563100"/>
            <a:ext cx="7105264" cy="19050"/>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11</a:t>
              </a:r>
            </a:p>
          </p:txBody>
        </p:sp>
      </p:grpSp>
      <p:sp>
        <p:nvSpPr>
          <p:cNvPr id="22" name="Freeform 22"/>
          <p:cNvSpPr/>
          <p:nvPr/>
        </p:nvSpPr>
        <p:spPr>
          <a:xfrm>
            <a:off x="-3657600"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a:solidFill>
                  <a:srgbClr val="000000"/>
                </a:solidFill>
                <a:latin typeface="Alatsi"/>
              </a:rPr>
              <a:t>THANK YOU</a:t>
            </a:r>
          </a:p>
        </p:txBody>
      </p:sp>
      <p:grpSp>
        <p:nvGrpSpPr>
          <p:cNvPr id="5" name="Group 5"/>
          <p:cNvGrpSpPr/>
          <p:nvPr/>
        </p:nvGrpSpPr>
        <p:grpSpPr>
          <a:xfrm>
            <a:off x="-31071" y="0"/>
            <a:ext cx="4239083" cy="10287000"/>
            <a:chOff x="0" y="0"/>
            <a:chExt cx="5652111" cy="13716000"/>
          </a:xfrm>
        </p:grpSpPr>
        <p:grpSp>
          <p:nvGrpSpPr>
            <p:cNvPr id="6" name="Group 6"/>
            <p:cNvGrpSpPr/>
            <p:nvPr/>
          </p:nvGrpSpPr>
          <p:grpSpPr>
            <a:xfrm>
              <a:off x="2826056"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lstStyle/>
              <a:p>
                <a:endParaRPr lang="en-US"/>
              </a:p>
            </p:txBody>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413028"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lstStyle/>
              <a:p>
                <a:endParaRPr lang="en-US"/>
              </a:p>
            </p:txBody>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0" y="0"/>
              <a:ext cx="2826056" cy="13716000"/>
              <a:chOff x="0" y="0"/>
              <a:chExt cx="558233" cy="2709333"/>
            </a:xfrm>
          </p:grpSpPr>
          <p:sp>
            <p:nvSpPr>
              <p:cNvPr id="13" name="Freeform 13"/>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lstStyle/>
              <a:p>
                <a:endParaRPr lang="en-US"/>
              </a:p>
            </p:txBody>
          </p:sp>
          <p:sp>
            <p:nvSpPr>
              <p:cNvPr id="14" name="TextBox 14"/>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5" name="Freeform 15"/>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6" name="Freeform 16"/>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791340" y="2895980"/>
            <a:ext cx="14705320" cy="6004529"/>
          </a:xfrm>
          <a:prstGeom prst="rect">
            <a:avLst/>
          </a:prstGeom>
        </p:spPr>
        <p:txBody>
          <a:bodyPr lIns="0" tIns="0" rIns="0" bIns="0" rtlCol="0" anchor="t">
            <a:spAutoFit/>
          </a:bodyPr>
          <a:lstStyle/>
          <a:p>
            <a:pPr>
              <a:lnSpc>
                <a:spcPts val="5852"/>
              </a:lnSpc>
            </a:pPr>
            <a:r>
              <a:rPr lang="en-US" sz="4180" dirty="0">
                <a:solidFill>
                  <a:srgbClr val="000000"/>
                </a:solidFill>
                <a:latin typeface="Alatsi"/>
              </a:rPr>
              <a:t>Anjum Hotel has been running various marketing campaigns to increase room bookings and enhance brand visibility. </a:t>
            </a:r>
            <a:br>
              <a:rPr lang="en-US" sz="4180" dirty="0">
                <a:solidFill>
                  <a:srgbClr val="000000"/>
                </a:solidFill>
                <a:latin typeface="Alatsi"/>
              </a:rPr>
            </a:br>
            <a:r>
              <a:rPr lang="en-US" sz="4180" dirty="0">
                <a:solidFill>
                  <a:srgbClr val="000000"/>
                </a:solidFill>
                <a:latin typeface="Alatsi"/>
              </a:rPr>
              <a:t>Despite investing significantly in these campaigns, the hotel management is unsure which channels yield the highest return on investment (ROI) and which campaign strategies are most effective. They want to optimize their marketing spend and maximize bookings and revenue.</a:t>
            </a:r>
          </a:p>
          <a:p>
            <a:pPr algn="l">
              <a:lnSpc>
                <a:spcPts val="5852"/>
              </a:lnSpc>
            </a:pPr>
            <a:endParaRPr lang="en-US" sz="4180" dirty="0">
              <a:solidFill>
                <a:srgbClr val="000000"/>
              </a:solidFill>
              <a:latin typeface="Alatsi"/>
            </a:endParaRPr>
          </a:p>
        </p:txBody>
      </p:sp>
      <p:sp>
        <p:nvSpPr>
          <p:cNvPr id="4" name="AutoShape 4"/>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5" name="Freeform 5"/>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AutoShape 6"/>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7" name="TextBox 7"/>
          <p:cNvSpPr txBox="1"/>
          <p:nvPr/>
        </p:nvSpPr>
        <p:spPr>
          <a:xfrm>
            <a:off x="2553980" y="866775"/>
            <a:ext cx="13180039" cy="2956707"/>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rPr>
              <a:t>The Business Problem </a:t>
            </a:r>
          </a:p>
          <a:p>
            <a:pPr algn="ctr">
              <a:lnSpc>
                <a:spcPts val="11899"/>
              </a:lnSpc>
            </a:pPr>
            <a:endParaRPr lang="en-US" sz="8499" dirty="0">
              <a:solidFill>
                <a:srgbClr val="000000"/>
              </a:solidFill>
              <a:latin typeface="Alatsi"/>
            </a:endParaRPr>
          </a:p>
        </p:txBody>
      </p:sp>
      <p:grpSp>
        <p:nvGrpSpPr>
          <p:cNvPr id="8" name="Group 8"/>
          <p:cNvGrpSpPr/>
          <p:nvPr/>
        </p:nvGrpSpPr>
        <p:grpSpPr>
          <a:xfrm>
            <a:off x="15859155" y="0"/>
            <a:ext cx="1562612" cy="1673225"/>
            <a:chOff x="0" y="0"/>
            <a:chExt cx="2083482" cy="2230967"/>
          </a:xfrm>
        </p:grpSpPr>
        <p:grpSp>
          <p:nvGrpSpPr>
            <p:cNvPr id="9" name="Group 9"/>
            <p:cNvGrpSpPr/>
            <p:nvPr/>
          </p:nvGrpSpPr>
          <p:grpSpPr>
            <a:xfrm>
              <a:off x="75599" y="0"/>
              <a:ext cx="1932284" cy="2230967"/>
              <a:chOff x="0" y="0"/>
              <a:chExt cx="703982" cy="812800"/>
            </a:xfrm>
          </p:grpSpPr>
          <p:sp>
            <p:nvSpPr>
              <p:cNvPr id="10" name="Freeform 10"/>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11" name="TextBox 11"/>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1</a:t>
              </a:r>
            </a:p>
          </p:txBody>
        </p:sp>
      </p:grpSp>
      <p:sp>
        <p:nvSpPr>
          <p:cNvPr id="13" name="Freeform 13"/>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rPr>
              <a:t>Questions</a:t>
            </a:r>
          </a:p>
        </p:txBody>
      </p:sp>
      <p:grpSp>
        <p:nvGrpSpPr>
          <p:cNvPr id="3" name="Group 3"/>
          <p:cNvGrpSpPr/>
          <p:nvPr/>
        </p:nvGrpSpPr>
        <p:grpSpPr>
          <a:xfrm>
            <a:off x="1704735" y="3038299"/>
            <a:ext cx="15516465" cy="5265757"/>
            <a:chOff x="0" y="-63120"/>
            <a:chExt cx="20688620" cy="7021010"/>
          </a:xfrm>
        </p:grpSpPr>
        <p:grpSp>
          <p:nvGrpSpPr>
            <p:cNvPr id="4" name="Group 4"/>
            <p:cNvGrpSpPr/>
            <p:nvPr/>
          </p:nvGrpSpPr>
          <p:grpSpPr>
            <a:xfrm>
              <a:off x="0" y="0"/>
              <a:ext cx="1473815" cy="147381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en-US"/>
              </a:p>
            </p:txBody>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rPr>
                <a:t>1</a:t>
              </a:r>
            </a:p>
          </p:txBody>
        </p:sp>
        <p:grpSp>
          <p:nvGrpSpPr>
            <p:cNvPr id="8" name="Group 8"/>
            <p:cNvGrpSpPr/>
            <p:nvPr/>
          </p:nvGrpSpPr>
          <p:grpSpPr>
            <a:xfrm>
              <a:off x="0" y="2742037"/>
              <a:ext cx="1473815" cy="1473815"/>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en-US"/>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2872617"/>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rPr>
                <a:t>2</a:t>
              </a:r>
            </a:p>
          </p:txBody>
        </p:sp>
        <p:grpSp>
          <p:nvGrpSpPr>
            <p:cNvPr id="12" name="Group 12"/>
            <p:cNvGrpSpPr/>
            <p:nvPr/>
          </p:nvGrpSpPr>
          <p:grpSpPr>
            <a:xfrm>
              <a:off x="0" y="5484075"/>
              <a:ext cx="1473815" cy="1473815"/>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en-US"/>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0" y="5614654"/>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rPr>
                <a:t>3</a:t>
              </a:r>
            </a:p>
          </p:txBody>
        </p:sp>
        <p:sp>
          <p:nvSpPr>
            <p:cNvPr id="16" name="TextBox 16"/>
            <p:cNvSpPr txBox="1"/>
            <p:nvPr/>
          </p:nvSpPr>
          <p:spPr>
            <a:xfrm>
              <a:off x="1711697" y="-63120"/>
              <a:ext cx="18976923" cy="690019"/>
            </a:xfrm>
            <a:prstGeom prst="rect">
              <a:avLst/>
            </a:prstGeom>
          </p:spPr>
          <p:txBody>
            <a:bodyPr lIns="0" tIns="0" rIns="0" bIns="0" rtlCol="0" anchor="t">
              <a:spAutoFit/>
            </a:bodyPr>
            <a:lstStyle/>
            <a:p>
              <a:pPr algn="l">
                <a:lnSpc>
                  <a:spcPts val="4322"/>
                </a:lnSpc>
              </a:pPr>
              <a:r>
                <a:rPr lang="en-US" sz="3087" dirty="0">
                  <a:solidFill>
                    <a:srgbClr val="000000"/>
                  </a:solidFill>
                  <a:latin typeface="Alatsi"/>
                </a:rPr>
                <a:t>Sum of bookings ,Impressions , clicks per channel.</a:t>
              </a:r>
            </a:p>
          </p:txBody>
        </p:sp>
        <p:sp>
          <p:nvSpPr>
            <p:cNvPr id="17" name="TextBox 17"/>
            <p:cNvSpPr txBox="1"/>
            <p:nvPr/>
          </p:nvSpPr>
          <p:spPr>
            <a:xfrm>
              <a:off x="1711697" y="2677140"/>
              <a:ext cx="18976923" cy="690019"/>
            </a:xfrm>
            <a:prstGeom prst="rect">
              <a:avLst/>
            </a:prstGeom>
          </p:spPr>
          <p:txBody>
            <a:bodyPr lIns="0" tIns="0" rIns="0" bIns="0" rtlCol="0" anchor="t">
              <a:spAutoFit/>
            </a:bodyPr>
            <a:lstStyle/>
            <a:p>
              <a:pPr algn="l">
                <a:lnSpc>
                  <a:spcPts val="4322"/>
                </a:lnSpc>
              </a:pPr>
              <a:r>
                <a:rPr lang="en-US" sz="3087" dirty="0">
                  <a:solidFill>
                    <a:srgbClr val="000000"/>
                  </a:solidFill>
                  <a:latin typeface="Alatsi"/>
                </a:rPr>
                <a:t>Comparison  between spend and revenue per channel.</a:t>
              </a:r>
            </a:p>
          </p:txBody>
        </p:sp>
        <p:sp>
          <p:nvSpPr>
            <p:cNvPr id="18" name="TextBox 18"/>
            <p:cNvSpPr txBox="1"/>
            <p:nvPr/>
          </p:nvSpPr>
          <p:spPr>
            <a:xfrm>
              <a:off x="1711697" y="5417400"/>
              <a:ext cx="18976923" cy="690019"/>
            </a:xfrm>
            <a:prstGeom prst="rect">
              <a:avLst/>
            </a:prstGeom>
          </p:spPr>
          <p:txBody>
            <a:bodyPr lIns="0" tIns="0" rIns="0" bIns="0" rtlCol="0" anchor="t">
              <a:spAutoFit/>
            </a:bodyPr>
            <a:lstStyle/>
            <a:p>
              <a:pPr algn="l">
                <a:lnSpc>
                  <a:spcPts val="4322"/>
                </a:lnSpc>
              </a:pPr>
              <a:r>
                <a:rPr lang="en-US" sz="3087" dirty="0">
                  <a:solidFill>
                    <a:srgbClr val="000000"/>
                  </a:solidFill>
                  <a:latin typeface="Alatsi"/>
                </a:rPr>
                <a:t>Profit analysis and top 4 campaigns</a:t>
              </a:r>
            </a:p>
          </p:txBody>
        </p:sp>
      </p:grpSp>
      <p:grpSp>
        <p:nvGrpSpPr>
          <p:cNvPr id="19" name="Group 19"/>
          <p:cNvGrpSpPr/>
          <p:nvPr/>
        </p:nvGrpSpPr>
        <p:grpSpPr>
          <a:xfrm>
            <a:off x="627362" y="0"/>
            <a:ext cx="937061" cy="10287000"/>
            <a:chOff x="0" y="0"/>
            <a:chExt cx="246798" cy="2709333"/>
          </a:xfrm>
        </p:grpSpPr>
        <p:sp>
          <p:nvSpPr>
            <p:cNvPr id="20" name="Freeform 20"/>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txBody>
            <a:bodyPr/>
            <a:lstStyle/>
            <a:p>
              <a:endParaRPr lang="en-US"/>
            </a:p>
          </p:txBody>
        </p:sp>
        <p:sp>
          <p:nvSpPr>
            <p:cNvPr id="21" name="TextBox 21"/>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23" name="AutoShape 23"/>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US"/>
          </a:p>
        </p:txBody>
      </p:sp>
      <p:sp>
        <p:nvSpPr>
          <p:cNvPr id="24" name="AutoShape 24"/>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25" name="Group 25"/>
          <p:cNvGrpSpPr/>
          <p:nvPr/>
        </p:nvGrpSpPr>
        <p:grpSpPr>
          <a:xfrm>
            <a:off x="15859155" y="0"/>
            <a:ext cx="1562612" cy="1673225"/>
            <a:chOff x="0" y="0"/>
            <a:chExt cx="2083482" cy="2230967"/>
          </a:xfrm>
        </p:grpSpPr>
        <p:grpSp>
          <p:nvGrpSpPr>
            <p:cNvPr id="26" name="Group 26"/>
            <p:cNvGrpSpPr/>
            <p:nvPr/>
          </p:nvGrpSpPr>
          <p:grpSpPr>
            <a:xfrm>
              <a:off x="75599" y="0"/>
              <a:ext cx="1932284" cy="2230967"/>
              <a:chOff x="0" y="0"/>
              <a:chExt cx="703982" cy="812800"/>
            </a:xfrm>
          </p:grpSpPr>
          <p:sp>
            <p:nvSpPr>
              <p:cNvPr id="27" name="Freeform 2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28" name="TextBox 2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2</a:t>
              </a:r>
            </a:p>
          </p:txBody>
        </p:sp>
      </p:grpSp>
      <p:sp>
        <p:nvSpPr>
          <p:cNvPr id="30" name="Freeform 30"/>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1" name="Freeform 31"/>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3" name="AutoShape 3"/>
          <p:cNvSpPr/>
          <p:nvPr/>
        </p:nvSpPr>
        <p:spPr>
          <a:xfrm>
            <a:off x="-381000" y="9508276"/>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4" name="AutoShape 4"/>
          <p:cNvSpPr/>
          <p:nvPr/>
        </p:nvSpPr>
        <p:spPr>
          <a:xfrm>
            <a:off x="11353800" y="9438116"/>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5" name="Freeform 5"/>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9" name="Group 9"/>
          <p:cNvGrpSpPr/>
          <p:nvPr/>
        </p:nvGrpSpPr>
        <p:grpSpPr>
          <a:xfrm>
            <a:off x="15859155" y="0"/>
            <a:ext cx="1562612" cy="1673225"/>
            <a:chOff x="0" y="0"/>
            <a:chExt cx="2083482" cy="2230967"/>
          </a:xfrm>
        </p:grpSpPr>
        <p:grpSp>
          <p:nvGrpSpPr>
            <p:cNvPr id="10" name="Group 10"/>
            <p:cNvGrpSpPr/>
            <p:nvPr/>
          </p:nvGrpSpPr>
          <p:grpSpPr>
            <a:xfrm>
              <a:off x="75599" y="0"/>
              <a:ext cx="1932284" cy="2230967"/>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3</a:t>
              </a:r>
            </a:p>
          </p:txBody>
        </p:sp>
      </p:grpSp>
      <p:sp>
        <p:nvSpPr>
          <p:cNvPr id="14" name="Freeform 14"/>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7" name="Picture 6">
            <a:extLst>
              <a:ext uri="{FF2B5EF4-FFF2-40B4-BE49-F238E27FC236}">
                <a16:creationId xmlns:a16="http://schemas.microsoft.com/office/drawing/2014/main" id="{0B5D129E-A0E6-DAE7-0BBE-5CC92123AE31}"/>
              </a:ext>
            </a:extLst>
          </p:cNvPr>
          <p:cNvPicPr>
            <a:picLocks noChangeAspect="1"/>
          </p:cNvPicPr>
          <p:nvPr/>
        </p:nvPicPr>
        <p:blipFill>
          <a:blip r:embed="rId4"/>
          <a:stretch>
            <a:fillRect/>
          </a:stretch>
        </p:blipFill>
        <p:spPr>
          <a:xfrm>
            <a:off x="533400" y="1259314"/>
            <a:ext cx="14988881" cy="7985778"/>
          </a:xfrm>
          <a:prstGeom prst="rect">
            <a:avLst/>
          </a:prstGeom>
        </p:spPr>
      </p:pic>
      <p:sp>
        <p:nvSpPr>
          <p:cNvPr id="8" name="TextBox 2">
            <a:extLst>
              <a:ext uri="{FF2B5EF4-FFF2-40B4-BE49-F238E27FC236}">
                <a16:creationId xmlns:a16="http://schemas.microsoft.com/office/drawing/2014/main" id="{D9EA1FD6-612B-B15C-7261-B3FC4B8AAD47}"/>
              </a:ext>
            </a:extLst>
          </p:cNvPr>
          <p:cNvSpPr txBox="1"/>
          <p:nvPr/>
        </p:nvSpPr>
        <p:spPr>
          <a:xfrm>
            <a:off x="533400" y="-113472"/>
            <a:ext cx="4495800" cy="1306127"/>
          </a:xfrm>
          <a:prstGeom prst="rect">
            <a:avLst/>
          </a:prstGeom>
        </p:spPr>
        <p:txBody>
          <a:bodyPr wrap="square" lIns="0" tIns="0" rIns="0" bIns="0" rtlCol="0" anchor="t">
            <a:spAutoFit/>
          </a:bodyPr>
          <a:lstStyle/>
          <a:p>
            <a:pPr algn="ctr">
              <a:lnSpc>
                <a:spcPts val="11899"/>
              </a:lnSpc>
            </a:pPr>
            <a:r>
              <a:rPr lang="en-US" sz="4800" dirty="0">
                <a:solidFill>
                  <a:srgbClr val="000000"/>
                </a:solidFill>
                <a:latin typeface="Alatsi"/>
              </a:rPr>
              <a:t>Overview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utoShape 17"/>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US"/>
          </a:p>
        </p:txBody>
      </p:sp>
      <p:sp>
        <p:nvSpPr>
          <p:cNvPr id="18" name="AutoShape 18"/>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19" name="Group 19"/>
          <p:cNvGrpSpPr/>
          <p:nvPr/>
        </p:nvGrpSpPr>
        <p:grpSpPr>
          <a:xfrm>
            <a:off x="15859155" y="0"/>
            <a:ext cx="1562612" cy="1673225"/>
            <a:chOff x="0" y="0"/>
            <a:chExt cx="2083482" cy="2230967"/>
          </a:xfrm>
        </p:grpSpPr>
        <p:grpSp>
          <p:nvGrpSpPr>
            <p:cNvPr id="20" name="Group 20"/>
            <p:cNvGrpSpPr/>
            <p:nvPr/>
          </p:nvGrpSpPr>
          <p:grpSpPr>
            <a:xfrm>
              <a:off x="75599" y="0"/>
              <a:ext cx="1932284" cy="2230967"/>
              <a:chOff x="0" y="0"/>
              <a:chExt cx="703982" cy="812800"/>
            </a:xfrm>
          </p:grpSpPr>
          <p:sp>
            <p:nvSpPr>
              <p:cNvPr id="21" name="Freeform 2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22" name="TextBox 2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a:solidFill>
                    <a:srgbClr val="000000"/>
                  </a:solidFill>
                  <a:latin typeface="Open Sans Bold"/>
                </a:rPr>
                <a:t>4</a:t>
              </a:r>
            </a:p>
          </p:txBody>
        </p:sp>
      </p:grpSp>
      <p:sp>
        <p:nvSpPr>
          <p:cNvPr id="24" name="Freeform 24"/>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5" name="Freeform 25"/>
          <p:cNvSpPr/>
          <p:nvPr/>
        </p:nvSpPr>
        <p:spPr>
          <a:xfrm>
            <a:off x="892058" y="9048108"/>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3" name="Picture 2" descr="A graph and chart on a white background&#10;&#10;Description automatically generated">
            <a:extLst>
              <a:ext uri="{FF2B5EF4-FFF2-40B4-BE49-F238E27FC236}">
                <a16:creationId xmlns:a16="http://schemas.microsoft.com/office/drawing/2014/main" id="{18A9C6BD-A02E-83C5-49BC-3079962FD8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8627" y="1678606"/>
            <a:ext cx="14425123" cy="8940640"/>
          </a:xfrm>
          <a:prstGeom prst="rect">
            <a:avLst/>
          </a:prstGeom>
        </p:spPr>
      </p:pic>
    </p:spTree>
    <p:extLst>
      <p:ext uri="{BB962C8B-B14F-4D97-AF65-F5344CB8AC3E}">
        <p14:creationId xmlns:p14="http://schemas.microsoft.com/office/powerpoint/2010/main" val="1757300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10" name="Freeform 10"/>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AutoShape 15"/>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16" name="AutoShape 16"/>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dirty="0"/>
              </a:p>
            </p:txBody>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5</a:t>
              </a:r>
            </a:p>
          </p:txBody>
        </p:sp>
      </p:grpSp>
      <p:sp>
        <p:nvSpPr>
          <p:cNvPr id="22" name="Freeform 22"/>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5" name="TextBox 24">
            <a:extLst>
              <a:ext uri="{FF2B5EF4-FFF2-40B4-BE49-F238E27FC236}">
                <a16:creationId xmlns:a16="http://schemas.microsoft.com/office/drawing/2014/main" id="{5E5018DC-2402-4544-245E-2254ACF0E1B2}"/>
              </a:ext>
            </a:extLst>
          </p:cNvPr>
          <p:cNvSpPr txBox="1"/>
          <p:nvPr/>
        </p:nvSpPr>
        <p:spPr>
          <a:xfrm>
            <a:off x="1981200" y="8098560"/>
            <a:ext cx="16755467" cy="584775"/>
          </a:xfrm>
          <a:prstGeom prst="rect">
            <a:avLst/>
          </a:prstGeom>
          <a:noFill/>
        </p:spPr>
        <p:txBody>
          <a:bodyPr wrap="square" rtlCol="0">
            <a:spAutoFit/>
          </a:bodyPr>
          <a:lstStyle/>
          <a:p>
            <a:r>
              <a:rPr lang="en-US" sz="3200" dirty="0"/>
              <a:t> </a:t>
            </a:r>
            <a:r>
              <a:rPr lang="en-US" sz="3200" b="1" dirty="0">
                <a:solidFill>
                  <a:schemeClr val="accent2">
                    <a:lumMod val="75000"/>
                  </a:schemeClr>
                </a:solidFill>
              </a:rPr>
              <a:t>TV and Families </a:t>
            </a:r>
            <a:r>
              <a:rPr lang="en-US" sz="3200" dirty="0"/>
              <a:t>audience has the greatest profit </a:t>
            </a:r>
          </a:p>
        </p:txBody>
      </p:sp>
      <p:pic>
        <p:nvPicPr>
          <p:cNvPr id="3" name="Picture 2" descr="A screenshot of a graph&#10;&#10;Description automatically generated">
            <a:extLst>
              <a:ext uri="{FF2B5EF4-FFF2-40B4-BE49-F238E27FC236}">
                <a16:creationId xmlns:a16="http://schemas.microsoft.com/office/drawing/2014/main" id="{E325A511-02A4-0198-0930-C96ABA1600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9084" y="87999"/>
            <a:ext cx="13478867" cy="78973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0"/>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AutoShape 15"/>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16" name="AutoShape 16"/>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dirty="0"/>
              </a:p>
            </p:txBody>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6</a:t>
              </a:r>
            </a:p>
          </p:txBody>
        </p:sp>
      </p:grpSp>
      <p:sp>
        <p:nvSpPr>
          <p:cNvPr id="22" name="Freeform 22"/>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5" name="TextBox 24">
            <a:extLst>
              <a:ext uri="{FF2B5EF4-FFF2-40B4-BE49-F238E27FC236}">
                <a16:creationId xmlns:a16="http://schemas.microsoft.com/office/drawing/2014/main" id="{5E5018DC-2402-4544-245E-2254ACF0E1B2}"/>
              </a:ext>
            </a:extLst>
          </p:cNvPr>
          <p:cNvSpPr txBox="1"/>
          <p:nvPr/>
        </p:nvSpPr>
        <p:spPr>
          <a:xfrm>
            <a:off x="1219200" y="7936669"/>
            <a:ext cx="16755467" cy="584775"/>
          </a:xfrm>
          <a:prstGeom prst="rect">
            <a:avLst/>
          </a:prstGeom>
          <a:noFill/>
        </p:spPr>
        <p:txBody>
          <a:bodyPr wrap="square" rtlCol="0">
            <a:spAutoFit/>
          </a:bodyPr>
          <a:lstStyle/>
          <a:p>
            <a:r>
              <a:rPr lang="en-US" sz="3200" dirty="0"/>
              <a:t> 2024 is better than 2023</a:t>
            </a:r>
          </a:p>
        </p:txBody>
      </p:sp>
      <p:pic>
        <p:nvPicPr>
          <p:cNvPr id="4" name="Picture 3" descr="A graph and chart on a white background&#10;&#10;Description automatically generated">
            <a:extLst>
              <a:ext uri="{FF2B5EF4-FFF2-40B4-BE49-F238E27FC236}">
                <a16:creationId xmlns:a16="http://schemas.microsoft.com/office/drawing/2014/main" id="{6B469C1F-29F0-6E76-6EA2-9E1A95306C0B}"/>
              </a:ext>
            </a:extLst>
          </p:cNvPr>
          <p:cNvPicPr>
            <a:picLocks noChangeAspect="1"/>
          </p:cNvPicPr>
          <p:nvPr/>
        </p:nvPicPr>
        <p:blipFill>
          <a:blip r:embed="rId4">
            <a:extLst>
              <a:ext uri="{28A0092B-C50C-407E-A947-70E740481C1C}">
                <a14:useLocalDpi xmlns:a14="http://schemas.microsoft.com/office/drawing/2010/main" val="0"/>
              </a:ext>
            </a:extLst>
          </a:blip>
          <a:srcRect b="62287"/>
          <a:stretch/>
        </p:blipFill>
        <p:spPr>
          <a:xfrm>
            <a:off x="-276641" y="1707573"/>
            <a:ext cx="18745137" cy="4381490"/>
          </a:xfrm>
          <a:prstGeom prst="rect">
            <a:avLst/>
          </a:prstGeom>
        </p:spPr>
      </p:pic>
    </p:spTree>
    <p:extLst>
      <p:ext uri="{BB962C8B-B14F-4D97-AF65-F5344CB8AC3E}">
        <p14:creationId xmlns:p14="http://schemas.microsoft.com/office/powerpoint/2010/main" val="285765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0"/>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AutoShape 15"/>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16" name="AutoShape 16"/>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dirty="0"/>
              </a:p>
            </p:txBody>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7</a:t>
              </a:r>
            </a:p>
          </p:txBody>
        </p:sp>
      </p:grpSp>
      <p:sp>
        <p:nvSpPr>
          <p:cNvPr id="22" name="Freeform 22"/>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4" name="Picture 3" descr="A screenshot of a graph&#10;&#10;Description automatically generated">
            <a:extLst>
              <a:ext uri="{FF2B5EF4-FFF2-40B4-BE49-F238E27FC236}">
                <a16:creationId xmlns:a16="http://schemas.microsoft.com/office/drawing/2014/main" id="{D8CF7E75-853F-CC23-AF91-0EDB34E14B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1259314"/>
            <a:ext cx="14088467" cy="8900703"/>
          </a:xfrm>
          <a:prstGeom prst="rect">
            <a:avLst/>
          </a:prstGeom>
        </p:spPr>
      </p:pic>
    </p:spTree>
    <p:extLst>
      <p:ext uri="{BB962C8B-B14F-4D97-AF65-F5344CB8AC3E}">
        <p14:creationId xmlns:p14="http://schemas.microsoft.com/office/powerpoint/2010/main" val="3052710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0"/>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AutoShape 15"/>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sp>
        <p:nvSpPr>
          <p:cNvPr id="16" name="AutoShape 16"/>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US"/>
          </a:p>
        </p:txBody>
      </p:sp>
      <p:grpSp>
        <p:nvGrpSpPr>
          <p:cNvPr id="17" name="Group 17"/>
          <p:cNvGrpSpPr/>
          <p:nvPr/>
        </p:nvGrpSpPr>
        <p:grpSpPr>
          <a:xfrm>
            <a:off x="15859155" y="0"/>
            <a:ext cx="1562612" cy="1673225"/>
            <a:chOff x="0" y="0"/>
            <a:chExt cx="2083482" cy="2230967"/>
          </a:xfrm>
        </p:grpSpPr>
        <p:grpSp>
          <p:nvGrpSpPr>
            <p:cNvPr id="18" name="Group 18"/>
            <p:cNvGrpSpPr/>
            <p:nvPr/>
          </p:nvGrpSpPr>
          <p:grpSpPr>
            <a:xfrm>
              <a:off x="75599" y="0"/>
              <a:ext cx="1932284" cy="2230967"/>
              <a:chOff x="0" y="0"/>
              <a:chExt cx="703982" cy="812800"/>
            </a:xfrm>
          </p:grpSpPr>
          <p:sp>
            <p:nvSpPr>
              <p:cNvPr id="19" name="Freeform 1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dirty="0"/>
              </a:p>
            </p:txBody>
          </p:sp>
          <p:sp>
            <p:nvSpPr>
              <p:cNvPr id="20" name="TextBox 2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8</a:t>
              </a:r>
            </a:p>
          </p:txBody>
        </p:sp>
      </p:grpSp>
      <p:sp>
        <p:nvSpPr>
          <p:cNvPr id="22" name="Freeform 22"/>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3" name="Picture 2" descr="A graph of different colored bars&#10;&#10;Description automatically generated with medium confidence">
            <a:extLst>
              <a:ext uri="{FF2B5EF4-FFF2-40B4-BE49-F238E27FC236}">
                <a16:creationId xmlns:a16="http://schemas.microsoft.com/office/drawing/2014/main" id="{F3AF000F-D68D-51C0-7C9A-62A611690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4742" y="1295804"/>
            <a:ext cx="15338258" cy="9108289"/>
          </a:xfrm>
          <a:prstGeom prst="rect">
            <a:avLst/>
          </a:prstGeom>
        </p:spPr>
      </p:pic>
    </p:spTree>
    <p:extLst>
      <p:ext uri="{BB962C8B-B14F-4D97-AF65-F5344CB8AC3E}">
        <p14:creationId xmlns:p14="http://schemas.microsoft.com/office/powerpoint/2010/main" val="164495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210</Words>
  <Application>Microsoft Office PowerPoint</Application>
  <PresentationFormat>Custom</PresentationFormat>
  <Paragraphs>41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Wingdings</vt:lpstr>
      <vt:lpstr>Alatsi</vt:lpstr>
      <vt:lpstr>Open Sans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mariem192576@fci.bu.edu.eg</cp:lastModifiedBy>
  <cp:revision>23</cp:revision>
  <dcterms:created xsi:type="dcterms:W3CDTF">2006-08-16T00:00:00Z</dcterms:created>
  <dcterms:modified xsi:type="dcterms:W3CDTF">2024-10-28T19:56:12Z</dcterms:modified>
  <dc:identifier>DAGIiIdVwoY</dc:identifier>
</cp:coreProperties>
</file>