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2dd168f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2dd168f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2dd168f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2dd168f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2dd168f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2dd168f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2dd168f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2dd168f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2dd168f5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2dd168f5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2dd168f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2dd168f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2dd168f5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2dd168f5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2dd168f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2dd168f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URL Generation / Laravel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2175" y="4065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Mariam Zenaishvili / Dec, 2022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current URL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811200" y="1676775"/>
            <a:ext cx="6219000" cy="2893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99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D8B99"/>
                </a:solidFill>
                <a:latin typeface="Courier New"/>
                <a:ea typeface="Courier New"/>
                <a:cs typeface="Courier New"/>
                <a:sym typeface="Courier New"/>
              </a:rPr>
              <a:t>// app/routes.php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'/current/url'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URL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FDFDF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Generating Framework URLs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811200" y="1676775"/>
            <a:ext cx="6219000" cy="289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99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D8B99"/>
                </a:solidFill>
                <a:latin typeface="Courier New"/>
                <a:ea typeface="Courier New"/>
                <a:cs typeface="Courier New"/>
                <a:sym typeface="Courier New"/>
              </a:rPr>
              <a:t>// app/routes.php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'example'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'another/route'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Generating Framework URLs use HTTPS protocol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811200" y="1676775"/>
            <a:ext cx="6219000" cy="289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99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D8B99"/>
                </a:solidFill>
                <a:latin typeface="Courier New"/>
                <a:ea typeface="Courier New"/>
                <a:cs typeface="Courier New"/>
                <a:sym typeface="Courier New"/>
              </a:rPr>
              <a:t>// app/routes.php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'example'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'another/route'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10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92C2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Asset URLs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1811200" y="1676775"/>
            <a:ext cx="6219000" cy="2893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99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D8B99"/>
                </a:solidFill>
                <a:latin typeface="Courier New"/>
                <a:ea typeface="Courier New"/>
                <a:cs typeface="Courier New"/>
                <a:sym typeface="Courier New"/>
              </a:rPr>
              <a:t>// app/routes.php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'example'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URL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asset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'img/logo.png'</a:t>
            </a: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EE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Generation Shortcuts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B7B7B7"/>
                </a:solidFill>
              </a:rPr>
              <a:t>good practice for the logic in views to be short and neat</a:t>
            </a:r>
            <a:endParaRPr sz="13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811200" y="1676775"/>
            <a:ext cx="6219000" cy="2893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app</a:t>
            </a: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blade</a:t>
            </a: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php </a:t>
            </a: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href</a:t>
            </a: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"{{ url('my/route', array('foo', 'bar'), true) }}"</a:t>
            </a: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Route</a:t>
            </a: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E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Rendered view's source</a:t>
            </a:r>
            <a:endParaRPr sz="13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1811200" y="1676775"/>
            <a:ext cx="6219000" cy="2893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84200" marR="1524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href</a:t>
            </a:r>
            <a:r>
              <a:rPr lang="en" sz="11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"https://demo.dev/my/route/foo/bar"</a:t>
            </a:r>
            <a:r>
              <a:rPr lang="en" sz="11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Route</a:t>
            </a:r>
            <a:r>
              <a:rPr lang="en" sz="11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A6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67F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action() -&gt;  generate links to controller actions</a:t>
            </a:r>
            <a:endParaRPr sz="13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1811200" y="1676775"/>
            <a:ext cx="6219000" cy="2893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AC3DE"/>
                </a:solidFill>
              </a:rPr>
              <a:t>Route</a:t>
            </a:r>
            <a:r>
              <a:rPr lang="en" sz="1050">
                <a:solidFill>
                  <a:srgbClr val="89DDFF"/>
                </a:solidFill>
              </a:rPr>
              <a:t>::</a:t>
            </a:r>
            <a:r>
              <a:rPr lang="en" sz="1050">
                <a:solidFill>
                  <a:srgbClr val="7AA2F7"/>
                </a:solidFill>
              </a:rPr>
              <a:t>get</a:t>
            </a:r>
            <a:r>
              <a:rPr lang="en" sz="1050">
                <a:solidFill>
                  <a:srgbClr val="9ABDF5"/>
                </a:solidFill>
              </a:rPr>
              <a:t>(</a:t>
            </a:r>
            <a:r>
              <a:rPr lang="en" sz="1050">
                <a:solidFill>
                  <a:srgbClr val="89DDFF"/>
                </a:solidFill>
              </a:rPr>
              <a:t>'</a:t>
            </a:r>
            <a:r>
              <a:rPr lang="en" sz="1050">
                <a:solidFill>
                  <a:srgbClr val="9ECE6A"/>
                </a:solidFill>
              </a:rPr>
              <a:t>test</a:t>
            </a:r>
            <a:r>
              <a:rPr lang="en" sz="1050">
                <a:solidFill>
                  <a:srgbClr val="89DDFF"/>
                </a:solidFill>
              </a:rPr>
              <a:t>',</a:t>
            </a:r>
            <a:r>
              <a:rPr lang="en" sz="1050">
                <a:solidFill>
                  <a:srgbClr val="C0CAF5"/>
                </a:solidFill>
              </a:rPr>
              <a:t> </a:t>
            </a:r>
            <a:r>
              <a:rPr lang="en" sz="1050">
                <a:solidFill>
                  <a:srgbClr val="BB9AF7"/>
                </a:solidFill>
              </a:rPr>
              <a:t>function</a:t>
            </a:r>
            <a:r>
              <a:rPr lang="en" sz="1050">
                <a:solidFill>
                  <a:srgbClr val="9ABDF5"/>
                </a:solidFill>
              </a:rPr>
              <a:t>(){</a:t>
            </a:r>
            <a:endParaRPr sz="1050">
              <a:solidFill>
                <a:srgbClr val="9ABDF5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9B1D6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</a:rPr>
              <a:t>   </a:t>
            </a:r>
            <a:r>
              <a:rPr lang="en" sz="1050">
                <a:solidFill>
                  <a:srgbClr val="C9DAF8"/>
                </a:solidFill>
              </a:rPr>
              <a:t> echo action([StudentController::class, "Sample"]);</a:t>
            </a:r>
            <a:endParaRPr sz="1050">
              <a:solidFill>
                <a:srgbClr val="C9DAF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ABDF5"/>
                </a:solidFill>
              </a:rPr>
              <a:t>})</a:t>
            </a:r>
            <a:r>
              <a:rPr lang="en" sz="1050">
                <a:solidFill>
                  <a:srgbClr val="89DDFF"/>
                </a:solidFill>
              </a:rPr>
              <a:t>;</a:t>
            </a:r>
            <a:endParaRPr sz="1050">
              <a:solidFill>
                <a:srgbClr val="89DDFF"/>
              </a:solidFill>
            </a:endParaRPr>
          </a:p>
          <a:p>
            <a:pPr indent="0" lvl="0" marL="5842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67F59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AC3DE"/>
                </a:solidFill>
              </a:rPr>
              <a:t>Route</a:t>
            </a:r>
            <a:r>
              <a:rPr lang="en" sz="850">
                <a:solidFill>
                  <a:srgbClr val="89DDFF"/>
                </a:solidFill>
              </a:rPr>
              <a:t>::</a:t>
            </a:r>
            <a:r>
              <a:rPr lang="en" sz="850">
                <a:solidFill>
                  <a:srgbClr val="7AA2F7"/>
                </a:solidFill>
              </a:rPr>
              <a:t>get</a:t>
            </a:r>
            <a:r>
              <a:rPr lang="en" sz="850">
                <a:solidFill>
                  <a:srgbClr val="9ABDF5"/>
                </a:solidFill>
              </a:rPr>
              <a:t>(</a:t>
            </a:r>
            <a:r>
              <a:rPr lang="en" sz="850">
                <a:solidFill>
                  <a:srgbClr val="89DDFF"/>
                </a:solidFill>
              </a:rPr>
              <a:t>'</a:t>
            </a:r>
            <a:r>
              <a:rPr lang="en" sz="850">
                <a:solidFill>
                  <a:srgbClr val="9ECE6A"/>
                </a:solidFill>
              </a:rPr>
              <a:t>sample</a:t>
            </a:r>
            <a:r>
              <a:rPr lang="en" sz="850">
                <a:solidFill>
                  <a:srgbClr val="89DDFF"/>
                </a:solidFill>
              </a:rPr>
              <a:t>',</a:t>
            </a:r>
            <a:r>
              <a:rPr lang="en" sz="850">
                <a:solidFill>
                  <a:srgbClr val="C0CAF5"/>
                </a:solidFill>
              </a:rPr>
              <a:t> </a:t>
            </a:r>
            <a:r>
              <a:rPr lang="en" sz="850">
                <a:solidFill>
                  <a:srgbClr val="9ABDF5"/>
                </a:solidFill>
              </a:rPr>
              <a:t>[</a:t>
            </a:r>
            <a:r>
              <a:rPr lang="en" sz="850">
                <a:solidFill>
                  <a:srgbClr val="2AC3DE"/>
                </a:solidFill>
              </a:rPr>
              <a:t>StudentController</a:t>
            </a:r>
            <a:r>
              <a:rPr lang="en" sz="850">
                <a:solidFill>
                  <a:srgbClr val="89DDFF"/>
                </a:solidFill>
              </a:rPr>
              <a:t>::class,</a:t>
            </a:r>
            <a:r>
              <a:rPr lang="en" sz="850">
                <a:solidFill>
                  <a:srgbClr val="C0CAF5"/>
                </a:solidFill>
              </a:rPr>
              <a:t> </a:t>
            </a:r>
            <a:r>
              <a:rPr lang="en" sz="850">
                <a:solidFill>
                  <a:srgbClr val="89DDFF"/>
                </a:solidFill>
              </a:rPr>
              <a:t>"</a:t>
            </a:r>
            <a:r>
              <a:rPr lang="en" sz="850">
                <a:solidFill>
                  <a:srgbClr val="9ECE6A"/>
                </a:solidFill>
              </a:rPr>
              <a:t>Sample</a:t>
            </a:r>
            <a:r>
              <a:rPr lang="en" sz="850">
                <a:solidFill>
                  <a:srgbClr val="89DDFF"/>
                </a:solidFill>
              </a:rPr>
              <a:t>"</a:t>
            </a:r>
            <a:r>
              <a:rPr lang="en" sz="850">
                <a:solidFill>
                  <a:srgbClr val="9ABDF5"/>
                </a:solidFill>
              </a:rPr>
              <a:t>])</a:t>
            </a:r>
            <a:r>
              <a:rPr lang="en" sz="850">
                <a:solidFill>
                  <a:srgbClr val="89DDFF"/>
                </a:solidFill>
              </a:rPr>
              <a:t>-&gt;</a:t>
            </a:r>
            <a:r>
              <a:rPr lang="en" sz="850">
                <a:solidFill>
                  <a:srgbClr val="7AA2F7"/>
                </a:solidFill>
              </a:rPr>
              <a:t>name</a:t>
            </a:r>
            <a:r>
              <a:rPr lang="en" sz="850">
                <a:solidFill>
                  <a:srgbClr val="9ABDF5"/>
                </a:solidFill>
              </a:rPr>
              <a:t>(</a:t>
            </a:r>
            <a:r>
              <a:rPr lang="en" sz="850">
                <a:solidFill>
                  <a:srgbClr val="89DDFF"/>
                </a:solidFill>
              </a:rPr>
              <a:t>"</a:t>
            </a:r>
            <a:r>
              <a:rPr lang="en" sz="850">
                <a:solidFill>
                  <a:srgbClr val="9ECE6A"/>
                </a:solidFill>
              </a:rPr>
              <a:t>sample.method</a:t>
            </a:r>
            <a:r>
              <a:rPr lang="en" sz="850">
                <a:solidFill>
                  <a:srgbClr val="89DDFF"/>
                </a:solidFill>
              </a:rPr>
              <a:t>"</a:t>
            </a:r>
            <a:r>
              <a:rPr lang="en" sz="850">
                <a:solidFill>
                  <a:srgbClr val="9ABDF5"/>
                </a:solidFill>
              </a:rPr>
              <a:t>)</a:t>
            </a:r>
            <a:r>
              <a:rPr lang="en" sz="850">
                <a:solidFill>
                  <a:srgbClr val="89DDFF"/>
                </a:solidFill>
              </a:rPr>
              <a:t>;</a:t>
            </a:r>
            <a:endParaRPr sz="850">
              <a:solidFill>
                <a:srgbClr val="89DDFF"/>
              </a:solidFill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67F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67F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650900" y="2023425"/>
            <a:ext cx="761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</a:rPr>
              <a:t>Code →</a:t>
            </a:r>
            <a:endParaRPr sz="4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