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2.xml" ContentType="application/vnd.openxmlformats-officedocument.presentationml.notesSlide+xml"/>
  <Override PartName="/ppt/comments/comment3.xml" ContentType="application/vnd.openxmlformats-officedocument.presentationml.comments+xml"/>
  <Override PartName="/ppt/comments/comment4.xml" ContentType="application/vnd.openxmlformats-officedocument.presentationml.comments+xml"/>
  <Override PartName="/ppt/notesSlides/notesSlide3.xml" ContentType="application/vnd.openxmlformats-officedocument.presentationml.notesSlide+xml"/>
  <Override PartName="/ppt/comments/comment5.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6.xml" ContentType="application/vnd.openxmlformats-officedocument.presentationml.comments+xml"/>
  <Override PartName="/ppt/notesSlides/notesSlide8.xml" ContentType="application/vnd.openxmlformats-officedocument.presentationml.notesSlide+xml"/>
  <Override PartName="/ppt/comments/comment7.xml" ContentType="application/vnd.openxmlformats-officedocument.presentationml.comments+xml"/>
  <Override PartName="/ppt/notesSlides/notesSlide9.xml" ContentType="application/vnd.openxmlformats-officedocument.presentationml.notesSlide+xml"/>
  <Override PartName="/ppt/comments/comment8.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2" r:id="rId1"/>
  </p:sldMasterIdLst>
  <p:notesMasterIdLst>
    <p:notesMasterId r:id="rId22"/>
  </p:notesMasterIdLst>
  <p:handoutMasterIdLst>
    <p:handoutMasterId r:id="rId23"/>
  </p:handoutMasterIdLst>
  <p:sldIdLst>
    <p:sldId id="263" r:id="rId2"/>
    <p:sldId id="375" r:id="rId3"/>
    <p:sldId id="358" r:id="rId4"/>
    <p:sldId id="376" r:id="rId5"/>
    <p:sldId id="377" r:id="rId6"/>
    <p:sldId id="388" r:id="rId7"/>
    <p:sldId id="392" r:id="rId8"/>
    <p:sldId id="389" r:id="rId9"/>
    <p:sldId id="390" r:id="rId10"/>
    <p:sldId id="391" r:id="rId11"/>
    <p:sldId id="394" r:id="rId12"/>
    <p:sldId id="396" r:id="rId13"/>
    <p:sldId id="381" r:id="rId14"/>
    <p:sldId id="393" r:id="rId15"/>
    <p:sldId id="383" r:id="rId16"/>
    <p:sldId id="395" r:id="rId17"/>
    <p:sldId id="384" r:id="rId18"/>
    <p:sldId id="385" r:id="rId19"/>
    <p:sldId id="386" r:id="rId20"/>
    <p:sldId id="387"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ric Pouyoul" initials="EP" lastIdx="8"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735" autoAdjust="0"/>
    <p:restoredTop sz="92320"/>
  </p:normalViewPr>
  <p:slideViewPr>
    <p:cSldViewPr snapToGrid="0" snapToObjects="1">
      <p:cViewPr varScale="1">
        <p:scale>
          <a:sx n="99" d="100"/>
          <a:sy n="99" d="100"/>
        </p:scale>
        <p:origin x="576"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commentAuthors" Target="commentAuthor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7-05-18T08:49:24.151" idx="1">
    <p:pos x="1728" y="3040"/>
    <p:text>Perhaps ask Anu how she would prefer her affiliation to be spelled out </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7-05-18T08:51:52.459" idx="2">
    <p:pos x="3392" y="3152"/>
    <p:text>just "network"</p:text>
  </p:cm>
  <p:cm authorId="0" dt="2017-05-18T08:52:32.195" idx="3">
    <p:pos x="4184" y="3416"/>
    <p:text>what do you mean by "communication" ?</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7-05-18T08:54:32.190" idx="4">
    <p:pos x="1904" y="568"/>
    <p:text>Remember that not everyone in the audience will know what NSI is (some will, of course). </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7-05-18T08:56:27.732" idx="5">
    <p:pos x="3512" y="1032"/>
    <p:text>just "with QoS"</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7-05-18T09:04:23.664" idx="6">
    <p:pos x="2064" y="920"/>
    <p:text>I am not sure what you mean here so I may or may not agree. If you assume that NSI/OSCARS and Globus are in the "multu-tool connectivity" andjust want to say that the code being in Python it is portable, I would agree, but I think it is not a very important point, especially to mention as the first point (this first point must be the most important one).</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17-05-18T09:26:19.736" idx="7">
    <p:pos x="1874" y="2754"/>
    <p:text>you have several (juxtaposed :-)) text boxes</p:text>
  </p:cm>
</p:cmLst>
</file>

<file path=ppt/comments/comment7.xml><?xml version="1.0" encoding="utf-8"?>
<p:cmLst xmlns:a="http://schemas.openxmlformats.org/drawingml/2006/main" xmlns:r="http://schemas.openxmlformats.org/officeDocument/2006/relationships" xmlns:p="http://schemas.openxmlformats.org/presentationml/2006/main">
  <p:cm authorId="0" dt="2017-05-18T09:26:19.736" idx="7">
    <p:pos x="1874" y="2754"/>
    <p:text>you have several (juxtaposed :-)) text boxes</p:text>
  </p:cm>
</p:cmLst>
</file>

<file path=ppt/comments/comment8.xml><?xml version="1.0" encoding="utf-8"?>
<p:cmLst xmlns:a="http://schemas.openxmlformats.org/drawingml/2006/main" xmlns:r="http://schemas.openxmlformats.org/officeDocument/2006/relationships" xmlns:p="http://schemas.openxmlformats.org/presentationml/2006/main">
  <p:cm authorId="0" dt="2017-05-18T09:28:20.862" idx="8">
    <p:pos x="3411" y="377"/>
    <p:text>This is misleading since it seems there will not be future work, and what relates to indira will be something else (calendering, graph optimization).
Perhaps you could say "potential to future work" ?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43BDED7-29A8-754E-B807-3E8B384602AB}" type="datetimeFigureOut">
              <a:rPr lang="en-US" smtClean="0"/>
              <a:pPr/>
              <a:t>5/30/17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C5452A4-E2D2-B541-BB96-F19D83437F95}" type="slidenum">
              <a:rPr lang="en-US" smtClean="0"/>
              <a:pPr/>
              <a:t>‹#›</a:t>
            </a:fld>
            <a:endParaRPr lang="en-US"/>
          </a:p>
        </p:txBody>
      </p:sp>
    </p:spTree>
    <p:extLst>
      <p:ext uri="{BB962C8B-B14F-4D97-AF65-F5344CB8AC3E}">
        <p14:creationId xmlns:p14="http://schemas.microsoft.com/office/powerpoint/2010/main" val="68761230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492602-A50A-6F43-BA63-B95DD6C879D0}" type="datetimeFigureOut">
              <a:rPr lang="en-US" smtClean="0"/>
              <a:pPr/>
              <a:t>5/30/17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09BEA5-48FC-3B4C-BD98-0FE1A609C1F4}" type="slidenum">
              <a:rPr lang="en-US" smtClean="0"/>
              <a:pPr/>
              <a:t>‹#›</a:t>
            </a:fld>
            <a:endParaRPr lang="en-US"/>
          </a:p>
        </p:txBody>
      </p:sp>
    </p:spTree>
    <p:extLst>
      <p:ext uri="{BB962C8B-B14F-4D97-AF65-F5344CB8AC3E}">
        <p14:creationId xmlns:p14="http://schemas.microsoft.com/office/powerpoint/2010/main" val="318697904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09BEA5-48FC-3B4C-BD98-0FE1A609C1F4}" type="slidenum">
              <a:rPr lang="en-US" smtClean="0"/>
              <a:pPr/>
              <a:t>1</a:t>
            </a:fld>
            <a:endParaRPr lang="en-US"/>
          </a:p>
        </p:txBody>
      </p:sp>
    </p:spTree>
    <p:extLst>
      <p:ext uri="{BB962C8B-B14F-4D97-AF65-F5344CB8AC3E}">
        <p14:creationId xmlns:p14="http://schemas.microsoft.com/office/powerpoint/2010/main" val="296456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800" dirty="0" smtClean="0">
                <a:solidFill>
                  <a:srgbClr val="000000"/>
                </a:solidFill>
              </a:rPr>
              <a:t>Imagine this scenario:</a:t>
            </a:r>
          </a:p>
          <a:p>
            <a:pPr lvl="1"/>
            <a:r>
              <a:rPr lang="en-US" sz="1800" dirty="0" smtClean="0">
                <a:solidFill>
                  <a:srgbClr val="000000"/>
                </a:solidFill>
              </a:rPr>
              <a:t>Dedicated links with specific </a:t>
            </a:r>
            <a:r>
              <a:rPr lang="en-US" sz="1800" dirty="0" err="1" smtClean="0">
                <a:solidFill>
                  <a:srgbClr val="000000"/>
                </a:solidFill>
              </a:rPr>
              <a:t>QoS</a:t>
            </a:r>
            <a:r>
              <a:rPr lang="en-US" sz="1800" dirty="0" smtClean="0">
                <a:solidFill>
                  <a:srgbClr val="000000"/>
                </a:solidFill>
              </a:rPr>
              <a:t> and are scheduled</a:t>
            </a:r>
          </a:p>
          <a:p>
            <a:pPr lvl="1"/>
            <a:r>
              <a:rPr lang="en-US" sz="1800" dirty="0" smtClean="0">
                <a:solidFill>
                  <a:srgbClr val="000000"/>
                </a:solidFill>
              </a:rPr>
              <a:t>Various actors involved: Scientists-&gt;network engineers-&gt;IT-&gt;Scientists</a:t>
            </a:r>
          </a:p>
          <a:p>
            <a:pPr lvl="1"/>
            <a:r>
              <a:rPr lang="en-US" sz="1800" dirty="0" smtClean="0">
                <a:solidFill>
                  <a:srgbClr val="000000"/>
                </a:solidFill>
              </a:rPr>
              <a:t>Manual provisioning</a:t>
            </a:r>
          </a:p>
          <a:p>
            <a:pPr lvl="1"/>
            <a:r>
              <a:rPr lang="en-US" sz="1800" dirty="0" smtClean="0">
                <a:solidFill>
                  <a:srgbClr val="000000"/>
                </a:solidFill>
              </a:rPr>
              <a:t>Gathering requirements – understanding and communication</a:t>
            </a:r>
          </a:p>
          <a:p>
            <a:endParaRPr lang="en-US" dirty="0" smtClean="0">
              <a:solidFill>
                <a:srgbClr val="000000"/>
              </a:solidFill>
            </a:endParaRPr>
          </a:p>
          <a:p>
            <a:pPr lvl="1"/>
            <a:r>
              <a:rPr lang="en-US" dirty="0" smtClean="0">
                <a:solidFill>
                  <a:srgbClr val="000000"/>
                </a:solidFill>
              </a:rPr>
              <a:t>Moving large files to certain endpoints</a:t>
            </a:r>
          </a:p>
          <a:p>
            <a:pPr lvl="1"/>
            <a:r>
              <a:rPr lang="en-US" dirty="0" smtClean="0">
                <a:solidFill>
                  <a:srgbClr val="000000"/>
                </a:solidFill>
              </a:rPr>
              <a:t>Make sure they have arrived in time</a:t>
            </a:r>
          </a:p>
          <a:p>
            <a:pPr lvl="1"/>
            <a:endParaRPr lang="en-US" sz="1800" dirty="0" smtClean="0">
              <a:solidFill>
                <a:srgbClr val="000000"/>
              </a:solidFill>
            </a:endParaRPr>
          </a:p>
        </p:txBody>
      </p:sp>
      <p:sp>
        <p:nvSpPr>
          <p:cNvPr id="4" name="Slide Number Placeholder 3"/>
          <p:cNvSpPr>
            <a:spLocks noGrp="1"/>
          </p:cNvSpPr>
          <p:nvPr>
            <p:ph type="sldNum" sz="quarter" idx="10"/>
          </p:nvPr>
        </p:nvSpPr>
        <p:spPr/>
        <p:txBody>
          <a:bodyPr/>
          <a:lstStyle/>
          <a:p>
            <a:fld id="{8309BEA5-48FC-3B4C-BD98-0FE1A609C1F4}" type="slidenum">
              <a:rPr lang="en-US" smtClean="0"/>
              <a:pPr/>
              <a:t>4</a:t>
            </a:fld>
            <a:endParaRPr lang="en-US"/>
          </a:p>
        </p:txBody>
      </p:sp>
    </p:spTree>
    <p:extLst>
      <p:ext uri="{BB962C8B-B14F-4D97-AF65-F5344CB8AC3E}">
        <p14:creationId xmlns:p14="http://schemas.microsoft.com/office/powerpoint/2010/main" val="483519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09BEA5-48FC-3B4C-BD98-0FE1A609C1F4}" type="slidenum">
              <a:rPr lang="en-US" smtClean="0"/>
              <a:pPr/>
              <a:t>9</a:t>
            </a:fld>
            <a:endParaRPr lang="en-US"/>
          </a:p>
        </p:txBody>
      </p:sp>
    </p:spTree>
    <p:extLst>
      <p:ext uri="{BB962C8B-B14F-4D97-AF65-F5344CB8AC3E}">
        <p14:creationId xmlns:p14="http://schemas.microsoft.com/office/powerpoint/2010/main" val="1891782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No need</a:t>
            </a:r>
            <a:r>
              <a:rPr lang="en-US" baseline="0" dirty="0" smtClean="0"/>
              <a:t> to say “python user interface”. Just say “user interface”</a:t>
            </a:r>
            <a:endParaRPr lang="en-US" dirty="0"/>
          </a:p>
        </p:txBody>
      </p:sp>
      <p:sp>
        <p:nvSpPr>
          <p:cNvPr id="4" name="Slide Number Placeholder 3"/>
          <p:cNvSpPr>
            <a:spLocks noGrp="1"/>
          </p:cNvSpPr>
          <p:nvPr>
            <p:ph type="sldNum" sz="quarter" idx="10"/>
          </p:nvPr>
        </p:nvSpPr>
        <p:spPr/>
        <p:txBody>
          <a:bodyPr/>
          <a:lstStyle/>
          <a:p>
            <a:fld id="{8309BEA5-48FC-3B4C-BD98-0FE1A609C1F4}" type="slidenum">
              <a:rPr lang="en-US" smtClean="0"/>
              <a:pPr/>
              <a:t>10</a:t>
            </a:fld>
            <a:endParaRPr lang="en-US"/>
          </a:p>
        </p:txBody>
      </p:sp>
    </p:spTree>
    <p:extLst>
      <p:ext uri="{BB962C8B-B14F-4D97-AF65-F5344CB8AC3E}">
        <p14:creationId xmlns:p14="http://schemas.microsoft.com/office/powerpoint/2010/main" val="1818996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Perhaps try to make</a:t>
            </a:r>
            <a:r>
              <a:rPr lang="en-US" baseline="0" dirty="0" smtClean="0"/>
              <a:t> it larger, bolder font ?</a:t>
            </a:r>
            <a:endParaRPr lang="en-US" dirty="0"/>
          </a:p>
        </p:txBody>
      </p:sp>
      <p:sp>
        <p:nvSpPr>
          <p:cNvPr id="4" name="Slide Number Placeholder 3"/>
          <p:cNvSpPr>
            <a:spLocks noGrp="1"/>
          </p:cNvSpPr>
          <p:nvPr>
            <p:ph type="sldNum" sz="quarter" idx="10"/>
          </p:nvPr>
        </p:nvSpPr>
        <p:spPr/>
        <p:txBody>
          <a:bodyPr/>
          <a:lstStyle/>
          <a:p>
            <a:fld id="{8309BEA5-48FC-3B4C-BD98-0FE1A609C1F4}" type="slidenum">
              <a:rPr lang="en-US" smtClean="0"/>
              <a:pPr/>
              <a:t>12</a:t>
            </a:fld>
            <a:endParaRPr lang="en-US"/>
          </a:p>
        </p:txBody>
      </p:sp>
    </p:spTree>
    <p:extLst>
      <p:ext uri="{BB962C8B-B14F-4D97-AF65-F5344CB8AC3E}">
        <p14:creationId xmlns:p14="http://schemas.microsoft.com/office/powerpoint/2010/main" val="1379064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Hard</a:t>
            </a:r>
            <a:r>
              <a:rPr lang="en-US" baseline="0" dirty="0" smtClean="0"/>
              <a:t> to read</a:t>
            </a:r>
            <a:endParaRPr lang="en-US" dirty="0"/>
          </a:p>
        </p:txBody>
      </p:sp>
      <p:sp>
        <p:nvSpPr>
          <p:cNvPr id="4" name="Slide Number Placeholder 3"/>
          <p:cNvSpPr>
            <a:spLocks noGrp="1"/>
          </p:cNvSpPr>
          <p:nvPr>
            <p:ph type="sldNum" sz="quarter" idx="10"/>
          </p:nvPr>
        </p:nvSpPr>
        <p:spPr/>
        <p:txBody>
          <a:bodyPr/>
          <a:lstStyle/>
          <a:p>
            <a:fld id="{8309BEA5-48FC-3B4C-BD98-0FE1A609C1F4}" type="slidenum">
              <a:rPr lang="en-US" smtClean="0"/>
              <a:pPr/>
              <a:t>13</a:t>
            </a:fld>
            <a:endParaRPr lang="en-US"/>
          </a:p>
        </p:txBody>
      </p:sp>
    </p:spTree>
    <p:extLst>
      <p:ext uri="{BB962C8B-B14F-4D97-AF65-F5344CB8AC3E}">
        <p14:creationId xmlns:p14="http://schemas.microsoft.com/office/powerpoint/2010/main" val="1525149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answer should not be “I want to connect from </a:t>
            </a:r>
            <a:r>
              <a:rPr lang="en-US" dirty="0" err="1" smtClean="0"/>
              <a:t>lbl</a:t>
            </a:r>
            <a:r>
              <a:rPr lang="en-US" dirty="0" smtClean="0"/>
              <a:t> to </a:t>
            </a:r>
            <a:r>
              <a:rPr lang="en-US" dirty="0" err="1" smtClean="0"/>
              <a:t>anl</a:t>
            </a:r>
            <a:r>
              <a:rPr lang="en-US" dirty="0" smtClean="0"/>
              <a:t>”, but I want to transfer files from</a:t>
            </a:r>
            <a:r>
              <a:rPr lang="en-US" baseline="0" dirty="0" smtClean="0"/>
              <a:t> </a:t>
            </a:r>
            <a:r>
              <a:rPr lang="en-US" baseline="0" dirty="0" err="1" smtClean="0"/>
              <a:t>lbl</a:t>
            </a:r>
            <a:r>
              <a:rPr lang="en-US" baseline="0" dirty="0" smtClean="0"/>
              <a:t> to </a:t>
            </a:r>
            <a:r>
              <a:rPr lang="en-US" baseline="0" dirty="0" err="1" smtClean="0"/>
              <a:t>anl</a:t>
            </a:r>
            <a:r>
              <a:rPr lang="en-US" baseline="0" dirty="0" smtClean="0"/>
              <a:t>. I know </a:t>
            </a:r>
            <a:r>
              <a:rPr lang="en-US" baseline="0" dirty="0" err="1" smtClean="0"/>
              <a:t>indira</a:t>
            </a:r>
            <a:r>
              <a:rPr lang="en-US" baseline="0" dirty="0" smtClean="0"/>
              <a:t> does both because it aims to both end user and network engineer, but I think the message is stronger for the end user, at least for an oral presentation.</a:t>
            </a:r>
          </a:p>
          <a:p>
            <a:endParaRPr lang="en-US" baseline="0" dirty="0" smtClean="0"/>
          </a:p>
          <a:p>
            <a:r>
              <a:rPr lang="en-US" baseline="0" dirty="0" smtClean="0"/>
              <a:t>The answer “yes maximum” is excellent. You are going to have laugh there.</a:t>
            </a:r>
          </a:p>
          <a:p>
            <a:endParaRPr lang="en-US" baseline="0" dirty="0" smtClean="0"/>
          </a:p>
          <a:p>
            <a:r>
              <a:rPr lang="en-US" baseline="0" dirty="0" smtClean="0"/>
              <a:t>I wonder if finishing up the conversation with a negative is good. Sounds like sorry, come back later. Should show a  successful conversation</a:t>
            </a:r>
          </a:p>
          <a:p>
            <a:endParaRPr lang="en-US" dirty="0"/>
          </a:p>
        </p:txBody>
      </p:sp>
      <p:sp>
        <p:nvSpPr>
          <p:cNvPr id="4" name="Slide Number Placeholder 3"/>
          <p:cNvSpPr>
            <a:spLocks noGrp="1"/>
          </p:cNvSpPr>
          <p:nvPr>
            <p:ph type="sldNum" sz="quarter" idx="10"/>
          </p:nvPr>
        </p:nvSpPr>
        <p:spPr/>
        <p:txBody>
          <a:bodyPr/>
          <a:lstStyle/>
          <a:p>
            <a:fld id="{8309BEA5-48FC-3B4C-BD98-0FE1A609C1F4}" type="slidenum">
              <a:rPr lang="en-US" smtClean="0"/>
              <a:pPr/>
              <a:t>15</a:t>
            </a:fld>
            <a:endParaRPr lang="en-US"/>
          </a:p>
        </p:txBody>
      </p:sp>
    </p:spTree>
    <p:extLst>
      <p:ext uri="{BB962C8B-B14F-4D97-AF65-F5344CB8AC3E}">
        <p14:creationId xmlns:p14="http://schemas.microsoft.com/office/powerpoint/2010/main" val="1541436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answer should not be “I want to connect from </a:t>
            </a:r>
            <a:r>
              <a:rPr lang="en-US" dirty="0" err="1" smtClean="0"/>
              <a:t>lbl</a:t>
            </a:r>
            <a:r>
              <a:rPr lang="en-US" dirty="0" smtClean="0"/>
              <a:t> to </a:t>
            </a:r>
            <a:r>
              <a:rPr lang="en-US" dirty="0" err="1" smtClean="0"/>
              <a:t>anl</a:t>
            </a:r>
            <a:r>
              <a:rPr lang="en-US" dirty="0" smtClean="0"/>
              <a:t>”, but I want to transfer files from</a:t>
            </a:r>
            <a:r>
              <a:rPr lang="en-US" baseline="0" dirty="0" smtClean="0"/>
              <a:t> </a:t>
            </a:r>
            <a:r>
              <a:rPr lang="en-US" baseline="0" dirty="0" err="1" smtClean="0"/>
              <a:t>lbl</a:t>
            </a:r>
            <a:r>
              <a:rPr lang="en-US" baseline="0" dirty="0" smtClean="0"/>
              <a:t> to </a:t>
            </a:r>
            <a:r>
              <a:rPr lang="en-US" baseline="0" dirty="0" err="1" smtClean="0"/>
              <a:t>anl</a:t>
            </a:r>
            <a:r>
              <a:rPr lang="en-US" baseline="0" dirty="0" smtClean="0"/>
              <a:t>. I know </a:t>
            </a:r>
            <a:r>
              <a:rPr lang="en-US" baseline="0" dirty="0" err="1" smtClean="0"/>
              <a:t>indira</a:t>
            </a:r>
            <a:r>
              <a:rPr lang="en-US" baseline="0" dirty="0" smtClean="0"/>
              <a:t> does both because it aims to both end user and network engineer, but I think the message is stronger for the end user, at least for an oral presentation.</a:t>
            </a:r>
          </a:p>
          <a:p>
            <a:endParaRPr lang="en-US" baseline="0" dirty="0" smtClean="0"/>
          </a:p>
          <a:p>
            <a:r>
              <a:rPr lang="en-US" baseline="0" dirty="0" smtClean="0"/>
              <a:t>The answer “yes maximum” is excellent. You are going to have laugh there.</a:t>
            </a:r>
          </a:p>
          <a:p>
            <a:endParaRPr lang="en-US" baseline="0" dirty="0" smtClean="0"/>
          </a:p>
          <a:p>
            <a:r>
              <a:rPr lang="en-US" baseline="0" dirty="0" smtClean="0"/>
              <a:t>I wonder if finishing up the conversation with a negative is good. Sounds like sorry, come back later. Should show a  successful conversation</a:t>
            </a:r>
          </a:p>
          <a:p>
            <a:endParaRPr lang="en-US" dirty="0"/>
          </a:p>
        </p:txBody>
      </p:sp>
      <p:sp>
        <p:nvSpPr>
          <p:cNvPr id="4" name="Slide Number Placeholder 3"/>
          <p:cNvSpPr>
            <a:spLocks noGrp="1"/>
          </p:cNvSpPr>
          <p:nvPr>
            <p:ph type="sldNum" sz="quarter" idx="10"/>
          </p:nvPr>
        </p:nvSpPr>
        <p:spPr/>
        <p:txBody>
          <a:bodyPr/>
          <a:lstStyle/>
          <a:p>
            <a:fld id="{8309BEA5-48FC-3B4C-BD98-0FE1A609C1F4}" type="slidenum">
              <a:rPr lang="en-US" smtClean="0"/>
              <a:pPr/>
              <a:t>16</a:t>
            </a:fld>
            <a:endParaRPr lang="en-US"/>
          </a:p>
        </p:txBody>
      </p:sp>
    </p:spTree>
    <p:extLst>
      <p:ext uri="{BB962C8B-B14F-4D97-AF65-F5344CB8AC3E}">
        <p14:creationId xmlns:p14="http://schemas.microsoft.com/office/powerpoint/2010/main" val="30198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AU" dirty="0" smtClean="0">
                <a:solidFill>
                  <a:srgbClr val="000000"/>
                </a:solidFill>
              </a:rPr>
              <a:t>(Others have long configuration steps)</a:t>
            </a:r>
          </a:p>
          <a:p>
            <a:pPr marL="0" marR="0" lvl="1" indent="0" algn="l" defTabSz="457200" rtl="0" eaLnBrk="1" fontAlgn="auto" latinLnBrk="0" hangingPunct="1">
              <a:lnSpc>
                <a:spcPct val="100000"/>
              </a:lnSpc>
              <a:spcBef>
                <a:spcPts val="0"/>
              </a:spcBef>
              <a:spcAft>
                <a:spcPts val="0"/>
              </a:spcAft>
              <a:buClrTx/>
              <a:buSzTx/>
              <a:buFontTx/>
              <a:buNone/>
              <a:tabLst/>
              <a:defRPr/>
            </a:pPr>
            <a:r>
              <a:rPr lang="en-AU" dirty="0" smtClean="0">
                <a:solidFill>
                  <a:srgbClr val="000000"/>
                </a:solidFill>
              </a:rPr>
              <a:t>(There is no standard, so we are creating this)</a:t>
            </a:r>
          </a:p>
          <a:p>
            <a:pPr marL="0" marR="0" lvl="1" indent="0" algn="l" defTabSz="457200" rtl="0" eaLnBrk="1" fontAlgn="auto" latinLnBrk="0" hangingPunct="1">
              <a:lnSpc>
                <a:spcPct val="100000"/>
              </a:lnSpc>
              <a:spcBef>
                <a:spcPts val="0"/>
              </a:spcBef>
              <a:spcAft>
                <a:spcPts val="0"/>
              </a:spcAft>
              <a:buClrTx/>
              <a:buSzTx/>
              <a:buFontTx/>
              <a:buNone/>
              <a:tabLst/>
              <a:defRPr/>
            </a:pPr>
            <a:r>
              <a:rPr lang="en-AU" dirty="0" smtClean="0">
                <a:solidFill>
                  <a:srgbClr val="000000"/>
                </a:solidFill>
              </a:rPr>
              <a:t>(Not done in other approaches) </a:t>
            </a:r>
            <a:endParaRPr lang="en-US" dirty="0" smtClean="0">
              <a:solidFill>
                <a:srgbClr val="000000"/>
              </a:solidFill>
            </a:endParaRPr>
          </a:p>
          <a:p>
            <a:pPr marL="0" marR="0" lvl="1" indent="0" algn="l" defTabSz="457200" rtl="0" eaLnBrk="1" fontAlgn="auto" latinLnBrk="0" hangingPunct="1">
              <a:lnSpc>
                <a:spcPct val="100000"/>
              </a:lnSpc>
              <a:spcBef>
                <a:spcPts val="0"/>
              </a:spcBef>
              <a:spcAft>
                <a:spcPts val="0"/>
              </a:spcAft>
              <a:buClrTx/>
              <a:buSzTx/>
              <a:buFontTx/>
              <a:buNone/>
              <a:tabLst/>
              <a:defRPr/>
            </a:pPr>
            <a:r>
              <a:rPr lang="en-AU" dirty="0" smtClean="0">
                <a:solidFill>
                  <a:srgbClr val="000000"/>
                </a:solidFill>
              </a:rPr>
              <a:t>(Important for monitoring and satisfaction)</a:t>
            </a:r>
          </a:p>
          <a:p>
            <a:pPr marL="0" marR="0" lvl="1" indent="0" algn="l" defTabSz="457200" rtl="0" eaLnBrk="1" fontAlgn="auto" latinLnBrk="0" hangingPunct="1">
              <a:lnSpc>
                <a:spcPct val="100000"/>
              </a:lnSpc>
              <a:spcBef>
                <a:spcPts val="0"/>
              </a:spcBef>
              <a:spcAft>
                <a:spcPts val="0"/>
              </a:spcAft>
              <a:buClrTx/>
              <a:buSzTx/>
              <a:buFontTx/>
              <a:buNone/>
              <a:tabLst/>
              <a:defRPr/>
            </a:pPr>
            <a:r>
              <a:rPr lang="en-AU" dirty="0" smtClean="0">
                <a:solidFill>
                  <a:srgbClr val="000000"/>
                </a:solidFill>
              </a:rPr>
              <a:t>(other tools are very tied to the infrastructure they are being written for)</a:t>
            </a:r>
            <a:endParaRPr lang="en-US" dirty="0" smtClean="0">
              <a:solidFill>
                <a:srgbClr val="000000"/>
              </a:solidFill>
            </a:endParaRPr>
          </a:p>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smtClean="0">
              <a:solidFill>
                <a:srgbClr val="000000"/>
              </a:solidFill>
            </a:endParaRPr>
          </a:p>
          <a:p>
            <a:pPr marL="0" marR="0" lvl="1" indent="0" algn="l" defTabSz="457200" rtl="0" eaLnBrk="1" fontAlgn="auto" latinLnBrk="0" hangingPunct="1">
              <a:lnSpc>
                <a:spcPct val="100000"/>
              </a:lnSpc>
              <a:spcBef>
                <a:spcPts val="0"/>
              </a:spcBef>
              <a:spcAft>
                <a:spcPts val="0"/>
              </a:spcAft>
              <a:buClrTx/>
              <a:buSzTx/>
              <a:buFontTx/>
              <a:buNone/>
              <a:tabLst/>
              <a:defRPr/>
            </a:pPr>
            <a:endParaRPr lang="en-AU" dirty="0" smtClean="0">
              <a:solidFill>
                <a:srgbClr val="000000"/>
              </a:solidFill>
            </a:endParaRPr>
          </a:p>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smtClean="0">
              <a:solidFill>
                <a:srgbClr val="000000"/>
              </a:solidFill>
            </a:endParaRPr>
          </a:p>
          <a:p>
            <a:endParaRPr lang="en-US" dirty="0"/>
          </a:p>
        </p:txBody>
      </p:sp>
      <p:sp>
        <p:nvSpPr>
          <p:cNvPr id="4" name="Slide Number Placeholder 3"/>
          <p:cNvSpPr>
            <a:spLocks noGrp="1"/>
          </p:cNvSpPr>
          <p:nvPr>
            <p:ph type="sldNum" sz="quarter" idx="10"/>
          </p:nvPr>
        </p:nvSpPr>
        <p:spPr/>
        <p:txBody>
          <a:bodyPr/>
          <a:lstStyle/>
          <a:p>
            <a:fld id="{8309BEA5-48FC-3B4C-BD98-0FE1A609C1F4}" type="slidenum">
              <a:rPr lang="en-US" smtClean="0"/>
              <a:pPr/>
              <a:t>18</a:t>
            </a:fld>
            <a:endParaRPr lang="en-US"/>
          </a:p>
        </p:txBody>
      </p:sp>
    </p:spTree>
    <p:extLst>
      <p:ext uri="{BB962C8B-B14F-4D97-AF65-F5344CB8AC3E}">
        <p14:creationId xmlns:p14="http://schemas.microsoft.com/office/powerpoint/2010/main" val="903513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3832225"/>
            <a:ext cx="7772400" cy="1362075"/>
          </a:xfrm>
        </p:spPr>
        <p:txBody>
          <a:bodyPr anchor="t"/>
          <a:lstStyle>
            <a:lvl1pPr algn="l">
              <a:defRPr sz="4400" b="0" cap="none"/>
            </a:lvl1pPr>
          </a:lstStyle>
          <a:p>
            <a:r>
              <a:rPr lang="en-US" dirty="0" smtClean="0"/>
              <a:t>Click To Edit Master Title Style</a:t>
            </a:r>
            <a:endParaRPr lang="en-US" dirty="0"/>
          </a:p>
        </p:txBody>
      </p:sp>
      <p:sp>
        <p:nvSpPr>
          <p:cNvPr id="3" name="Text Placeholder 2"/>
          <p:cNvSpPr>
            <a:spLocks noGrp="1"/>
          </p:cNvSpPr>
          <p:nvPr>
            <p:ph type="body" idx="1"/>
          </p:nvPr>
        </p:nvSpPr>
        <p:spPr>
          <a:xfrm>
            <a:off x="914400" y="2024063"/>
            <a:ext cx="7772400" cy="1500187"/>
          </a:xfrm>
        </p:spPr>
        <p:txBody>
          <a:bodyPr tIns="45720" bIns="182880" anchor="b">
            <a:no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a:xfrm>
            <a:off x="930274" y="6483355"/>
            <a:ext cx="1685925"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87710A0-C33E-CC45-8305-B897475A1CD7}" type="slidenum">
              <a:rPr lang="en-US" smtClean="0"/>
              <a:pPr/>
              <a:t>‹#›</a:t>
            </a:fld>
            <a:endParaRPr lang="en-US"/>
          </a:p>
        </p:txBody>
      </p:sp>
      <p:pic>
        <p:nvPicPr>
          <p:cNvPr id="7" name="Picture 6" descr="ESnet_Logo_Footer.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76744" y="6116410"/>
            <a:ext cx="1210056" cy="362712"/>
          </a:xfrm>
          <a:prstGeom prst="rect">
            <a:avLst/>
          </a:prstGeom>
        </p:spPr>
      </p:pic>
      <p:sp>
        <p:nvSpPr>
          <p:cNvPr id="8" name="Rectangle 7"/>
          <p:cNvSpPr/>
          <p:nvPr userDrawn="1"/>
        </p:nvSpPr>
        <p:spPr>
          <a:xfrm>
            <a:off x="0" y="0"/>
            <a:ext cx="137160" cy="684848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noFill/>
              </a:ln>
              <a:solidFill>
                <a:schemeClr val="accent1"/>
              </a:solidFill>
            </a:endParaRPr>
          </a:p>
        </p:txBody>
      </p:sp>
    </p:spTree>
    <p:extLst>
      <p:ext uri="{BB962C8B-B14F-4D97-AF65-F5344CB8AC3E}">
        <p14:creationId xmlns:p14="http://schemas.microsoft.com/office/powerpoint/2010/main" val="13949696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399" y="2130425"/>
            <a:ext cx="7762875" cy="1470025"/>
          </a:xfrm>
        </p:spPr>
        <p:txBody>
          <a:bodyPr/>
          <a:lstStyle>
            <a:lvl1pPr>
              <a:defRPr sz="4400" b="0"/>
            </a:lvl1pPr>
          </a:lstStyle>
          <a:p>
            <a:r>
              <a:rPr lang="en-US" dirty="0" smtClean="0"/>
              <a:t>Click to edit Master title style</a:t>
            </a:r>
            <a:endParaRPr lang="en-US" dirty="0"/>
          </a:p>
        </p:txBody>
      </p:sp>
      <p:sp>
        <p:nvSpPr>
          <p:cNvPr id="3" name="Subtitle 2"/>
          <p:cNvSpPr>
            <a:spLocks noGrp="1"/>
          </p:cNvSpPr>
          <p:nvPr>
            <p:ph type="subTitle" idx="1"/>
          </p:nvPr>
        </p:nvSpPr>
        <p:spPr>
          <a:xfrm>
            <a:off x="914400" y="3869267"/>
            <a:ext cx="3597275" cy="1325033"/>
          </a:xfrm>
        </p:spPr>
        <p:txBody>
          <a:bodyPr anchor="b" anchorCtr="0">
            <a:noAutofit/>
          </a:bodyPr>
          <a:lstStyle>
            <a:lvl1pPr marL="0" indent="0" algn="l">
              <a:spcBef>
                <a:spcPts val="0"/>
              </a:spcBef>
              <a:spcAft>
                <a:spcPts val="0"/>
              </a:spcAft>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930274" y="6483355"/>
            <a:ext cx="1685925" cy="365125"/>
          </a:xfrm>
          <a:prstGeom prst="rect">
            <a:avLst/>
          </a:prstGeom>
        </p:spPr>
        <p:txBody>
          <a:bodyPr/>
          <a:lstStyle/>
          <a:p>
            <a:endParaRPr lang="en-US"/>
          </a:p>
        </p:txBody>
      </p:sp>
      <p:sp>
        <p:nvSpPr>
          <p:cNvPr id="5" name="Footer Placeholder 4"/>
          <p:cNvSpPr>
            <a:spLocks noGrp="1"/>
          </p:cNvSpPr>
          <p:nvPr>
            <p:ph type="ftr" sz="quarter" idx="11"/>
          </p:nvPr>
        </p:nvSpPr>
        <p:spPr>
          <a:xfrm>
            <a:off x="4572000" y="6483355"/>
            <a:ext cx="4114800" cy="365125"/>
          </a:xfrm>
          <a:prstGeom prst="rect">
            <a:avLst/>
          </a:prstGeom>
        </p:spPr>
        <p:txBody>
          <a:bodyPr/>
          <a:lstStyle/>
          <a:p>
            <a:r>
              <a:rPr lang="en-US" smtClean="0"/>
              <a:t>NB: The information in these slides are strictly for exploratory purposes and should not in any way imply ESnet’s commitment to this architecture.</a:t>
            </a:r>
            <a:endParaRPr lang="en-US"/>
          </a:p>
        </p:txBody>
      </p:sp>
      <p:sp>
        <p:nvSpPr>
          <p:cNvPr id="6" name="Slide Number Placeholder 5"/>
          <p:cNvSpPr>
            <a:spLocks noGrp="1"/>
          </p:cNvSpPr>
          <p:nvPr>
            <p:ph type="sldNum" sz="quarter" idx="12"/>
          </p:nvPr>
        </p:nvSpPr>
        <p:spPr/>
        <p:txBody>
          <a:bodyPr/>
          <a:lstStyle/>
          <a:p>
            <a:fld id="{487710A0-C33E-CC45-8305-B897475A1CD7}" type="slidenum">
              <a:rPr lang="en-US" smtClean="0"/>
              <a:pPr/>
              <a:t>‹#›</a:t>
            </a:fld>
            <a:endParaRPr lang="en-US"/>
          </a:p>
        </p:txBody>
      </p:sp>
      <p:pic>
        <p:nvPicPr>
          <p:cNvPr id="7" name="Picture 6" descr="DOE_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04467" y="5832094"/>
            <a:ext cx="1572768" cy="524256"/>
          </a:xfrm>
          <a:prstGeom prst="rect">
            <a:avLst/>
          </a:prstGeom>
        </p:spPr>
      </p:pic>
      <p:pic>
        <p:nvPicPr>
          <p:cNvPr id="8" name="Picture 7" descr="Lab_Logo.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772400" y="5667502"/>
            <a:ext cx="908304" cy="688848"/>
          </a:xfrm>
          <a:prstGeom prst="rect">
            <a:avLst/>
          </a:prstGeom>
        </p:spPr>
      </p:pic>
      <p:pic>
        <p:nvPicPr>
          <p:cNvPr id="9" name="Picture 8" descr="ESnet_Logo_Header.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04333" y="651933"/>
            <a:ext cx="3288792" cy="960120"/>
          </a:xfrm>
          <a:prstGeom prst="rect">
            <a:avLst/>
          </a:prstGeom>
        </p:spPr>
      </p:pic>
      <p:sp>
        <p:nvSpPr>
          <p:cNvPr id="11" name="Text Placeholder 10"/>
          <p:cNvSpPr>
            <a:spLocks noGrp="1"/>
          </p:cNvSpPr>
          <p:nvPr>
            <p:ph type="body" sz="quarter" idx="13"/>
          </p:nvPr>
        </p:nvSpPr>
        <p:spPr>
          <a:xfrm>
            <a:off x="5116513" y="3868738"/>
            <a:ext cx="3570287" cy="1325562"/>
          </a:xfrm>
        </p:spPr>
        <p:txBody>
          <a:bodyPr anchor="b" anchorCtr="0">
            <a:noAutofit/>
          </a:bodyPr>
          <a:lstStyle>
            <a:lvl1pPr marL="0" indent="0">
              <a:buNone/>
              <a:defRPr sz="1400"/>
            </a:lvl1pPr>
            <a:lvl2pPr marL="230188" indent="0">
              <a:buNone/>
              <a:defRPr sz="1400"/>
            </a:lvl2pPr>
            <a:lvl3pPr marL="458787" indent="0">
              <a:buNone/>
              <a:defRPr sz="1400"/>
            </a:lvl3pPr>
            <a:lvl4pPr marL="684212" indent="0">
              <a:buNone/>
              <a:defRPr sz="1400"/>
            </a:lvl4pPr>
            <a:lvl5pPr marL="912812" indent="0">
              <a:buNone/>
              <a:defRPr sz="1400"/>
            </a:lvl5pPr>
          </a:lstStyle>
          <a:p>
            <a:pPr lvl="0"/>
            <a:r>
              <a:rPr lang="en-US" dirty="0" smtClean="0"/>
              <a:t>Click to edit Master text styles</a:t>
            </a:r>
          </a:p>
        </p:txBody>
      </p:sp>
    </p:spTree>
    <p:extLst>
      <p:ext uri="{BB962C8B-B14F-4D97-AF65-F5344CB8AC3E}">
        <p14:creationId xmlns:p14="http://schemas.microsoft.com/office/powerpoint/2010/main" val="305748348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2pPr>
              <a:buClr>
                <a:schemeClr val="tx1"/>
              </a:buClr>
              <a:defRPr/>
            </a:lvl2pPr>
            <a:lvl3pPr>
              <a:buClr>
                <a:schemeClr val="tx1"/>
              </a:buClr>
              <a:defRPr/>
            </a:lvl3pPr>
            <a:lvl4pPr>
              <a:buClr>
                <a:schemeClr val="tx1"/>
              </a:buClr>
              <a:defRPr/>
            </a:lvl4pPr>
            <a:lvl5pPr>
              <a:buClr>
                <a:schemeClr val="tx1"/>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930274" y="6483355"/>
            <a:ext cx="1685925" cy="365125"/>
          </a:xfrm>
          <a:prstGeom prst="rect">
            <a:avLst/>
          </a:prstGeom>
        </p:spPr>
        <p:txBody>
          <a:bodyPr/>
          <a:lstStyle/>
          <a:p>
            <a:endParaRPr lang="en-US"/>
          </a:p>
        </p:txBody>
      </p:sp>
      <p:sp>
        <p:nvSpPr>
          <p:cNvPr id="5" name="Footer Placeholder 4"/>
          <p:cNvSpPr>
            <a:spLocks noGrp="1"/>
          </p:cNvSpPr>
          <p:nvPr>
            <p:ph type="ftr" sz="quarter" idx="11"/>
          </p:nvPr>
        </p:nvSpPr>
        <p:spPr>
          <a:xfrm>
            <a:off x="4572000" y="6483355"/>
            <a:ext cx="4114800" cy="365125"/>
          </a:xfrm>
          <a:prstGeom prst="rect">
            <a:avLst/>
          </a:prstGeom>
        </p:spPr>
        <p:txBody>
          <a:bodyPr/>
          <a:lstStyle/>
          <a:p>
            <a:r>
              <a:rPr lang="en-US" smtClean="0"/>
              <a:t>NB: The information in these slides are strictly for exploratory purposes and should not in any way imply ESnet’s commitment to this architecture.</a:t>
            </a:r>
            <a:endParaRPr lang="en-US" dirty="0"/>
          </a:p>
        </p:txBody>
      </p:sp>
      <p:sp>
        <p:nvSpPr>
          <p:cNvPr id="6" name="Slide Number Placeholder 5"/>
          <p:cNvSpPr>
            <a:spLocks noGrp="1"/>
          </p:cNvSpPr>
          <p:nvPr>
            <p:ph type="sldNum" sz="quarter" idx="12"/>
          </p:nvPr>
        </p:nvSpPr>
        <p:spPr/>
        <p:txBody>
          <a:bodyPr/>
          <a:lstStyle/>
          <a:p>
            <a:fld id="{487710A0-C33E-CC45-8305-B897475A1CD7}" type="slidenum">
              <a:rPr lang="en-US" smtClean="0"/>
              <a:pPr/>
              <a:t>‹#›</a:t>
            </a:fld>
            <a:endParaRPr lang="en-US"/>
          </a:p>
        </p:txBody>
      </p:sp>
    </p:spTree>
    <p:extLst>
      <p:ext uri="{BB962C8B-B14F-4D97-AF65-F5344CB8AC3E}">
        <p14:creationId xmlns:p14="http://schemas.microsoft.com/office/powerpoint/2010/main" val="335501996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348163"/>
          </a:xfrm>
        </p:spPr>
        <p:txBody>
          <a:bodyPr/>
          <a:lstStyle>
            <a:lvl1pPr marL="228600" indent="-228600">
              <a:defRPr sz="2000"/>
            </a:lvl1pPr>
            <a:lvl2pPr marL="457200" indent="-228600">
              <a:buClr>
                <a:schemeClr val="tx1"/>
              </a:buClr>
              <a:defRPr sz="1800"/>
            </a:lvl2pPr>
            <a:lvl3pPr marL="685800" indent="-228600">
              <a:buClr>
                <a:schemeClr val="tx1"/>
              </a:buClr>
              <a:defRPr sz="1600"/>
            </a:lvl3pPr>
            <a:lvl4pPr marL="914400" indent="-228600">
              <a:buClr>
                <a:schemeClr val="tx1"/>
              </a:buClr>
              <a:defRPr sz="1200"/>
            </a:lvl4pPr>
            <a:lvl5pPr marL="1143000" indent="-228600">
              <a:buClr>
                <a:schemeClr val="tx1"/>
              </a:buCl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348163"/>
          </a:xfrm>
        </p:spPr>
        <p:txBody>
          <a:bodyPr/>
          <a:lstStyle>
            <a:lvl1pPr marL="228600" indent="-228600">
              <a:defRPr sz="2000"/>
            </a:lvl1pPr>
            <a:lvl2pPr marL="457200" indent="-228600">
              <a:buClr>
                <a:schemeClr val="tx1"/>
              </a:buClr>
              <a:defRPr sz="1800"/>
            </a:lvl2pPr>
            <a:lvl3pPr marL="685800" indent="-228600">
              <a:buClr>
                <a:schemeClr val="tx1"/>
              </a:buClr>
              <a:defRPr sz="1600"/>
            </a:lvl3pPr>
            <a:lvl4pPr marL="914400" indent="-228600">
              <a:buClr>
                <a:schemeClr val="tx1"/>
              </a:buClr>
              <a:defRPr sz="1200"/>
            </a:lvl4pPr>
            <a:lvl5pPr marL="1143000" indent="-228600">
              <a:buClr>
                <a:schemeClr val="tx1"/>
              </a:buCl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930274" y="6483355"/>
            <a:ext cx="1685925" cy="365125"/>
          </a:xfrm>
          <a:prstGeom prst="rect">
            <a:avLst/>
          </a:prstGeom>
        </p:spPr>
        <p:txBody>
          <a:bodyPr/>
          <a:lstStyle/>
          <a:p>
            <a:endParaRPr lang="en-US"/>
          </a:p>
        </p:txBody>
      </p:sp>
      <p:sp>
        <p:nvSpPr>
          <p:cNvPr id="6" name="Footer Placeholder 5"/>
          <p:cNvSpPr>
            <a:spLocks noGrp="1"/>
          </p:cNvSpPr>
          <p:nvPr>
            <p:ph type="ftr" sz="quarter" idx="11"/>
          </p:nvPr>
        </p:nvSpPr>
        <p:spPr>
          <a:xfrm>
            <a:off x="4572000" y="6483355"/>
            <a:ext cx="4114800" cy="365125"/>
          </a:xfrm>
          <a:prstGeom prst="rect">
            <a:avLst/>
          </a:prstGeom>
        </p:spPr>
        <p:txBody>
          <a:bodyPr/>
          <a:lstStyle/>
          <a:p>
            <a:r>
              <a:rPr lang="en-US" smtClean="0"/>
              <a:t>NB: The information in these slides are strictly for exploratory purposes and should not in any way imply ESnet’s commitment to this architecture.</a:t>
            </a:r>
            <a:endParaRPr lang="en-US"/>
          </a:p>
        </p:txBody>
      </p:sp>
      <p:sp>
        <p:nvSpPr>
          <p:cNvPr id="7" name="Slide Number Placeholder 6"/>
          <p:cNvSpPr>
            <a:spLocks noGrp="1"/>
          </p:cNvSpPr>
          <p:nvPr>
            <p:ph type="sldNum" sz="quarter" idx="12"/>
          </p:nvPr>
        </p:nvSpPr>
        <p:spPr/>
        <p:txBody>
          <a:bodyPr/>
          <a:lstStyle/>
          <a:p>
            <a:fld id="{487710A0-C33E-CC45-8305-B897475A1CD7}" type="slidenum">
              <a:rPr lang="en-US" smtClean="0"/>
              <a:pPr/>
              <a:t>‹#›</a:t>
            </a:fld>
            <a:endParaRPr lang="en-US"/>
          </a:p>
        </p:txBody>
      </p:sp>
    </p:spTree>
    <p:extLst>
      <p:ext uri="{BB962C8B-B14F-4D97-AF65-F5344CB8AC3E}">
        <p14:creationId xmlns:p14="http://schemas.microsoft.com/office/powerpoint/2010/main" val="118062457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773488"/>
          </a:xfrm>
        </p:spPr>
        <p:txBody>
          <a:bodyPr/>
          <a:lstStyle>
            <a:lvl1pPr>
              <a:defRPr sz="2000"/>
            </a:lvl1pPr>
            <a:lvl2pPr marL="457200" indent="-228600">
              <a:defRPr sz="1800"/>
            </a:lvl2pPr>
            <a:lvl3pPr marL="685800" indent="-228600">
              <a:defRPr sz="1600"/>
            </a:lvl3pPr>
            <a:lvl4pPr marL="914400" indent="-228600">
              <a:defRPr sz="1200"/>
            </a:lvl4pPr>
            <a:lvl5pPr marL="1143000" indent="-228600">
              <a:defRPr sz="12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773488"/>
          </a:xfrm>
        </p:spPr>
        <p:txBody>
          <a:bodyPr/>
          <a:lstStyle>
            <a:lvl1pPr>
              <a:defRPr sz="2000"/>
            </a:lvl1pPr>
            <a:lvl2pPr marL="457200" indent="-228600">
              <a:defRPr sz="1800"/>
            </a:lvl2pPr>
            <a:lvl3pPr marL="685800" indent="-228600">
              <a:defRPr sz="1600"/>
            </a:lvl3pPr>
            <a:lvl4pPr marL="914400" indent="-228600">
              <a:defRPr sz="1200"/>
            </a:lvl4pPr>
            <a:lvl5pPr marL="1143000" indent="-228600">
              <a:defRPr sz="12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a:xfrm>
            <a:off x="930274" y="6483355"/>
            <a:ext cx="1685925"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487710A0-C33E-CC45-8305-B897475A1CD7}" type="slidenum">
              <a:rPr lang="en-US" smtClean="0"/>
              <a:pPr/>
              <a:t>‹#›</a:t>
            </a:fld>
            <a:endParaRPr lang="en-US"/>
          </a:p>
        </p:txBody>
      </p:sp>
    </p:spTree>
    <p:extLst>
      <p:ext uri="{BB962C8B-B14F-4D97-AF65-F5344CB8AC3E}">
        <p14:creationId xmlns:p14="http://schemas.microsoft.com/office/powerpoint/2010/main" val="257257055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Footer Placeholder 3"/>
          <p:cNvSpPr>
            <a:spLocks noGrp="1"/>
          </p:cNvSpPr>
          <p:nvPr>
            <p:ph type="ftr" sz="quarter" idx="11"/>
          </p:nvPr>
        </p:nvSpPr>
        <p:spPr>
          <a:xfrm>
            <a:off x="1675027" y="6617730"/>
            <a:ext cx="7011773" cy="230750"/>
          </a:xfrm>
          <a:prstGeom prst="rect">
            <a:avLst/>
          </a:prstGeom>
        </p:spPr>
        <p:txBody>
          <a:bodyPr/>
          <a:lstStyle>
            <a:lvl1pPr>
              <a:defRPr i="1">
                <a:solidFill>
                  <a:srgbClr val="363739"/>
                </a:solidFill>
              </a:defRPr>
            </a:lvl1pPr>
          </a:lstStyle>
          <a:p>
            <a:r>
              <a:rPr lang="en-US" smtClean="0"/>
              <a:t>NB: The information in these slides are strictly for exploratory purposes and should not in any way imply ESnet’s commitment to this architecture.</a:t>
            </a:r>
            <a:endParaRPr lang="en-US" dirty="0"/>
          </a:p>
        </p:txBody>
      </p:sp>
      <p:sp>
        <p:nvSpPr>
          <p:cNvPr id="5" name="Slide Number Placeholder 4"/>
          <p:cNvSpPr>
            <a:spLocks noGrp="1"/>
          </p:cNvSpPr>
          <p:nvPr>
            <p:ph type="sldNum" sz="quarter" idx="12"/>
          </p:nvPr>
        </p:nvSpPr>
        <p:spPr/>
        <p:txBody>
          <a:bodyPr/>
          <a:lstStyle/>
          <a:p>
            <a:fld id="{487710A0-C33E-CC45-8305-B897475A1CD7}" type="slidenum">
              <a:rPr lang="en-US" smtClean="0"/>
              <a:pPr/>
              <a:t>‹#›</a:t>
            </a:fld>
            <a:endParaRPr lang="en-US"/>
          </a:p>
        </p:txBody>
      </p:sp>
    </p:spTree>
    <p:extLst>
      <p:ext uri="{BB962C8B-B14F-4D97-AF65-F5344CB8AC3E}">
        <p14:creationId xmlns:p14="http://schemas.microsoft.com/office/powerpoint/2010/main" val="14825950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30274" y="6483355"/>
            <a:ext cx="1685925" cy="365125"/>
          </a:xfrm>
          <a:prstGeom prst="rect">
            <a:avLst/>
          </a:prstGeom>
        </p:spPr>
        <p:txBody>
          <a:bodyPr/>
          <a:lstStyle/>
          <a:p>
            <a:endParaRPr lang="en-US"/>
          </a:p>
        </p:txBody>
      </p:sp>
      <p:sp>
        <p:nvSpPr>
          <p:cNvPr id="3" name="Footer Placeholder 2"/>
          <p:cNvSpPr>
            <a:spLocks noGrp="1"/>
          </p:cNvSpPr>
          <p:nvPr>
            <p:ph type="ftr" sz="quarter" idx="11"/>
          </p:nvPr>
        </p:nvSpPr>
        <p:spPr>
          <a:xfrm>
            <a:off x="4572000" y="6483355"/>
            <a:ext cx="4114800" cy="365125"/>
          </a:xfrm>
          <a:prstGeom prst="rect">
            <a:avLst/>
          </a:prstGeom>
        </p:spPr>
        <p:txBody>
          <a:bodyPr/>
          <a:lstStyle/>
          <a:p>
            <a:r>
              <a:rPr lang="en-US" smtClean="0"/>
              <a:t>NB: The information in these slides are strictly for exploratory purposes and should not in any way imply ESnet’s commitment to this architecture.</a:t>
            </a:r>
            <a:endParaRPr lang="en-US"/>
          </a:p>
        </p:txBody>
      </p:sp>
      <p:sp>
        <p:nvSpPr>
          <p:cNvPr id="4" name="Slide Number Placeholder 3"/>
          <p:cNvSpPr>
            <a:spLocks noGrp="1"/>
          </p:cNvSpPr>
          <p:nvPr>
            <p:ph type="sldNum" sz="quarter" idx="12"/>
          </p:nvPr>
        </p:nvSpPr>
        <p:spPr/>
        <p:txBody>
          <a:bodyPr/>
          <a:lstStyle/>
          <a:p>
            <a:fld id="{487710A0-C33E-CC45-8305-B897475A1CD7}" type="slidenum">
              <a:rPr lang="en-US" smtClean="0"/>
              <a:pPr/>
              <a:t>‹#›</a:t>
            </a:fld>
            <a:endParaRPr lang="en-US"/>
          </a:p>
        </p:txBody>
      </p:sp>
    </p:spTree>
    <p:extLst>
      <p:ext uri="{BB962C8B-B14F-4D97-AF65-F5344CB8AC3E}">
        <p14:creationId xmlns:p14="http://schemas.microsoft.com/office/powerpoint/2010/main" val="61644150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1_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399" y="2130425"/>
            <a:ext cx="7762875" cy="1470025"/>
          </a:xfrm>
        </p:spPr>
        <p:txBody>
          <a:bodyPr/>
          <a:lstStyle>
            <a:lvl1pPr>
              <a:defRPr sz="4400" b="0"/>
            </a:lvl1pPr>
          </a:lstStyle>
          <a:p>
            <a:r>
              <a:rPr lang="en-US" dirty="0" smtClean="0"/>
              <a:t>Click to edit Master title style</a:t>
            </a:r>
            <a:endParaRPr lang="en-US" dirty="0"/>
          </a:p>
        </p:txBody>
      </p:sp>
      <p:sp>
        <p:nvSpPr>
          <p:cNvPr id="3" name="Subtitle 2"/>
          <p:cNvSpPr>
            <a:spLocks noGrp="1"/>
          </p:cNvSpPr>
          <p:nvPr>
            <p:ph type="subTitle" idx="1"/>
          </p:nvPr>
        </p:nvSpPr>
        <p:spPr>
          <a:xfrm>
            <a:off x="914400" y="3869267"/>
            <a:ext cx="3597275" cy="1325033"/>
          </a:xfrm>
        </p:spPr>
        <p:txBody>
          <a:bodyPr anchor="b" anchorCtr="0">
            <a:noAutofit/>
          </a:bodyPr>
          <a:lstStyle>
            <a:lvl1pPr marL="0" indent="0" algn="l">
              <a:spcBef>
                <a:spcPts val="0"/>
              </a:spcBef>
              <a:spcAft>
                <a:spcPts val="0"/>
              </a:spcAft>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930274" y="6483355"/>
            <a:ext cx="1685925" cy="365125"/>
          </a:xfrm>
          <a:prstGeom prst="rect">
            <a:avLst/>
          </a:prstGeom>
        </p:spPr>
        <p:txBody>
          <a:bodyPr/>
          <a:lstStyle/>
          <a:p>
            <a:endParaRPr lang="en-US"/>
          </a:p>
        </p:txBody>
      </p:sp>
      <p:sp>
        <p:nvSpPr>
          <p:cNvPr id="5" name="Footer Placeholder 4"/>
          <p:cNvSpPr>
            <a:spLocks noGrp="1"/>
          </p:cNvSpPr>
          <p:nvPr>
            <p:ph type="ftr" sz="quarter" idx="11"/>
          </p:nvPr>
        </p:nvSpPr>
        <p:spPr>
          <a:xfrm>
            <a:off x="4572000" y="6483355"/>
            <a:ext cx="4114800" cy="365125"/>
          </a:xfrm>
          <a:prstGeom prst="rect">
            <a:avLst/>
          </a:prstGeom>
        </p:spPr>
        <p:txBody>
          <a:bodyPr/>
          <a:lstStyle/>
          <a:p>
            <a:r>
              <a:rPr lang="en-US" smtClean="0"/>
              <a:t>NB: The information in these slides are strictly for exploratory purposes and should not in any way imply ESnet’s commitment to this architecture.</a:t>
            </a:r>
            <a:endParaRPr lang="en-US"/>
          </a:p>
        </p:txBody>
      </p:sp>
      <p:sp>
        <p:nvSpPr>
          <p:cNvPr id="6" name="Slide Number Placeholder 5"/>
          <p:cNvSpPr>
            <a:spLocks noGrp="1"/>
          </p:cNvSpPr>
          <p:nvPr>
            <p:ph type="sldNum" sz="quarter" idx="12"/>
          </p:nvPr>
        </p:nvSpPr>
        <p:spPr/>
        <p:txBody>
          <a:bodyPr/>
          <a:lstStyle/>
          <a:p>
            <a:fld id="{487710A0-C33E-CC45-8305-B897475A1CD7}" type="slidenum">
              <a:rPr lang="en-US" smtClean="0"/>
              <a:pPr/>
              <a:t>‹#›</a:t>
            </a:fld>
            <a:endParaRPr lang="en-US"/>
          </a:p>
        </p:txBody>
      </p:sp>
      <p:pic>
        <p:nvPicPr>
          <p:cNvPr id="7" name="Picture 6" descr="DOE_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04467" y="5832094"/>
            <a:ext cx="1572768" cy="524256"/>
          </a:xfrm>
          <a:prstGeom prst="rect">
            <a:avLst/>
          </a:prstGeom>
        </p:spPr>
      </p:pic>
      <p:pic>
        <p:nvPicPr>
          <p:cNvPr id="8" name="Picture 7" descr="Lab_Logo.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772400" y="5667502"/>
            <a:ext cx="908304" cy="688848"/>
          </a:xfrm>
          <a:prstGeom prst="rect">
            <a:avLst/>
          </a:prstGeom>
        </p:spPr>
      </p:pic>
      <p:pic>
        <p:nvPicPr>
          <p:cNvPr id="9" name="Picture 8" descr="ESnet_Logo_Header.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04333" y="651933"/>
            <a:ext cx="3288792" cy="960120"/>
          </a:xfrm>
          <a:prstGeom prst="rect">
            <a:avLst/>
          </a:prstGeom>
        </p:spPr>
      </p:pic>
      <p:sp>
        <p:nvSpPr>
          <p:cNvPr id="11" name="Text Placeholder 10"/>
          <p:cNvSpPr>
            <a:spLocks noGrp="1"/>
          </p:cNvSpPr>
          <p:nvPr>
            <p:ph type="body" sz="quarter" idx="13"/>
          </p:nvPr>
        </p:nvSpPr>
        <p:spPr>
          <a:xfrm>
            <a:off x="5116513" y="3868738"/>
            <a:ext cx="3570287" cy="1325562"/>
          </a:xfrm>
        </p:spPr>
        <p:txBody>
          <a:bodyPr anchor="b" anchorCtr="0">
            <a:noAutofit/>
          </a:bodyPr>
          <a:lstStyle>
            <a:lvl1pPr marL="0" indent="0">
              <a:buNone/>
              <a:defRPr sz="1400"/>
            </a:lvl1pPr>
            <a:lvl2pPr marL="230188" indent="0">
              <a:buNone/>
              <a:defRPr sz="1400"/>
            </a:lvl2pPr>
            <a:lvl3pPr marL="458787" indent="0">
              <a:buNone/>
              <a:defRPr sz="1400"/>
            </a:lvl3pPr>
            <a:lvl4pPr marL="684212" indent="0">
              <a:buNone/>
              <a:defRPr sz="1400"/>
            </a:lvl4pPr>
            <a:lvl5pPr marL="912812" indent="0">
              <a:buNone/>
              <a:defRPr sz="1400"/>
            </a:lvl5pPr>
          </a:lstStyle>
          <a:p>
            <a:pPr lvl="0"/>
            <a:r>
              <a:rPr lang="en-US" dirty="0" smtClean="0"/>
              <a:t>Click to edit Master text styles</a:t>
            </a:r>
          </a:p>
        </p:txBody>
      </p:sp>
    </p:spTree>
    <p:extLst>
      <p:ext uri="{BB962C8B-B14F-4D97-AF65-F5344CB8AC3E}">
        <p14:creationId xmlns:p14="http://schemas.microsoft.com/office/powerpoint/2010/main" val="272453612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1"/>
            <a:ext cx="8229600" cy="434448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457200" y="6617730"/>
            <a:ext cx="311665" cy="230750"/>
          </a:xfrm>
          <a:prstGeom prst="rect">
            <a:avLst/>
          </a:prstGeom>
        </p:spPr>
        <p:txBody>
          <a:bodyPr vert="horz" lIns="91440" tIns="45720" rIns="91440" bIns="45720" rtlCol="0" anchor="ctr"/>
          <a:lstStyle>
            <a:lvl1pPr algn="l">
              <a:defRPr sz="900">
                <a:solidFill>
                  <a:schemeClr val="tx1">
                    <a:lumMod val="50000"/>
                  </a:schemeClr>
                </a:solidFill>
                <a:latin typeface="Calibri"/>
                <a:cs typeface="Calibri"/>
              </a:defRPr>
            </a:lvl1pPr>
          </a:lstStyle>
          <a:p>
            <a:fld id="{487710A0-C33E-CC45-8305-B897475A1CD7}" type="slidenum">
              <a:rPr lang="en-US" smtClean="0"/>
              <a:pPr/>
              <a:t>‹#›</a:t>
            </a:fld>
            <a:endParaRPr lang="en-US" dirty="0"/>
          </a:p>
        </p:txBody>
      </p:sp>
      <p:pic>
        <p:nvPicPr>
          <p:cNvPr id="7" name="Picture 6" descr="ESnet_Logo_Footer.p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476744" y="6116410"/>
            <a:ext cx="1210056" cy="362712"/>
          </a:xfrm>
          <a:prstGeom prst="rect">
            <a:avLst/>
          </a:prstGeom>
        </p:spPr>
      </p:pic>
      <p:sp>
        <p:nvSpPr>
          <p:cNvPr id="8" name="Rectangle 7"/>
          <p:cNvSpPr/>
          <p:nvPr userDrawn="1"/>
        </p:nvSpPr>
        <p:spPr>
          <a:xfrm>
            <a:off x="0" y="0"/>
            <a:ext cx="137160" cy="684848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noFill/>
              </a:ln>
              <a:solidFill>
                <a:schemeClr val="accent1"/>
              </a:solidFill>
            </a:endParaRPr>
          </a:p>
        </p:txBody>
      </p:sp>
    </p:spTree>
    <p:extLst>
      <p:ext uri="{BB962C8B-B14F-4D97-AF65-F5344CB8AC3E}">
        <p14:creationId xmlns:p14="http://schemas.microsoft.com/office/powerpoint/2010/main" val="2873656450"/>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Lst>
  <p:timing>
    <p:tnLst>
      <p:par>
        <p:cTn id="1" dur="indefinite" restart="never" nodeType="tmRoot"/>
      </p:par>
    </p:tnLst>
  </p:timing>
  <p:hf hdr="0" ftr="0" dt="0"/>
  <p:txStyles>
    <p:titleStyle>
      <a:lvl1pPr algn="l" defTabSz="457200" rtl="0" eaLnBrk="1" latinLnBrk="0" hangingPunct="1">
        <a:spcBef>
          <a:spcPct val="0"/>
        </a:spcBef>
        <a:buNone/>
        <a:defRPr sz="3200" b="1" kern="1200">
          <a:solidFill>
            <a:schemeClr val="tx1"/>
          </a:solidFill>
          <a:latin typeface="+mj-lt"/>
          <a:ea typeface="+mj-ea"/>
          <a:cs typeface="+mj-cs"/>
        </a:defRPr>
      </a:lvl1pPr>
    </p:titleStyle>
    <p:bodyStyle>
      <a:lvl1pPr marL="228600" indent="-228600" algn="l" defTabSz="457200" rtl="0" eaLnBrk="1" latinLnBrk="0" hangingPunct="1">
        <a:spcBef>
          <a:spcPts val="880"/>
        </a:spcBef>
        <a:buClr>
          <a:schemeClr val="accent1"/>
        </a:buClr>
        <a:buFont typeface="Arial"/>
        <a:buChar char="•"/>
        <a:defRPr sz="2000" kern="1200">
          <a:solidFill>
            <a:schemeClr val="tx1"/>
          </a:solidFill>
          <a:latin typeface="+mn-lt"/>
          <a:ea typeface="+mn-ea"/>
          <a:cs typeface="+mn-cs"/>
        </a:defRPr>
      </a:lvl1pPr>
      <a:lvl2pPr marL="458788" indent="-228600" algn="l" defTabSz="457200" rtl="0" eaLnBrk="1" latinLnBrk="0" hangingPunct="1">
        <a:spcBef>
          <a:spcPct val="20000"/>
        </a:spcBef>
        <a:buClr>
          <a:schemeClr val="tx1">
            <a:lumMod val="50000"/>
          </a:schemeClr>
        </a:buClr>
        <a:buSzPct val="85000"/>
        <a:buFont typeface="Arial"/>
        <a:buChar char="–"/>
        <a:defRPr sz="2000" kern="1200">
          <a:solidFill>
            <a:schemeClr val="tx1"/>
          </a:solidFill>
          <a:latin typeface="+mn-lt"/>
          <a:ea typeface="+mn-ea"/>
          <a:cs typeface="+mn-cs"/>
        </a:defRPr>
      </a:lvl2pPr>
      <a:lvl3pPr marL="688975" indent="-230188" algn="l" defTabSz="457200" rtl="0" eaLnBrk="1" latinLnBrk="0" hangingPunct="1">
        <a:spcBef>
          <a:spcPct val="20000"/>
        </a:spcBef>
        <a:buClr>
          <a:schemeClr val="tx1">
            <a:lumMod val="50000"/>
          </a:schemeClr>
        </a:buClr>
        <a:buFont typeface="Arial"/>
        <a:buChar char="•"/>
        <a:defRPr sz="1800" kern="1200">
          <a:solidFill>
            <a:schemeClr val="tx1"/>
          </a:solidFill>
          <a:latin typeface="+mn-lt"/>
          <a:ea typeface="+mn-ea"/>
          <a:cs typeface="+mn-cs"/>
        </a:defRPr>
      </a:lvl3pPr>
      <a:lvl4pPr marL="969962" indent="-285750" algn="l" defTabSz="457200" rtl="0" eaLnBrk="1" latinLnBrk="0" hangingPunct="1">
        <a:spcBef>
          <a:spcPct val="20000"/>
        </a:spcBef>
        <a:buClr>
          <a:schemeClr val="tx1">
            <a:lumMod val="50000"/>
          </a:schemeClr>
        </a:buClr>
        <a:buFont typeface="Lucida Grande"/>
        <a:buChar char="–"/>
        <a:defRPr sz="1400" kern="1200">
          <a:solidFill>
            <a:schemeClr val="tx1"/>
          </a:solidFill>
          <a:latin typeface="+mn-lt"/>
          <a:ea typeface="+mn-ea"/>
          <a:cs typeface="+mn-cs"/>
        </a:defRPr>
      </a:lvl4pPr>
      <a:lvl5pPr marL="1143000" indent="-230188" algn="l" defTabSz="457200" rtl="0" eaLnBrk="1" latinLnBrk="0" hangingPunct="1">
        <a:spcBef>
          <a:spcPct val="20000"/>
        </a:spcBef>
        <a:buClr>
          <a:schemeClr val="tx1">
            <a:lumMod val="50000"/>
          </a:schemeClr>
        </a:buClr>
        <a:buFont typeface="Arial"/>
        <a:buChar char="»"/>
        <a:defRPr sz="1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tif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comments" Target="../comments/commen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comments" Target="../comments/commen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comments" Target="../comments/commen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tiff"/><Relationship Id="rId3" Type="http://schemas.openxmlformats.org/officeDocument/2006/relationships/comments" Target="../comments/commen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comments" Target="../comments/commen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comments" Target="../comments/commen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tiff"/><Relationship Id="rId4" Type="http://schemas.openxmlformats.org/officeDocument/2006/relationships/comments" Target="../comments/comment5.xml"/><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3033" y="2132541"/>
            <a:ext cx="8100188" cy="1470025"/>
          </a:xfrm>
        </p:spPr>
        <p:txBody>
          <a:bodyPr/>
          <a:lstStyle/>
          <a:p>
            <a:r>
              <a:rPr lang="en-US" b="1" dirty="0">
                <a:solidFill>
                  <a:srgbClr val="000000"/>
                </a:solidFill>
              </a:rPr>
              <a:t>What’s your Intent? </a:t>
            </a:r>
            <a:r>
              <a:rPr lang="en-US" sz="3600" b="1" dirty="0" smtClean="0">
                <a:solidFill>
                  <a:srgbClr val="000000"/>
                </a:solidFill>
              </a:rPr>
              <a:t/>
            </a:r>
            <a:br>
              <a:rPr lang="en-US" sz="3600" b="1" dirty="0" smtClean="0">
                <a:solidFill>
                  <a:srgbClr val="000000"/>
                </a:solidFill>
              </a:rPr>
            </a:br>
            <a:r>
              <a:rPr lang="en-US" sz="3600" b="1" dirty="0" smtClean="0">
                <a:solidFill>
                  <a:srgbClr val="000000"/>
                </a:solidFill>
              </a:rPr>
              <a:t>A way to </a:t>
            </a:r>
            <a:r>
              <a:rPr lang="en-US" sz="3600" b="1" dirty="0" smtClean="0">
                <a:solidFill>
                  <a:srgbClr val="FF0000"/>
                </a:solidFill>
              </a:rPr>
              <a:t>Effortlessly Configure </a:t>
            </a:r>
            <a:r>
              <a:rPr lang="en-US" sz="3600" b="1" dirty="0" smtClean="0">
                <a:solidFill>
                  <a:srgbClr val="000000"/>
                </a:solidFill>
              </a:rPr>
              <a:t/>
            </a:r>
            <a:br>
              <a:rPr lang="en-US" sz="3600" b="1" dirty="0" smtClean="0">
                <a:solidFill>
                  <a:srgbClr val="000000"/>
                </a:solidFill>
              </a:rPr>
            </a:br>
            <a:r>
              <a:rPr lang="en-US" sz="3600" b="1" dirty="0" smtClean="0">
                <a:solidFill>
                  <a:srgbClr val="000000"/>
                </a:solidFill>
              </a:rPr>
              <a:t>High </a:t>
            </a:r>
            <a:r>
              <a:rPr lang="en-US" sz="3600" b="1" dirty="0">
                <a:solidFill>
                  <a:srgbClr val="000000"/>
                </a:solidFill>
              </a:rPr>
              <a:t>Performance Networks for Science </a:t>
            </a:r>
            <a:endParaRPr lang="en-US" sz="3600" dirty="0">
              <a:solidFill>
                <a:srgbClr val="000000"/>
              </a:solidFill>
            </a:endParaRPr>
          </a:p>
        </p:txBody>
      </p:sp>
      <p:sp>
        <p:nvSpPr>
          <p:cNvPr id="3" name="Subtitle 2"/>
          <p:cNvSpPr>
            <a:spLocks noGrp="1"/>
          </p:cNvSpPr>
          <p:nvPr>
            <p:ph type="subTitle" idx="1"/>
          </p:nvPr>
        </p:nvSpPr>
        <p:spPr>
          <a:xfrm>
            <a:off x="768865" y="5292697"/>
            <a:ext cx="4853355" cy="1325033"/>
          </a:xfrm>
        </p:spPr>
        <p:txBody>
          <a:bodyPr>
            <a:noAutofit/>
          </a:bodyPr>
          <a:lstStyle/>
          <a:p>
            <a:pPr>
              <a:spcBef>
                <a:spcPts val="300"/>
              </a:spcBef>
              <a:spcAft>
                <a:spcPts val="300"/>
              </a:spcAft>
            </a:pPr>
            <a:r>
              <a:rPr lang="en-US" sz="2400" dirty="0" smtClean="0">
                <a:solidFill>
                  <a:srgbClr val="000000"/>
                </a:solidFill>
              </a:rPr>
              <a:t>Mariam </a:t>
            </a:r>
            <a:r>
              <a:rPr lang="en-US" sz="2400" dirty="0" smtClean="0">
                <a:solidFill>
                  <a:srgbClr val="000000"/>
                </a:solidFill>
              </a:rPr>
              <a:t>Kiran </a:t>
            </a:r>
          </a:p>
          <a:p>
            <a:pPr>
              <a:spcBef>
                <a:spcPts val="300"/>
              </a:spcBef>
              <a:spcAft>
                <a:spcPts val="300"/>
              </a:spcAft>
            </a:pPr>
            <a:r>
              <a:rPr lang="en-US" sz="2400" dirty="0" smtClean="0">
                <a:solidFill>
                  <a:srgbClr val="000000"/>
                </a:solidFill>
              </a:rPr>
              <a:t>(Research Scientist)</a:t>
            </a:r>
            <a:endParaRPr lang="en-US" sz="2400" dirty="0" smtClean="0">
              <a:solidFill>
                <a:srgbClr val="000000"/>
              </a:solidFill>
            </a:endParaRPr>
          </a:p>
          <a:p>
            <a:pPr>
              <a:spcBef>
                <a:spcPts val="300"/>
              </a:spcBef>
              <a:spcAft>
                <a:spcPts val="300"/>
              </a:spcAft>
            </a:pPr>
            <a:endParaRPr lang="en-US" sz="2400" dirty="0" smtClean="0">
              <a:solidFill>
                <a:srgbClr val="000000"/>
              </a:solidFill>
            </a:endParaRPr>
          </a:p>
          <a:p>
            <a:pPr>
              <a:spcBef>
                <a:spcPts val="300"/>
              </a:spcBef>
              <a:spcAft>
                <a:spcPts val="300"/>
              </a:spcAft>
            </a:pPr>
            <a:r>
              <a:rPr lang="en-US" sz="1800" i="1" dirty="0" smtClean="0">
                <a:solidFill>
                  <a:srgbClr val="000000"/>
                </a:solidFill>
              </a:rPr>
              <a:t>Other Contributors:</a:t>
            </a:r>
          </a:p>
          <a:p>
            <a:pPr>
              <a:spcBef>
                <a:spcPts val="300"/>
              </a:spcBef>
              <a:spcAft>
                <a:spcPts val="300"/>
              </a:spcAft>
            </a:pPr>
            <a:r>
              <a:rPr lang="en-US" sz="1800" i="1" dirty="0" smtClean="0">
                <a:solidFill>
                  <a:srgbClr val="000000"/>
                </a:solidFill>
              </a:rPr>
              <a:t>Eric </a:t>
            </a:r>
            <a:r>
              <a:rPr lang="en-US" sz="1800" i="1" dirty="0" err="1" smtClean="0">
                <a:solidFill>
                  <a:srgbClr val="000000"/>
                </a:solidFill>
              </a:rPr>
              <a:t>Pouyoul</a:t>
            </a:r>
            <a:r>
              <a:rPr lang="en-US" sz="1800" i="1" dirty="0" smtClean="0">
                <a:solidFill>
                  <a:srgbClr val="000000"/>
                </a:solidFill>
              </a:rPr>
              <a:t>, </a:t>
            </a:r>
            <a:r>
              <a:rPr lang="en-US" sz="1800" i="1" dirty="0" err="1" smtClean="0">
                <a:solidFill>
                  <a:srgbClr val="000000"/>
                </a:solidFill>
              </a:rPr>
              <a:t>Anu</a:t>
            </a:r>
            <a:r>
              <a:rPr lang="en-US" sz="1800" i="1" dirty="0" smtClean="0">
                <a:solidFill>
                  <a:srgbClr val="000000"/>
                </a:solidFill>
              </a:rPr>
              <a:t> Mercian, </a:t>
            </a:r>
          </a:p>
          <a:p>
            <a:pPr>
              <a:spcBef>
                <a:spcPts val="300"/>
              </a:spcBef>
              <a:spcAft>
                <a:spcPts val="300"/>
              </a:spcAft>
            </a:pPr>
            <a:r>
              <a:rPr lang="en-US" sz="1800" i="1" dirty="0" smtClean="0">
                <a:solidFill>
                  <a:srgbClr val="000000"/>
                </a:solidFill>
              </a:rPr>
              <a:t>Brian Tierney, </a:t>
            </a:r>
            <a:r>
              <a:rPr lang="en-US" sz="1800" i="1" dirty="0" err="1" smtClean="0">
                <a:solidFill>
                  <a:srgbClr val="000000"/>
                </a:solidFill>
              </a:rPr>
              <a:t>Inder</a:t>
            </a:r>
            <a:r>
              <a:rPr lang="en-US" sz="1800" i="1" dirty="0" smtClean="0">
                <a:solidFill>
                  <a:srgbClr val="000000"/>
                </a:solidFill>
              </a:rPr>
              <a:t> </a:t>
            </a:r>
            <a:r>
              <a:rPr lang="en-US" sz="1800" i="1" dirty="0" err="1">
                <a:solidFill>
                  <a:srgbClr val="000000"/>
                </a:solidFill>
              </a:rPr>
              <a:t>Monga</a:t>
            </a:r>
            <a:r>
              <a:rPr lang="en-US" sz="1800" i="1" dirty="0">
                <a:solidFill>
                  <a:srgbClr val="000000"/>
                </a:solidFill>
              </a:rPr>
              <a:t> </a:t>
            </a:r>
          </a:p>
        </p:txBody>
      </p:sp>
      <p:sp>
        <p:nvSpPr>
          <p:cNvPr id="4" name="Text Placeholder 3"/>
          <p:cNvSpPr>
            <a:spLocks noGrp="1"/>
          </p:cNvSpPr>
          <p:nvPr>
            <p:ph type="body" sz="quarter" idx="13"/>
          </p:nvPr>
        </p:nvSpPr>
        <p:spPr>
          <a:xfrm>
            <a:off x="5142933" y="4135967"/>
            <a:ext cx="3570287" cy="1325562"/>
          </a:xfrm>
        </p:spPr>
        <p:txBody>
          <a:bodyPr/>
          <a:lstStyle/>
          <a:p>
            <a:r>
              <a:rPr lang="en-US" sz="1600" b="1" dirty="0">
                <a:solidFill>
                  <a:srgbClr val="000000"/>
                </a:solidFill>
              </a:rPr>
              <a:t>Energy Sciences Network (</a:t>
            </a:r>
            <a:r>
              <a:rPr lang="en-US" sz="1600" b="1" dirty="0" smtClean="0">
                <a:solidFill>
                  <a:srgbClr val="000000"/>
                </a:solidFill>
              </a:rPr>
              <a:t>ESnet)</a:t>
            </a:r>
          </a:p>
          <a:p>
            <a:endParaRPr lang="en-US" sz="1600" dirty="0" smtClean="0">
              <a:solidFill>
                <a:srgbClr val="000000"/>
              </a:solidFill>
            </a:endParaRPr>
          </a:p>
          <a:p>
            <a:r>
              <a:rPr lang="en-US" sz="1600" dirty="0" smtClean="0">
                <a:solidFill>
                  <a:srgbClr val="000000"/>
                </a:solidFill>
              </a:rPr>
              <a:t>Lawrence </a:t>
            </a:r>
            <a:r>
              <a:rPr lang="en-US" sz="1600" dirty="0">
                <a:solidFill>
                  <a:srgbClr val="000000"/>
                </a:solidFill>
              </a:rPr>
              <a:t>Berkeley National </a:t>
            </a:r>
            <a:r>
              <a:rPr lang="en-US" sz="1600" dirty="0" smtClean="0">
                <a:solidFill>
                  <a:srgbClr val="000000"/>
                </a:solidFill>
              </a:rPr>
              <a:t>Lab </a:t>
            </a:r>
          </a:p>
          <a:p>
            <a:r>
              <a:rPr lang="en-US" sz="1600" dirty="0" smtClean="0">
                <a:solidFill>
                  <a:srgbClr val="000000"/>
                </a:solidFill>
              </a:rPr>
              <a:t>TNC 2017</a:t>
            </a:r>
            <a:endParaRPr lang="en-US" sz="1600" dirty="0">
              <a:solidFill>
                <a:srgbClr val="000000"/>
              </a:solidFill>
            </a:endParaRPr>
          </a:p>
        </p:txBody>
      </p:sp>
      <p:cxnSp>
        <p:nvCxnSpPr>
          <p:cNvPr id="5" name="Straight Connector 4"/>
          <p:cNvCxnSpPr/>
          <p:nvPr/>
        </p:nvCxnSpPr>
        <p:spPr>
          <a:xfrm>
            <a:off x="4827303" y="3878507"/>
            <a:ext cx="0" cy="128428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Slide Number Placeholder 10"/>
          <p:cNvSpPr>
            <a:spLocks noGrp="1"/>
          </p:cNvSpPr>
          <p:nvPr>
            <p:ph type="sldNum" sz="quarter" idx="12"/>
          </p:nvPr>
        </p:nvSpPr>
        <p:spPr/>
        <p:txBody>
          <a:bodyPr/>
          <a:lstStyle/>
          <a:p>
            <a:fld id="{487710A0-C33E-CC45-8305-B897475A1CD7}" type="slidenum">
              <a:rPr lang="en-US" smtClean="0"/>
              <a:pPr/>
              <a:t>1</a:t>
            </a:fld>
            <a:endParaRPr lang="en-US"/>
          </a:p>
        </p:txBody>
      </p:sp>
    </p:spTree>
    <p:extLst>
      <p:ext uri="{BB962C8B-B14F-4D97-AF65-F5344CB8AC3E}">
        <p14:creationId xmlns:p14="http://schemas.microsoft.com/office/powerpoint/2010/main" val="38707872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364" y="467357"/>
            <a:ext cx="5915025" cy="804055"/>
          </a:xfrm>
        </p:spPr>
        <p:txBody>
          <a:bodyPr>
            <a:normAutofit fontScale="90000"/>
          </a:bodyPr>
          <a:lstStyle/>
          <a:p>
            <a:r>
              <a:rPr lang="en-US" dirty="0" err="1" smtClean="0"/>
              <a:t>iNDIRA’s</a:t>
            </a:r>
            <a:r>
              <a:rPr lang="en-US" dirty="0" smtClean="0"/>
              <a:t> </a:t>
            </a:r>
            <a:r>
              <a:rPr lang="en-US" dirty="0" smtClean="0"/>
              <a:t>working: Inside view</a:t>
            </a:r>
            <a:br>
              <a:rPr lang="en-US" dirty="0" smtClean="0"/>
            </a:br>
            <a:endParaRPr lang="en-US" sz="2025" dirty="0"/>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801585" y="1876692"/>
            <a:ext cx="4961793" cy="4130407"/>
          </a:xfrm>
          <a:prstGeom prst="rect">
            <a:avLst/>
          </a:prstGeom>
        </p:spPr>
      </p:pic>
      <p:sp>
        <p:nvSpPr>
          <p:cNvPr id="3" name="Rectangle 2"/>
          <p:cNvSpPr/>
          <p:nvPr/>
        </p:nvSpPr>
        <p:spPr>
          <a:xfrm>
            <a:off x="3242302" y="4520295"/>
            <a:ext cx="704236" cy="45810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solidFill>
                  <a:srgbClr val="000000"/>
                </a:solidFill>
              </a:rPr>
              <a:t>Globus</a:t>
            </a:r>
          </a:p>
        </p:txBody>
      </p:sp>
      <p:sp>
        <p:nvSpPr>
          <p:cNvPr id="9" name="Oval 8"/>
          <p:cNvSpPr/>
          <p:nvPr/>
        </p:nvSpPr>
        <p:spPr>
          <a:xfrm>
            <a:off x="3333624" y="2284308"/>
            <a:ext cx="259164" cy="186728"/>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rgbClr val="000000"/>
                </a:solidFill>
              </a:rPr>
              <a:t>1</a:t>
            </a:r>
          </a:p>
        </p:txBody>
      </p:sp>
      <p:sp>
        <p:nvSpPr>
          <p:cNvPr id="10" name="TextBox 9"/>
          <p:cNvSpPr txBox="1"/>
          <p:nvPr/>
        </p:nvSpPr>
        <p:spPr>
          <a:xfrm>
            <a:off x="5421800" y="842892"/>
            <a:ext cx="3623635" cy="2618666"/>
          </a:xfrm>
          <a:prstGeom prst="rect">
            <a:avLst/>
          </a:prstGeom>
          <a:noFill/>
        </p:spPr>
        <p:txBody>
          <a:bodyPr wrap="square" rtlCol="0">
            <a:spAutoFit/>
          </a:bodyPr>
          <a:lstStyle/>
          <a:p>
            <a:pPr marL="342900" indent="-342900">
              <a:spcBef>
                <a:spcPts val="660"/>
              </a:spcBef>
              <a:buClr>
                <a:srgbClr val="2DB2CF"/>
              </a:buClr>
              <a:buFont typeface="+mj-lt"/>
              <a:buAutoNum type="arabicParenR"/>
            </a:pPr>
            <a:r>
              <a:rPr lang="en-US" sz="1500" dirty="0" smtClean="0">
                <a:solidFill>
                  <a:srgbClr val="000000"/>
                </a:solidFill>
              </a:rPr>
              <a:t>Intent </a:t>
            </a:r>
            <a:r>
              <a:rPr lang="en-US" sz="1500" dirty="0">
                <a:solidFill>
                  <a:srgbClr val="000000"/>
                </a:solidFill>
              </a:rPr>
              <a:t>is given</a:t>
            </a:r>
          </a:p>
          <a:p>
            <a:pPr marL="342900" indent="-342900">
              <a:spcBef>
                <a:spcPts val="660"/>
              </a:spcBef>
              <a:buClr>
                <a:srgbClr val="2DB2CF"/>
              </a:buClr>
              <a:buFont typeface="+mj-lt"/>
              <a:buAutoNum type="arabicParenR"/>
            </a:pPr>
            <a:r>
              <a:rPr lang="en-US" sz="1500" dirty="0" smtClean="0">
                <a:solidFill>
                  <a:srgbClr val="000000"/>
                </a:solidFill>
              </a:rPr>
              <a:t>Initial </a:t>
            </a:r>
            <a:r>
              <a:rPr lang="en-US" sz="1500" dirty="0">
                <a:solidFill>
                  <a:srgbClr val="000000"/>
                </a:solidFill>
              </a:rPr>
              <a:t>semantic and condition checks</a:t>
            </a:r>
          </a:p>
          <a:p>
            <a:pPr marL="342900" indent="-342900">
              <a:spcBef>
                <a:spcPts val="660"/>
              </a:spcBef>
              <a:buClr>
                <a:srgbClr val="2DB2CF"/>
              </a:buClr>
              <a:buFont typeface="+mj-lt"/>
              <a:buAutoNum type="arabicParenR"/>
            </a:pPr>
            <a:r>
              <a:rPr lang="en-US" sz="1500" dirty="0" smtClean="0">
                <a:solidFill>
                  <a:srgbClr val="000000"/>
                </a:solidFill>
              </a:rPr>
              <a:t>Convert </a:t>
            </a:r>
            <a:r>
              <a:rPr lang="en-US" sz="1500" dirty="0">
                <a:solidFill>
                  <a:srgbClr val="000000"/>
                </a:solidFill>
              </a:rPr>
              <a:t>intent into network using profiles and topology information</a:t>
            </a:r>
          </a:p>
          <a:p>
            <a:pPr marL="342900" indent="-342900">
              <a:spcBef>
                <a:spcPts val="660"/>
              </a:spcBef>
              <a:buClr>
                <a:srgbClr val="2DB2CF"/>
              </a:buClr>
              <a:buFont typeface="+mj-lt"/>
              <a:buAutoNum type="arabicParenR"/>
            </a:pPr>
            <a:r>
              <a:rPr lang="en-US" sz="1500" dirty="0" smtClean="0">
                <a:solidFill>
                  <a:srgbClr val="000000"/>
                </a:solidFill>
              </a:rPr>
              <a:t>Layer 2/3 provisioning:</a:t>
            </a:r>
          </a:p>
          <a:p>
            <a:pPr marL="800100" lvl="1" indent="-342900">
              <a:spcBef>
                <a:spcPts val="660"/>
              </a:spcBef>
              <a:buClr>
                <a:srgbClr val="2DB2CF"/>
              </a:buClr>
              <a:buFont typeface="+mj-lt"/>
              <a:buAutoNum type="arabicParenR"/>
            </a:pPr>
            <a:r>
              <a:rPr lang="en-US" sz="1500" dirty="0" smtClean="0">
                <a:solidFill>
                  <a:srgbClr val="000000"/>
                </a:solidFill>
              </a:rPr>
              <a:t>Call </a:t>
            </a:r>
            <a:r>
              <a:rPr lang="en-US" sz="1500" dirty="0">
                <a:solidFill>
                  <a:srgbClr val="000000"/>
                </a:solidFill>
              </a:rPr>
              <a:t>network service </a:t>
            </a:r>
            <a:r>
              <a:rPr lang="en-US" sz="1500" dirty="0" smtClean="0">
                <a:solidFill>
                  <a:srgbClr val="000000"/>
                </a:solidFill>
              </a:rPr>
              <a:t>	       Multi-domain (NSI</a:t>
            </a:r>
            <a:r>
              <a:rPr lang="en-US" sz="1500" dirty="0">
                <a:solidFill>
                  <a:srgbClr val="000000"/>
                </a:solidFill>
              </a:rPr>
              <a:t>)</a:t>
            </a:r>
          </a:p>
          <a:p>
            <a:pPr marL="800100" lvl="1" indent="-342900">
              <a:spcBef>
                <a:spcPts val="660"/>
              </a:spcBef>
              <a:buClr>
                <a:srgbClr val="2DB2CF"/>
              </a:buClr>
              <a:buFont typeface="+mj-lt"/>
              <a:buAutoNum type="arabicParenR"/>
            </a:pPr>
            <a:r>
              <a:rPr lang="en-US" sz="1500" dirty="0" smtClean="0">
                <a:solidFill>
                  <a:srgbClr val="000000"/>
                </a:solidFill>
              </a:rPr>
              <a:t>Call </a:t>
            </a:r>
            <a:r>
              <a:rPr lang="en-US" sz="1500" dirty="0">
                <a:solidFill>
                  <a:srgbClr val="000000"/>
                </a:solidFill>
              </a:rPr>
              <a:t>File Management System </a:t>
            </a:r>
            <a:r>
              <a:rPr lang="en-US" sz="1500" dirty="0" smtClean="0">
                <a:solidFill>
                  <a:srgbClr val="000000"/>
                </a:solidFill>
              </a:rPr>
              <a:t>	(</a:t>
            </a:r>
            <a:r>
              <a:rPr lang="en-US" sz="1500" dirty="0">
                <a:solidFill>
                  <a:srgbClr val="000000"/>
                </a:solidFill>
              </a:rPr>
              <a:t>Globus)</a:t>
            </a:r>
          </a:p>
        </p:txBody>
      </p:sp>
      <p:sp>
        <p:nvSpPr>
          <p:cNvPr id="11" name="Oval 10"/>
          <p:cNvSpPr/>
          <p:nvPr/>
        </p:nvSpPr>
        <p:spPr>
          <a:xfrm>
            <a:off x="3576926" y="2682033"/>
            <a:ext cx="221229" cy="209243"/>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rgbClr val="000000"/>
                </a:solidFill>
              </a:rPr>
              <a:t>2</a:t>
            </a:r>
          </a:p>
        </p:txBody>
      </p:sp>
      <p:sp>
        <p:nvSpPr>
          <p:cNvPr id="12" name="Oval 11"/>
          <p:cNvSpPr/>
          <p:nvPr/>
        </p:nvSpPr>
        <p:spPr>
          <a:xfrm>
            <a:off x="3672866" y="3183168"/>
            <a:ext cx="250577" cy="22245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rgbClr val="000000"/>
                </a:solidFill>
              </a:rPr>
              <a:t>3</a:t>
            </a:r>
          </a:p>
        </p:txBody>
      </p:sp>
      <p:sp>
        <p:nvSpPr>
          <p:cNvPr id="13" name="Oval 12"/>
          <p:cNvSpPr/>
          <p:nvPr/>
        </p:nvSpPr>
        <p:spPr>
          <a:xfrm>
            <a:off x="3302877" y="3644901"/>
            <a:ext cx="240423" cy="213854"/>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rgbClr val="000000"/>
                </a:solidFill>
              </a:rPr>
              <a:t>4</a:t>
            </a:r>
          </a:p>
        </p:txBody>
      </p:sp>
      <p:sp>
        <p:nvSpPr>
          <p:cNvPr id="14" name="Oval 13"/>
          <p:cNvSpPr/>
          <p:nvPr/>
        </p:nvSpPr>
        <p:spPr>
          <a:xfrm>
            <a:off x="2346848" y="4315553"/>
            <a:ext cx="254571" cy="204742"/>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rgbClr val="000000"/>
                </a:solidFill>
              </a:rPr>
              <a:t>3</a:t>
            </a:r>
          </a:p>
        </p:txBody>
      </p:sp>
      <p:sp>
        <p:nvSpPr>
          <p:cNvPr id="5" name="Slide Number Placeholder 4"/>
          <p:cNvSpPr>
            <a:spLocks noGrp="1"/>
          </p:cNvSpPr>
          <p:nvPr>
            <p:ph type="sldNum" sz="quarter" idx="12"/>
          </p:nvPr>
        </p:nvSpPr>
        <p:spPr/>
        <p:txBody>
          <a:bodyPr/>
          <a:lstStyle/>
          <a:p>
            <a:fld id="{487710A0-C33E-CC45-8305-B897475A1CD7}" type="slidenum">
              <a:rPr lang="en-US" smtClean="0"/>
              <a:pPr/>
              <a:t>10</a:t>
            </a:fld>
            <a:endParaRPr lang="en-US"/>
          </a:p>
        </p:txBody>
      </p:sp>
    </p:spTree>
    <p:extLst>
      <p:ext uri="{BB962C8B-B14F-4D97-AF65-F5344CB8AC3E}">
        <p14:creationId xmlns:p14="http://schemas.microsoft.com/office/powerpoint/2010/main" val="1696680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3"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 filters down onto </a:t>
            </a:r>
            <a:r>
              <a:rPr lang="en-US" dirty="0" smtClean="0"/>
              <a:t>network elements</a:t>
            </a:r>
            <a:endParaRPr lang="en-US" dirty="0"/>
          </a:p>
        </p:txBody>
      </p:sp>
      <p:sp>
        <p:nvSpPr>
          <p:cNvPr id="3" name="Content Placeholder 2"/>
          <p:cNvSpPr>
            <a:spLocks noGrp="1"/>
          </p:cNvSpPr>
          <p:nvPr>
            <p:ph idx="1"/>
          </p:nvPr>
        </p:nvSpPr>
        <p:spPr>
          <a:xfrm>
            <a:off x="317500" y="4229099"/>
            <a:ext cx="2160657" cy="2070101"/>
          </a:xfrm>
          <a:solidFill>
            <a:schemeClr val="bg2">
              <a:lumMod val="60000"/>
              <a:lumOff val="40000"/>
            </a:schemeClr>
          </a:solidFill>
        </p:spPr>
        <p:txBody>
          <a:bodyPr>
            <a:normAutofit lnSpcReduction="10000"/>
          </a:bodyPr>
          <a:lstStyle/>
          <a:p>
            <a:r>
              <a:rPr lang="en-US" dirty="0" smtClean="0"/>
              <a:t>Users are the </a:t>
            </a:r>
            <a:r>
              <a:rPr lang="en-US" i="1" dirty="0" smtClean="0"/>
              <a:t>Applications</a:t>
            </a:r>
          </a:p>
          <a:p>
            <a:r>
              <a:rPr lang="en-US" dirty="0" smtClean="0"/>
              <a:t>Develop intent ontology</a:t>
            </a:r>
          </a:p>
          <a:p>
            <a:r>
              <a:rPr lang="en-US" dirty="0" smtClean="0"/>
              <a:t>Link multiple </a:t>
            </a:r>
            <a:r>
              <a:rPr lang="en-US" dirty="0"/>
              <a:t>r</a:t>
            </a:r>
            <a:r>
              <a:rPr lang="en-US" dirty="0" smtClean="0"/>
              <a:t>enderers </a:t>
            </a:r>
            <a:endParaRPr lang="en-US" dirty="0"/>
          </a:p>
        </p:txBody>
      </p:sp>
      <p:sp>
        <p:nvSpPr>
          <p:cNvPr id="4" name="Slide Number Placeholder 3"/>
          <p:cNvSpPr>
            <a:spLocks noGrp="1"/>
          </p:cNvSpPr>
          <p:nvPr>
            <p:ph type="sldNum" sz="quarter" idx="12"/>
          </p:nvPr>
        </p:nvSpPr>
        <p:spPr/>
        <p:txBody>
          <a:bodyPr/>
          <a:lstStyle/>
          <a:p>
            <a:fld id="{487710A0-C33E-CC45-8305-B897475A1CD7}" type="slidenum">
              <a:rPr lang="en-US" smtClean="0"/>
              <a:pPr/>
              <a:t>11</a:t>
            </a:fld>
            <a:endParaRPr lang="en-US"/>
          </a:p>
        </p:txBody>
      </p:sp>
      <p:sp>
        <p:nvSpPr>
          <p:cNvPr id="5" name="Rectangle 2"/>
          <p:cNvSpPr>
            <a:spLocks noChangeArrowheads="1"/>
          </p:cNvSpPr>
          <p:nvPr/>
        </p:nvSpPr>
        <p:spPr bwMode="auto">
          <a:xfrm>
            <a:off x="1866900" y="14176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4800" y="1318960"/>
            <a:ext cx="7112000" cy="4625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59626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Description of </a:t>
            </a:r>
            <a:r>
              <a:rPr lang="en-US" smtClean="0"/>
              <a:t>iNDIRA</a:t>
            </a:r>
            <a:r>
              <a:rPr lang="en-US" smtClean="0"/>
              <a:t>’s</a:t>
            </a:r>
            <a:r>
              <a:rPr lang="en-US" dirty="0" smtClean="0"/>
              <a:t> </a:t>
            </a:r>
            <a:r>
              <a:rPr lang="en-US" dirty="0" smtClean="0"/>
              <a:t>language</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487710A0-C33E-CC45-8305-B897475A1CD7}" type="slidenum">
              <a:rPr lang="en-US" smtClean="0"/>
              <a:pPr/>
              <a:t>12</a:t>
            </a:fld>
            <a:endParaRPr lang="en-US"/>
          </a:p>
        </p:txBody>
      </p:sp>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457200" y="1193800"/>
            <a:ext cx="6883400" cy="5539305"/>
          </a:xfrm>
          <a:prstGeom prst="rect">
            <a:avLst/>
          </a:prstGeom>
        </p:spPr>
      </p:pic>
    </p:spTree>
    <p:extLst>
      <p:ext uri="{BB962C8B-B14F-4D97-AF65-F5344CB8AC3E}">
        <p14:creationId xmlns:p14="http://schemas.microsoft.com/office/powerpoint/2010/main" val="5051693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iNDIRA’s</a:t>
            </a:r>
            <a:r>
              <a:rPr lang="en-US" dirty="0" smtClean="0"/>
              <a:t> </a:t>
            </a:r>
            <a:r>
              <a:rPr lang="en-US" dirty="0" smtClean="0"/>
              <a:t>Ontology </a:t>
            </a:r>
            <a:r>
              <a:rPr lang="en-US" dirty="0" smtClean="0"/>
              <a:t>Example</a:t>
            </a:r>
            <a:endParaRPr lang="en-US" dirty="0"/>
          </a:p>
        </p:txBody>
      </p:sp>
      <p:sp>
        <p:nvSpPr>
          <p:cNvPr id="3" name="Content Placeholder 2"/>
          <p:cNvSpPr>
            <a:spLocks noGrp="1"/>
          </p:cNvSpPr>
          <p:nvPr>
            <p:ph idx="1"/>
          </p:nvPr>
        </p:nvSpPr>
        <p:spPr>
          <a:xfrm>
            <a:off x="388374" y="1229033"/>
            <a:ext cx="8229600" cy="1779638"/>
          </a:xfrm>
        </p:spPr>
        <p:txBody>
          <a:bodyPr/>
          <a:lstStyle/>
          <a:p>
            <a:r>
              <a:rPr lang="en-US" dirty="0" smtClean="0">
                <a:solidFill>
                  <a:srgbClr val="000000"/>
                </a:solidFill>
              </a:rPr>
              <a:t>Uses RDF and </a:t>
            </a:r>
            <a:r>
              <a:rPr lang="en-US" dirty="0" smtClean="0">
                <a:solidFill>
                  <a:srgbClr val="000000"/>
                </a:solidFill>
              </a:rPr>
              <a:t>OWL </a:t>
            </a:r>
            <a:r>
              <a:rPr lang="is-IS" dirty="0" smtClean="0">
                <a:solidFill>
                  <a:srgbClr val="000000"/>
                </a:solidFill>
              </a:rPr>
              <a:t>….and a data dictionary!</a:t>
            </a:r>
            <a:endParaRPr lang="en-US" dirty="0" smtClean="0">
              <a:solidFill>
                <a:srgbClr val="000000"/>
              </a:solidFill>
            </a:endParaRPr>
          </a:p>
          <a:p>
            <a:r>
              <a:rPr lang="en-US" dirty="0" smtClean="0">
                <a:solidFill>
                  <a:srgbClr val="000000"/>
                </a:solidFill>
              </a:rPr>
              <a:t>Intent: </a:t>
            </a:r>
            <a:endParaRPr lang="en-US" dirty="0">
              <a:solidFill>
                <a:srgbClr val="000000"/>
              </a:solidFill>
            </a:endParaRPr>
          </a:p>
          <a:p>
            <a:pPr lvl="1"/>
            <a:r>
              <a:rPr lang="en-US" dirty="0" smtClean="0">
                <a:solidFill>
                  <a:srgbClr val="000000"/>
                </a:solidFill>
              </a:rPr>
              <a:t>“For Project1 connect </a:t>
            </a:r>
            <a:r>
              <a:rPr lang="en-US" dirty="0" err="1" smtClean="0">
                <a:solidFill>
                  <a:srgbClr val="000000"/>
                </a:solidFill>
              </a:rPr>
              <a:t>anl</a:t>
            </a:r>
            <a:r>
              <a:rPr lang="en-US" dirty="0" smtClean="0">
                <a:solidFill>
                  <a:srgbClr val="000000"/>
                </a:solidFill>
              </a:rPr>
              <a:t> </a:t>
            </a:r>
            <a:r>
              <a:rPr lang="en-US" dirty="0" err="1" smtClean="0">
                <a:solidFill>
                  <a:srgbClr val="000000"/>
                </a:solidFill>
              </a:rPr>
              <a:t>lbl</a:t>
            </a:r>
            <a:r>
              <a:rPr lang="en-US" dirty="0" smtClean="0">
                <a:solidFill>
                  <a:srgbClr val="000000"/>
                </a:solidFill>
              </a:rPr>
              <a:t> condition </a:t>
            </a:r>
            <a:r>
              <a:rPr lang="en-US" dirty="0" err="1" smtClean="0">
                <a:solidFill>
                  <a:srgbClr val="000000"/>
                </a:solidFill>
              </a:rPr>
              <a:t>nobwlimit</a:t>
            </a:r>
            <a:r>
              <a:rPr lang="en-US" dirty="0" smtClean="0">
                <a:solidFill>
                  <a:srgbClr val="000000"/>
                </a:solidFill>
              </a:rPr>
              <a:t> </a:t>
            </a:r>
            <a:r>
              <a:rPr lang="en-US" dirty="0" err="1" smtClean="0">
                <a:solidFill>
                  <a:srgbClr val="000000"/>
                </a:solidFill>
              </a:rPr>
              <a:t>nolimit</a:t>
            </a:r>
            <a:r>
              <a:rPr lang="en-US" dirty="0" smtClean="0">
                <a:solidFill>
                  <a:srgbClr val="000000"/>
                </a:solidFill>
              </a:rPr>
              <a:t> </a:t>
            </a:r>
            <a:r>
              <a:rPr lang="en-US" dirty="0" err="1" smtClean="0">
                <a:solidFill>
                  <a:srgbClr val="000000"/>
                </a:solidFill>
              </a:rPr>
              <a:t>starttime</a:t>
            </a:r>
            <a:r>
              <a:rPr lang="en-US" dirty="0" smtClean="0">
                <a:solidFill>
                  <a:srgbClr val="000000"/>
                </a:solidFill>
              </a:rPr>
              <a:t> now”</a:t>
            </a:r>
            <a:endParaRPr lang="en-US" dirty="0">
              <a:solidFill>
                <a:srgbClr val="000000"/>
              </a:solidFill>
            </a:endParaRPr>
          </a:p>
        </p:txBody>
      </p:sp>
      <p:sp>
        <p:nvSpPr>
          <p:cNvPr id="4" name="Slide Number Placeholder 3"/>
          <p:cNvSpPr>
            <a:spLocks noGrp="1"/>
          </p:cNvSpPr>
          <p:nvPr>
            <p:ph type="sldNum" sz="quarter" idx="12"/>
          </p:nvPr>
        </p:nvSpPr>
        <p:spPr/>
        <p:txBody>
          <a:bodyPr/>
          <a:lstStyle/>
          <a:p>
            <a:fld id="{487710A0-C33E-CC45-8305-B897475A1CD7}" type="slidenum">
              <a:rPr lang="en-US" smtClean="0"/>
              <a:pPr/>
              <a:t>13</a:t>
            </a:fld>
            <a:endParaRPr lang="en-US"/>
          </a:p>
        </p:txBody>
      </p:sp>
      <p:pic>
        <p:nvPicPr>
          <p:cNvPr id="5" name="Picture 4"/>
          <p:cNvPicPr/>
          <p:nvPr/>
        </p:nvPicPr>
        <p:blipFill>
          <a:blip r:embed="rId3"/>
          <a:stretch>
            <a:fillRect/>
          </a:stretch>
        </p:blipFill>
        <p:spPr>
          <a:xfrm>
            <a:off x="457200" y="2857500"/>
            <a:ext cx="7772400" cy="3978732"/>
          </a:xfrm>
          <a:prstGeom prst="rect">
            <a:avLst/>
          </a:prstGeom>
        </p:spPr>
      </p:pic>
      <p:sp>
        <p:nvSpPr>
          <p:cNvPr id="6" name="Oval 5"/>
          <p:cNvSpPr/>
          <p:nvPr/>
        </p:nvSpPr>
        <p:spPr>
          <a:xfrm>
            <a:off x="3240687" y="4813888"/>
            <a:ext cx="1238023" cy="585174"/>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4935910" y="2882393"/>
            <a:ext cx="2890762" cy="585174"/>
          </a:xfrm>
          <a:prstGeom prst="ellipse">
            <a:avLst/>
          </a:prstGeom>
          <a:noFill/>
          <a:ln w="28575">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5127639" y="3815242"/>
            <a:ext cx="2890762" cy="585174"/>
          </a:xfrm>
          <a:prstGeom prst="ellipse">
            <a:avLst/>
          </a:prstGeom>
          <a:noFill/>
          <a:ln w="28575">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5026039" y="4599357"/>
            <a:ext cx="2890762" cy="585174"/>
          </a:xfrm>
          <a:prstGeom prst="ellipse">
            <a:avLst/>
          </a:prstGeom>
          <a:noFill/>
          <a:ln w="28575">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5230915" y="5184531"/>
            <a:ext cx="1342105" cy="1651701"/>
          </a:xfrm>
          <a:prstGeom prst="ellipse">
            <a:avLst/>
          </a:prstGeom>
          <a:noFill/>
          <a:ln w="28575">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3541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 rendered as RDF</a:t>
            </a:r>
            <a:endParaRPr lang="en-US" dirty="0"/>
          </a:p>
        </p:txBody>
      </p:sp>
      <p:sp>
        <p:nvSpPr>
          <p:cNvPr id="3" name="Content Placeholder 2"/>
          <p:cNvSpPr>
            <a:spLocks noGrp="1"/>
          </p:cNvSpPr>
          <p:nvPr>
            <p:ph idx="1"/>
          </p:nvPr>
        </p:nvSpPr>
        <p:spPr>
          <a:xfrm>
            <a:off x="5883591" y="1289024"/>
            <a:ext cx="3176697" cy="961562"/>
          </a:xfrm>
          <a:solidFill>
            <a:schemeClr val="accent1">
              <a:lumMod val="40000"/>
              <a:lumOff val="60000"/>
            </a:schemeClr>
          </a:solidFill>
        </p:spPr>
        <p:txBody>
          <a:bodyPr>
            <a:normAutofit fontScale="92500" lnSpcReduction="20000"/>
          </a:bodyPr>
          <a:lstStyle/>
          <a:p>
            <a:r>
              <a:rPr lang="en-US" dirty="0" smtClean="0">
                <a:solidFill>
                  <a:srgbClr val="000000"/>
                </a:solidFill>
              </a:rPr>
              <a:t>Input </a:t>
            </a:r>
            <a:r>
              <a:rPr lang="en-US" dirty="0" smtClean="0">
                <a:solidFill>
                  <a:srgbClr val="000000"/>
                </a:solidFill>
              </a:rPr>
              <a:t>Intent</a:t>
            </a:r>
          </a:p>
          <a:p>
            <a:pPr lvl="1"/>
            <a:r>
              <a:rPr lang="en-US" dirty="0" smtClean="0">
                <a:solidFill>
                  <a:srgbClr val="000000"/>
                </a:solidFill>
              </a:rPr>
              <a:t>As a RDF graph</a:t>
            </a:r>
          </a:p>
          <a:p>
            <a:pPr lvl="1"/>
            <a:r>
              <a:rPr lang="en-US" dirty="0" smtClean="0">
                <a:solidFill>
                  <a:srgbClr val="000000"/>
                </a:solidFill>
              </a:rPr>
              <a:t>As a string</a:t>
            </a:r>
            <a:endParaRPr lang="en-US" dirty="0" smtClean="0">
              <a:solidFill>
                <a:srgbClr val="000000"/>
              </a:solidFill>
            </a:endParaRPr>
          </a:p>
        </p:txBody>
      </p:sp>
      <p:sp>
        <p:nvSpPr>
          <p:cNvPr id="4" name="Slide Number Placeholder 3"/>
          <p:cNvSpPr>
            <a:spLocks noGrp="1"/>
          </p:cNvSpPr>
          <p:nvPr>
            <p:ph type="sldNum" sz="quarter" idx="12"/>
          </p:nvPr>
        </p:nvSpPr>
        <p:spPr/>
        <p:txBody>
          <a:bodyPr/>
          <a:lstStyle/>
          <a:p>
            <a:fld id="{487710A0-C33E-CC45-8305-B897475A1CD7}" type="slidenum">
              <a:rPr lang="en-US" smtClean="0"/>
              <a:pPr/>
              <a:t>14</a:t>
            </a:fld>
            <a:endParaRPr lang="en-US"/>
          </a:p>
        </p:txBody>
      </p:sp>
      <p:sp>
        <p:nvSpPr>
          <p:cNvPr id="5" name="Rectangle 2"/>
          <p:cNvSpPr>
            <a:spLocks noChangeArrowheads="1"/>
          </p:cNvSpPr>
          <p:nvPr/>
        </p:nvSpPr>
        <p:spPr bwMode="auto">
          <a:xfrm>
            <a:off x="914400" y="160020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1186373"/>
            <a:ext cx="5413513" cy="249773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5"/>
          <p:cNvSpPr>
            <a:spLocks noChangeArrowheads="1"/>
          </p:cNvSpPr>
          <p:nvPr/>
        </p:nvSpPr>
        <p:spPr bwMode="auto">
          <a:xfrm>
            <a:off x="177800" y="140970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8" name="Picture 1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4071921"/>
            <a:ext cx="5607052" cy="277655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883591" y="3238973"/>
            <a:ext cx="3176697" cy="1977464"/>
          </a:xfrm>
          <a:prstGeom prst="rect">
            <a:avLst/>
          </a:prstGeom>
          <a:solidFill>
            <a:schemeClr val="accent1">
              <a:lumMod val="40000"/>
              <a:lumOff val="60000"/>
            </a:schemeClr>
          </a:solidFill>
        </p:spPr>
        <p:txBody>
          <a:bodyPr wrap="square" rtlCol="0">
            <a:spAutoFit/>
          </a:bodyPr>
          <a:lstStyle/>
          <a:p>
            <a:pPr marL="342900" indent="-342900">
              <a:spcBef>
                <a:spcPts val="880"/>
              </a:spcBef>
              <a:buClr>
                <a:srgbClr val="2DB2CF"/>
              </a:buClr>
              <a:buFont typeface="Arial" charset="0"/>
              <a:buChar char="•"/>
            </a:pPr>
            <a:r>
              <a:rPr lang="en-US" sz="2000" smtClean="0">
                <a:solidFill>
                  <a:srgbClr val="000000"/>
                </a:solidFill>
              </a:rPr>
              <a:t>Rendered</a:t>
            </a:r>
            <a:r>
              <a:rPr lang="en-US" sz="2000" dirty="0" smtClean="0">
                <a:solidFill>
                  <a:srgbClr val="000000"/>
                </a:solidFill>
              </a:rPr>
              <a:t>: Mapping </a:t>
            </a:r>
            <a:r>
              <a:rPr lang="en-US" sz="2000" dirty="0">
                <a:solidFill>
                  <a:srgbClr val="000000"/>
                </a:solidFill>
              </a:rPr>
              <a:t>each service to network </a:t>
            </a:r>
            <a:r>
              <a:rPr lang="en-US" sz="2000" dirty="0" smtClean="0">
                <a:solidFill>
                  <a:srgbClr val="000000"/>
                </a:solidFill>
              </a:rPr>
              <a:t>API</a:t>
            </a:r>
            <a:endParaRPr lang="en-US" sz="2000" dirty="0">
              <a:solidFill>
                <a:srgbClr val="000000"/>
              </a:solidFill>
            </a:endParaRPr>
          </a:p>
          <a:p>
            <a:pPr marL="800100" lvl="1" indent="-342900">
              <a:spcBef>
                <a:spcPts val="880"/>
              </a:spcBef>
              <a:buClr>
                <a:srgbClr val="2DB2CF"/>
              </a:buClr>
              <a:buFont typeface="Arial" charset="0"/>
              <a:buChar char="•"/>
            </a:pPr>
            <a:r>
              <a:rPr lang="en-US" sz="2000" dirty="0" smtClean="0">
                <a:solidFill>
                  <a:srgbClr val="000000"/>
                </a:solidFill>
              </a:rPr>
              <a:t>Addresses updated</a:t>
            </a:r>
          </a:p>
          <a:p>
            <a:pPr marL="800100" lvl="1" indent="-342900">
              <a:spcBef>
                <a:spcPts val="880"/>
              </a:spcBef>
              <a:buClr>
                <a:srgbClr val="2DB2CF"/>
              </a:buClr>
              <a:buFont typeface="Arial" charset="0"/>
              <a:buChar char="•"/>
            </a:pPr>
            <a:r>
              <a:rPr lang="en-US" sz="2000" dirty="0" smtClean="0">
                <a:solidFill>
                  <a:srgbClr val="000000"/>
                </a:solidFill>
              </a:rPr>
              <a:t>Bandwidth changed</a:t>
            </a:r>
          </a:p>
          <a:p>
            <a:pPr marL="800100" lvl="1" indent="-342900">
              <a:spcBef>
                <a:spcPts val="880"/>
              </a:spcBef>
              <a:buClr>
                <a:srgbClr val="2DB2CF"/>
              </a:buClr>
              <a:buFont typeface="Arial" charset="0"/>
              <a:buChar char="•"/>
            </a:pPr>
            <a:r>
              <a:rPr lang="en-US" sz="2000" dirty="0" smtClean="0">
                <a:solidFill>
                  <a:srgbClr val="000000"/>
                </a:solidFill>
              </a:rPr>
              <a:t>Time zones assigned</a:t>
            </a:r>
            <a:endParaRPr lang="en-US" sz="2000" dirty="0">
              <a:solidFill>
                <a:srgbClr val="000000"/>
              </a:solidFill>
            </a:endParaRPr>
          </a:p>
        </p:txBody>
      </p:sp>
    </p:spTree>
    <p:extLst>
      <p:ext uri="{BB962C8B-B14F-4D97-AF65-F5344CB8AC3E}">
        <p14:creationId xmlns:p14="http://schemas.microsoft.com/office/powerpoint/2010/main" val="1700330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negotiating dialogues?</a:t>
            </a:r>
            <a:endParaRPr lang="en-US" dirty="0"/>
          </a:p>
        </p:txBody>
      </p:sp>
      <p:sp>
        <p:nvSpPr>
          <p:cNvPr id="4" name="Slide Number Placeholder 3"/>
          <p:cNvSpPr>
            <a:spLocks noGrp="1"/>
          </p:cNvSpPr>
          <p:nvPr>
            <p:ph type="sldNum" sz="quarter" idx="12"/>
          </p:nvPr>
        </p:nvSpPr>
        <p:spPr/>
        <p:txBody>
          <a:bodyPr/>
          <a:lstStyle/>
          <a:p>
            <a:fld id="{487710A0-C33E-CC45-8305-B897475A1CD7}" type="slidenum">
              <a:rPr lang="en-US" smtClean="0"/>
              <a:pPr/>
              <a:t>15</a:t>
            </a:fld>
            <a:endParaRPr lang="en-US"/>
          </a:p>
        </p:txBody>
      </p:sp>
      <p:sp>
        <p:nvSpPr>
          <p:cNvPr id="5" name="TextBox 4"/>
          <p:cNvSpPr txBox="1"/>
          <p:nvPr/>
        </p:nvSpPr>
        <p:spPr>
          <a:xfrm>
            <a:off x="469493" y="2907606"/>
            <a:ext cx="8402270" cy="1477328"/>
          </a:xfrm>
          <a:prstGeom prst="rect">
            <a:avLst/>
          </a:prstGeom>
          <a:noFill/>
        </p:spPr>
        <p:txBody>
          <a:bodyPr wrap="square" rtlCol="0">
            <a:spAutoFit/>
          </a:bodyPr>
          <a:lstStyle/>
          <a:p>
            <a:r>
              <a:rPr lang="en-US" dirty="0">
                <a:solidFill>
                  <a:srgbClr val="000000"/>
                </a:solidFill>
              </a:rPr>
              <a:t>INDIRA&gt; Tell me what want the network to do? Hint “I want to [connect] [disconnect] services</a:t>
            </a:r>
          </a:p>
          <a:p>
            <a:r>
              <a:rPr lang="en-US" b="1" dirty="0">
                <a:solidFill>
                  <a:srgbClr val="000000"/>
                </a:solidFill>
              </a:rPr>
              <a:t>Scientist&gt; I want to </a:t>
            </a:r>
            <a:r>
              <a:rPr lang="en-US" b="1" dirty="0" smtClean="0">
                <a:solidFill>
                  <a:srgbClr val="000000"/>
                </a:solidFill>
              </a:rPr>
              <a:t>transfer files from </a:t>
            </a:r>
            <a:r>
              <a:rPr lang="en-US" b="1" dirty="0">
                <a:solidFill>
                  <a:srgbClr val="000000"/>
                </a:solidFill>
              </a:rPr>
              <a:t>LBL to ANL</a:t>
            </a:r>
          </a:p>
          <a:p>
            <a:r>
              <a:rPr lang="en-US" dirty="0">
                <a:solidFill>
                  <a:srgbClr val="000000"/>
                </a:solidFill>
              </a:rPr>
              <a:t>INDIRA&gt; Do you have any time constraints with the transfer from LBL to ANL?</a:t>
            </a:r>
          </a:p>
          <a:p>
            <a:r>
              <a:rPr lang="en-US" b="1" dirty="0">
                <a:solidFill>
                  <a:srgbClr val="000000"/>
                </a:solidFill>
              </a:rPr>
              <a:t>Scientist&gt; </a:t>
            </a:r>
            <a:r>
              <a:rPr lang="en-US" b="1" dirty="0" smtClean="0">
                <a:solidFill>
                  <a:srgbClr val="000000"/>
                </a:solidFill>
              </a:rPr>
              <a:t>No</a:t>
            </a:r>
            <a:endParaRPr lang="en-US" b="1" dirty="0">
              <a:solidFill>
                <a:srgbClr val="000000"/>
              </a:solidFill>
            </a:endParaRPr>
          </a:p>
        </p:txBody>
      </p:sp>
      <p:sp>
        <p:nvSpPr>
          <p:cNvPr id="6" name="TextBox 5"/>
          <p:cNvSpPr txBox="1"/>
          <p:nvPr/>
        </p:nvSpPr>
        <p:spPr>
          <a:xfrm>
            <a:off x="457200" y="1219200"/>
            <a:ext cx="7950200" cy="2146742"/>
          </a:xfrm>
          <a:prstGeom prst="rect">
            <a:avLst/>
          </a:prstGeom>
          <a:noFill/>
        </p:spPr>
        <p:txBody>
          <a:bodyPr wrap="square" rtlCol="0">
            <a:spAutoFit/>
          </a:bodyPr>
          <a:lstStyle/>
          <a:p>
            <a:r>
              <a:rPr lang="en-US" dirty="0">
                <a:solidFill>
                  <a:schemeClr val="accent2">
                    <a:lumMod val="50000"/>
                    <a:lumOff val="50000"/>
                  </a:schemeClr>
                </a:solidFill>
              </a:rPr>
              <a:t>INDIRA&gt; Hello and welcome! Tell me your project name?</a:t>
            </a:r>
          </a:p>
          <a:p>
            <a:r>
              <a:rPr lang="en-US" b="1" dirty="0">
                <a:solidFill>
                  <a:schemeClr val="accent2">
                    <a:lumMod val="50000"/>
                    <a:lumOff val="50000"/>
                  </a:schemeClr>
                </a:solidFill>
              </a:rPr>
              <a:t>Scientist&gt; Bob</a:t>
            </a:r>
          </a:p>
          <a:p>
            <a:r>
              <a:rPr lang="en-US" dirty="0">
                <a:solidFill>
                  <a:schemeClr val="accent2">
                    <a:lumMod val="50000"/>
                    <a:lumOff val="50000"/>
                  </a:schemeClr>
                </a:solidFill>
              </a:rPr>
              <a:t>INDIRA&gt; Is ‘Bob’ your project username? Y/N</a:t>
            </a:r>
          </a:p>
          <a:p>
            <a:r>
              <a:rPr lang="en-US" b="1" dirty="0">
                <a:solidFill>
                  <a:schemeClr val="accent2">
                    <a:lumMod val="50000"/>
                    <a:lumOff val="50000"/>
                  </a:schemeClr>
                </a:solidFill>
              </a:rPr>
              <a:t>Scientist&gt; N</a:t>
            </a:r>
          </a:p>
          <a:p>
            <a:r>
              <a:rPr lang="en-US" dirty="0">
                <a:solidFill>
                  <a:schemeClr val="accent2">
                    <a:lumMod val="50000"/>
                    <a:lumOff val="50000"/>
                  </a:schemeClr>
                </a:solidFill>
              </a:rPr>
              <a:t>INDIRA&gt; What is your project username</a:t>
            </a:r>
          </a:p>
          <a:p>
            <a:r>
              <a:rPr lang="en-US" b="1" dirty="0">
                <a:solidFill>
                  <a:schemeClr val="accent2">
                    <a:lumMod val="50000"/>
                    <a:lumOff val="50000"/>
                  </a:schemeClr>
                </a:solidFill>
              </a:rPr>
              <a:t>Scientist&gt; Project1</a:t>
            </a:r>
          </a:p>
          <a:p>
            <a:pPr marL="228600" indent="-228600">
              <a:spcBef>
                <a:spcPts val="880"/>
              </a:spcBef>
              <a:buClr>
                <a:srgbClr val="2DB2CF"/>
              </a:buClr>
            </a:pPr>
            <a:endParaRPr lang="en-US" dirty="0" smtClean="0">
              <a:solidFill>
                <a:schemeClr val="accent2">
                  <a:lumMod val="50000"/>
                  <a:lumOff val="50000"/>
                </a:schemeClr>
              </a:solidFill>
            </a:endParaRPr>
          </a:p>
        </p:txBody>
      </p:sp>
      <p:sp>
        <p:nvSpPr>
          <p:cNvPr id="7" name="TextBox 6"/>
          <p:cNvSpPr txBox="1"/>
          <p:nvPr/>
        </p:nvSpPr>
        <p:spPr>
          <a:xfrm>
            <a:off x="457199" y="4405453"/>
            <a:ext cx="8698453" cy="2846933"/>
          </a:xfrm>
          <a:prstGeom prst="rect">
            <a:avLst/>
          </a:prstGeom>
          <a:noFill/>
        </p:spPr>
        <p:txBody>
          <a:bodyPr wrap="square" rtlCol="0">
            <a:spAutoFit/>
          </a:bodyPr>
          <a:lstStyle/>
          <a:p>
            <a:r>
              <a:rPr lang="en-US" sz="1600" dirty="0">
                <a:solidFill>
                  <a:srgbClr val="FF0000"/>
                </a:solidFill>
              </a:rPr>
              <a:t>INDIRA&gt; Ok. Give me the link to the file to be moved. </a:t>
            </a:r>
          </a:p>
          <a:p>
            <a:r>
              <a:rPr lang="en-US" sz="1600" b="1" dirty="0">
                <a:solidFill>
                  <a:srgbClr val="FF0000"/>
                </a:solidFill>
              </a:rPr>
              <a:t>Scientist&gt; </a:t>
            </a:r>
            <a:r>
              <a:rPr lang="en-US" sz="1600" b="1" dirty="0" err="1">
                <a:solidFill>
                  <a:srgbClr val="FF0000"/>
                </a:solidFill>
              </a:rPr>
              <a:t>project_test@LBL</a:t>
            </a:r>
            <a:r>
              <a:rPr lang="en-US" sz="1600" b="1" dirty="0">
                <a:solidFill>
                  <a:srgbClr val="FF0000"/>
                </a:solidFill>
              </a:rPr>
              <a:t>/datasource1 to project2@ANL/dataset</a:t>
            </a:r>
          </a:p>
          <a:p>
            <a:r>
              <a:rPr lang="en-US" sz="1600" dirty="0">
                <a:solidFill>
                  <a:srgbClr val="FF0000"/>
                </a:solidFill>
              </a:rPr>
              <a:t>INDIRA&gt; Do you have any bandwidth requirements?</a:t>
            </a:r>
          </a:p>
          <a:p>
            <a:r>
              <a:rPr lang="en-US" sz="1600" b="1" dirty="0">
                <a:solidFill>
                  <a:srgbClr val="FF0000"/>
                </a:solidFill>
              </a:rPr>
              <a:t>Scientist&gt; Yes Maximum </a:t>
            </a:r>
          </a:p>
          <a:p>
            <a:r>
              <a:rPr lang="en-US" sz="1600" dirty="0">
                <a:solidFill>
                  <a:srgbClr val="FF0000"/>
                </a:solidFill>
              </a:rPr>
              <a:t>INDIRA&gt; Sorry, you have only 5Mb/s allowable to use. Do you want to use all of this?</a:t>
            </a:r>
          </a:p>
          <a:p>
            <a:r>
              <a:rPr lang="en-US" sz="1600" b="1" dirty="0">
                <a:solidFill>
                  <a:srgbClr val="FF0000"/>
                </a:solidFill>
              </a:rPr>
              <a:t>Scientist&gt;No</a:t>
            </a:r>
          </a:p>
          <a:p>
            <a:r>
              <a:rPr lang="en-US" sz="1600" dirty="0">
                <a:solidFill>
                  <a:srgbClr val="FF0000"/>
                </a:solidFill>
              </a:rPr>
              <a:t>INDIRA&gt; Thank you. Please contact the network administrator to allow you more bandwidth, as you don’t have permission to go above 5Mbps</a:t>
            </a:r>
          </a:p>
          <a:p>
            <a:pPr marL="228600" indent="-228600">
              <a:spcBef>
                <a:spcPts val="880"/>
              </a:spcBef>
              <a:buClr>
                <a:srgbClr val="2DB2CF"/>
              </a:buClr>
            </a:pPr>
            <a:endParaRPr lang="en-US" sz="1600" dirty="0">
              <a:solidFill>
                <a:srgbClr val="FF0000"/>
              </a:solidFill>
            </a:endParaRPr>
          </a:p>
          <a:p>
            <a:pPr marL="228600" indent="-228600">
              <a:spcBef>
                <a:spcPts val="880"/>
              </a:spcBef>
              <a:buClr>
                <a:srgbClr val="2DB2CF"/>
              </a:buClr>
            </a:pPr>
            <a:endParaRPr lang="en-US" sz="1600" dirty="0" smtClean="0">
              <a:solidFill>
                <a:srgbClr val="FF0000"/>
              </a:solidFill>
            </a:endParaRPr>
          </a:p>
        </p:txBody>
      </p:sp>
    </p:spTree>
    <p:extLst>
      <p:ext uri="{BB962C8B-B14F-4D97-AF65-F5344CB8AC3E}">
        <p14:creationId xmlns:p14="http://schemas.microsoft.com/office/powerpoint/2010/main" val="1974187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negotiating dialogues?</a:t>
            </a:r>
            <a:endParaRPr lang="en-US" dirty="0"/>
          </a:p>
        </p:txBody>
      </p:sp>
      <p:sp>
        <p:nvSpPr>
          <p:cNvPr id="4" name="Slide Number Placeholder 3"/>
          <p:cNvSpPr>
            <a:spLocks noGrp="1"/>
          </p:cNvSpPr>
          <p:nvPr>
            <p:ph type="sldNum" sz="quarter" idx="12"/>
          </p:nvPr>
        </p:nvSpPr>
        <p:spPr/>
        <p:txBody>
          <a:bodyPr/>
          <a:lstStyle/>
          <a:p>
            <a:fld id="{487710A0-C33E-CC45-8305-B897475A1CD7}" type="slidenum">
              <a:rPr lang="en-US" smtClean="0"/>
              <a:pPr/>
              <a:t>16</a:t>
            </a:fld>
            <a:endParaRPr lang="en-US"/>
          </a:p>
        </p:txBody>
      </p:sp>
      <p:sp>
        <p:nvSpPr>
          <p:cNvPr id="5" name="TextBox 4"/>
          <p:cNvSpPr txBox="1"/>
          <p:nvPr/>
        </p:nvSpPr>
        <p:spPr>
          <a:xfrm>
            <a:off x="469493" y="2907606"/>
            <a:ext cx="8402270" cy="1477328"/>
          </a:xfrm>
          <a:prstGeom prst="rect">
            <a:avLst/>
          </a:prstGeom>
          <a:noFill/>
        </p:spPr>
        <p:txBody>
          <a:bodyPr wrap="square" rtlCol="0">
            <a:spAutoFit/>
          </a:bodyPr>
          <a:lstStyle/>
          <a:p>
            <a:r>
              <a:rPr lang="en-US" dirty="0">
                <a:solidFill>
                  <a:srgbClr val="000000"/>
                </a:solidFill>
              </a:rPr>
              <a:t>INDIRA&gt; Tell me what want the network to do? Hint “I want to [connect] [disconnect] services</a:t>
            </a:r>
          </a:p>
          <a:p>
            <a:r>
              <a:rPr lang="en-US" b="1" dirty="0">
                <a:solidFill>
                  <a:srgbClr val="000000"/>
                </a:solidFill>
              </a:rPr>
              <a:t>Scientist&gt; I want to </a:t>
            </a:r>
            <a:r>
              <a:rPr lang="en-US" b="1" dirty="0" smtClean="0">
                <a:solidFill>
                  <a:srgbClr val="000000"/>
                </a:solidFill>
              </a:rPr>
              <a:t>transfer files from </a:t>
            </a:r>
            <a:r>
              <a:rPr lang="en-US" b="1" dirty="0">
                <a:solidFill>
                  <a:srgbClr val="000000"/>
                </a:solidFill>
              </a:rPr>
              <a:t>LBL to ANL</a:t>
            </a:r>
          </a:p>
          <a:p>
            <a:r>
              <a:rPr lang="en-US" dirty="0">
                <a:solidFill>
                  <a:srgbClr val="000000"/>
                </a:solidFill>
              </a:rPr>
              <a:t>INDIRA&gt; Do you have any time constraints with the transfer from LBL to ANL?</a:t>
            </a:r>
          </a:p>
          <a:p>
            <a:r>
              <a:rPr lang="en-US" b="1" dirty="0">
                <a:solidFill>
                  <a:srgbClr val="000000"/>
                </a:solidFill>
              </a:rPr>
              <a:t>Scientist&gt; </a:t>
            </a:r>
            <a:r>
              <a:rPr lang="en-US" b="1" dirty="0" smtClean="0">
                <a:solidFill>
                  <a:srgbClr val="000000"/>
                </a:solidFill>
              </a:rPr>
              <a:t>No</a:t>
            </a:r>
            <a:endParaRPr lang="en-US" b="1" dirty="0">
              <a:solidFill>
                <a:srgbClr val="000000"/>
              </a:solidFill>
            </a:endParaRPr>
          </a:p>
        </p:txBody>
      </p:sp>
      <p:sp>
        <p:nvSpPr>
          <p:cNvPr id="6" name="TextBox 5"/>
          <p:cNvSpPr txBox="1"/>
          <p:nvPr/>
        </p:nvSpPr>
        <p:spPr>
          <a:xfrm>
            <a:off x="457200" y="1219200"/>
            <a:ext cx="7950200" cy="2146742"/>
          </a:xfrm>
          <a:prstGeom prst="rect">
            <a:avLst/>
          </a:prstGeom>
          <a:noFill/>
        </p:spPr>
        <p:txBody>
          <a:bodyPr wrap="square" rtlCol="0">
            <a:spAutoFit/>
          </a:bodyPr>
          <a:lstStyle/>
          <a:p>
            <a:r>
              <a:rPr lang="en-US" dirty="0">
                <a:solidFill>
                  <a:schemeClr val="accent2">
                    <a:lumMod val="50000"/>
                    <a:lumOff val="50000"/>
                  </a:schemeClr>
                </a:solidFill>
              </a:rPr>
              <a:t>INDIRA&gt; Hello and welcome! Tell me your project name?</a:t>
            </a:r>
          </a:p>
          <a:p>
            <a:r>
              <a:rPr lang="en-US" b="1" dirty="0">
                <a:solidFill>
                  <a:schemeClr val="accent2">
                    <a:lumMod val="50000"/>
                    <a:lumOff val="50000"/>
                  </a:schemeClr>
                </a:solidFill>
              </a:rPr>
              <a:t>Scientist&gt; Bob</a:t>
            </a:r>
          </a:p>
          <a:p>
            <a:r>
              <a:rPr lang="en-US" dirty="0">
                <a:solidFill>
                  <a:schemeClr val="accent2">
                    <a:lumMod val="50000"/>
                    <a:lumOff val="50000"/>
                  </a:schemeClr>
                </a:solidFill>
              </a:rPr>
              <a:t>INDIRA&gt; Is ‘Bob’ your project username? Y/N</a:t>
            </a:r>
          </a:p>
          <a:p>
            <a:r>
              <a:rPr lang="en-US" b="1" dirty="0">
                <a:solidFill>
                  <a:schemeClr val="accent2">
                    <a:lumMod val="50000"/>
                    <a:lumOff val="50000"/>
                  </a:schemeClr>
                </a:solidFill>
              </a:rPr>
              <a:t>Scientist&gt; N</a:t>
            </a:r>
          </a:p>
          <a:p>
            <a:r>
              <a:rPr lang="en-US" dirty="0">
                <a:solidFill>
                  <a:schemeClr val="accent2">
                    <a:lumMod val="50000"/>
                    <a:lumOff val="50000"/>
                  </a:schemeClr>
                </a:solidFill>
              </a:rPr>
              <a:t>INDIRA&gt; What is your project username</a:t>
            </a:r>
          </a:p>
          <a:p>
            <a:r>
              <a:rPr lang="en-US" b="1" dirty="0">
                <a:solidFill>
                  <a:schemeClr val="accent2">
                    <a:lumMod val="50000"/>
                    <a:lumOff val="50000"/>
                  </a:schemeClr>
                </a:solidFill>
              </a:rPr>
              <a:t>Scientist&gt; Project1</a:t>
            </a:r>
          </a:p>
          <a:p>
            <a:pPr marL="228600" indent="-228600">
              <a:spcBef>
                <a:spcPts val="880"/>
              </a:spcBef>
              <a:buClr>
                <a:srgbClr val="2DB2CF"/>
              </a:buClr>
            </a:pPr>
            <a:endParaRPr lang="en-US" dirty="0" smtClean="0">
              <a:solidFill>
                <a:schemeClr val="accent2">
                  <a:lumMod val="50000"/>
                  <a:lumOff val="50000"/>
                </a:schemeClr>
              </a:solidFill>
            </a:endParaRPr>
          </a:p>
        </p:txBody>
      </p:sp>
      <p:sp>
        <p:nvSpPr>
          <p:cNvPr id="10" name="TextBox 9"/>
          <p:cNvSpPr txBox="1"/>
          <p:nvPr/>
        </p:nvSpPr>
        <p:spPr>
          <a:xfrm>
            <a:off x="445547" y="4449648"/>
            <a:ext cx="8698453" cy="2408352"/>
          </a:xfrm>
          <a:prstGeom prst="rect">
            <a:avLst/>
          </a:prstGeom>
          <a:noFill/>
        </p:spPr>
        <p:txBody>
          <a:bodyPr wrap="square" rtlCol="0">
            <a:spAutoFit/>
          </a:bodyPr>
          <a:lstStyle/>
          <a:p>
            <a:r>
              <a:rPr lang="en-US" sz="1600" dirty="0">
                <a:solidFill>
                  <a:srgbClr val="FF0000"/>
                </a:solidFill>
              </a:rPr>
              <a:t>INDIRA&gt; Ok. Give me the link to the file to be moved. </a:t>
            </a:r>
          </a:p>
          <a:p>
            <a:r>
              <a:rPr lang="en-US" sz="1600" b="1" dirty="0">
                <a:solidFill>
                  <a:srgbClr val="FF0000"/>
                </a:solidFill>
              </a:rPr>
              <a:t>Scientist&gt; </a:t>
            </a:r>
            <a:r>
              <a:rPr lang="en-US" sz="1600" b="1" dirty="0" err="1">
                <a:solidFill>
                  <a:srgbClr val="FF0000"/>
                </a:solidFill>
              </a:rPr>
              <a:t>project_test@LBL</a:t>
            </a:r>
            <a:r>
              <a:rPr lang="en-US" sz="1600" b="1" dirty="0">
                <a:solidFill>
                  <a:srgbClr val="FF0000"/>
                </a:solidFill>
              </a:rPr>
              <a:t>/datasource1 to project2@ANL/dataset</a:t>
            </a:r>
          </a:p>
          <a:p>
            <a:r>
              <a:rPr lang="en-US" sz="1600" dirty="0">
                <a:solidFill>
                  <a:srgbClr val="FF0000"/>
                </a:solidFill>
              </a:rPr>
              <a:t>INDIRA&gt; Do you have any bandwidth requirements?</a:t>
            </a:r>
          </a:p>
          <a:p>
            <a:r>
              <a:rPr lang="en-US" sz="1600" b="1" dirty="0">
                <a:solidFill>
                  <a:srgbClr val="FF0000"/>
                </a:solidFill>
              </a:rPr>
              <a:t>Scientist&gt; </a:t>
            </a:r>
            <a:r>
              <a:rPr lang="en-US" sz="1600" b="1" dirty="0" smtClean="0">
                <a:solidFill>
                  <a:srgbClr val="FF0000"/>
                </a:solidFill>
              </a:rPr>
              <a:t>No</a:t>
            </a:r>
            <a:endParaRPr lang="en-US" sz="1600" b="1" dirty="0">
              <a:solidFill>
                <a:srgbClr val="FF0000"/>
              </a:solidFill>
            </a:endParaRPr>
          </a:p>
          <a:p>
            <a:r>
              <a:rPr lang="en-US" sz="1600" dirty="0">
                <a:solidFill>
                  <a:srgbClr val="FF0000"/>
                </a:solidFill>
              </a:rPr>
              <a:t>INDIRA&gt; </a:t>
            </a:r>
            <a:r>
              <a:rPr lang="en-US" sz="1600" dirty="0" smtClean="0">
                <a:solidFill>
                  <a:srgbClr val="FF0000"/>
                </a:solidFill>
              </a:rPr>
              <a:t>Thankyou. I am configuring your transfer to start ‘now’ at 5GB/s</a:t>
            </a:r>
            <a:r>
              <a:rPr lang="is-IS" sz="1600" dirty="0" smtClean="0">
                <a:solidFill>
                  <a:srgbClr val="FF0000"/>
                </a:solidFill>
              </a:rPr>
              <a:t>…</a:t>
            </a:r>
            <a:endParaRPr lang="en-US" sz="1600" dirty="0">
              <a:solidFill>
                <a:srgbClr val="FF0000"/>
              </a:solidFill>
            </a:endParaRPr>
          </a:p>
          <a:p>
            <a:pPr marL="228600" indent="-228600">
              <a:spcBef>
                <a:spcPts val="880"/>
              </a:spcBef>
              <a:buClr>
                <a:srgbClr val="2DB2CF"/>
              </a:buClr>
            </a:pPr>
            <a:r>
              <a:rPr lang="is-IS" sz="1600" dirty="0" smtClean="0">
                <a:solidFill>
                  <a:srgbClr val="FF0000"/>
                </a:solidFill>
              </a:rPr>
              <a:t>….....</a:t>
            </a:r>
          </a:p>
          <a:p>
            <a:pPr marL="228600" indent="-228600">
              <a:spcBef>
                <a:spcPts val="880"/>
              </a:spcBef>
              <a:buClr>
                <a:srgbClr val="2DB2CF"/>
              </a:buClr>
            </a:pPr>
            <a:r>
              <a:rPr lang="is-IS" sz="1600" dirty="0" smtClean="0">
                <a:solidFill>
                  <a:srgbClr val="FF0000"/>
                </a:solidFill>
              </a:rPr>
              <a:t>Congratulations....All Done!</a:t>
            </a:r>
            <a:endParaRPr lang="en-US" sz="1600" dirty="0">
              <a:solidFill>
                <a:srgbClr val="FF0000"/>
              </a:solidFill>
            </a:endParaRPr>
          </a:p>
          <a:p>
            <a:pPr marL="228600" indent="-228600">
              <a:spcBef>
                <a:spcPts val="880"/>
              </a:spcBef>
              <a:buClr>
                <a:srgbClr val="2DB2CF"/>
              </a:buClr>
            </a:pPr>
            <a:endParaRPr lang="en-US" sz="1600" dirty="0" smtClean="0">
              <a:solidFill>
                <a:srgbClr val="FF0000"/>
              </a:solidFill>
            </a:endParaRPr>
          </a:p>
        </p:txBody>
      </p:sp>
    </p:spTree>
    <p:extLst>
      <p:ext uri="{BB962C8B-B14F-4D97-AF65-F5344CB8AC3E}">
        <p14:creationId xmlns:p14="http://schemas.microsoft.com/office/powerpoint/2010/main" val="958045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changes to other tools</a:t>
            </a:r>
            <a:endParaRPr lang="en-US" dirty="0"/>
          </a:p>
        </p:txBody>
      </p:sp>
      <p:sp>
        <p:nvSpPr>
          <p:cNvPr id="3" name="Content Placeholder 2"/>
          <p:cNvSpPr>
            <a:spLocks noGrp="1"/>
          </p:cNvSpPr>
          <p:nvPr>
            <p:ph idx="1"/>
          </p:nvPr>
        </p:nvSpPr>
        <p:spPr>
          <a:xfrm>
            <a:off x="457200" y="1600201"/>
            <a:ext cx="8369300" cy="4589538"/>
          </a:xfrm>
        </p:spPr>
        <p:txBody>
          <a:bodyPr>
            <a:noAutofit/>
          </a:bodyPr>
          <a:lstStyle/>
          <a:p>
            <a:r>
              <a:rPr lang="en-US" sz="2400" dirty="0" smtClean="0">
                <a:solidFill>
                  <a:srgbClr val="000000"/>
                </a:solidFill>
              </a:rPr>
              <a:t>No changes introduced to production tools NSI or Globus</a:t>
            </a:r>
          </a:p>
          <a:p>
            <a:pPr lvl="1"/>
            <a:r>
              <a:rPr lang="en-US" sz="2400" dirty="0" smtClean="0">
                <a:solidFill>
                  <a:srgbClr val="000000"/>
                </a:solidFill>
              </a:rPr>
              <a:t>Indira is able to ’converse’ with users and translate their needs to NSI/Globus</a:t>
            </a:r>
            <a:endParaRPr lang="en-US" sz="2400" b="1" i="1" dirty="0">
              <a:solidFill>
                <a:srgbClr val="000000"/>
              </a:solidFill>
            </a:endParaRPr>
          </a:p>
          <a:p>
            <a:r>
              <a:rPr lang="en-US" sz="2400" dirty="0" smtClean="0">
                <a:solidFill>
                  <a:srgbClr val="000000"/>
                </a:solidFill>
              </a:rPr>
              <a:t>Uses </a:t>
            </a:r>
            <a:r>
              <a:rPr lang="en-US" sz="2400" dirty="0">
                <a:solidFill>
                  <a:srgbClr val="000000"/>
                </a:solidFill>
              </a:rPr>
              <a:t>n</a:t>
            </a:r>
            <a:r>
              <a:rPr lang="en-US" sz="2400" dirty="0" smtClean="0">
                <a:solidFill>
                  <a:srgbClr val="000000"/>
                </a:solidFill>
              </a:rPr>
              <a:t>atural language processing and semantics (RDF, OWL) </a:t>
            </a:r>
          </a:p>
          <a:p>
            <a:pPr lvl="1"/>
            <a:r>
              <a:rPr lang="en-US" sz="2400" dirty="0" smtClean="0">
                <a:solidFill>
                  <a:srgbClr val="000000"/>
                </a:solidFill>
              </a:rPr>
              <a:t>Can find available links and provision these</a:t>
            </a:r>
          </a:p>
          <a:p>
            <a:pPr lvl="1"/>
            <a:r>
              <a:rPr lang="en-US" sz="2400" dirty="0" smtClean="0">
                <a:solidFill>
                  <a:srgbClr val="000000"/>
                </a:solidFill>
              </a:rPr>
              <a:t>Schedule transfers in the future</a:t>
            </a:r>
            <a:endParaRPr lang="en-US" sz="2400" dirty="0">
              <a:solidFill>
                <a:srgbClr val="000000"/>
              </a:solidFill>
            </a:endParaRPr>
          </a:p>
          <a:p>
            <a:pPr lvl="1"/>
            <a:r>
              <a:rPr lang="en-US" sz="2400" dirty="0" smtClean="0">
                <a:solidFill>
                  <a:srgbClr val="000000"/>
                </a:solidFill>
              </a:rPr>
              <a:t>Introduce bandwidth control and topology awareness</a:t>
            </a:r>
            <a:endParaRPr lang="en-US" sz="2400" dirty="0">
              <a:solidFill>
                <a:srgbClr val="000000"/>
              </a:solidFill>
            </a:endParaRPr>
          </a:p>
          <a:p>
            <a:r>
              <a:rPr lang="en-US" sz="2400" dirty="0" smtClean="0">
                <a:solidFill>
                  <a:srgbClr val="000000"/>
                </a:solidFill>
              </a:rPr>
              <a:t>Demonstration</a:t>
            </a:r>
          </a:p>
          <a:p>
            <a:pPr lvl="1"/>
            <a:r>
              <a:rPr lang="en-US" sz="2400" dirty="0" smtClean="0">
                <a:solidFill>
                  <a:srgbClr val="000000"/>
                </a:solidFill>
              </a:rPr>
              <a:t>Provisioning network links using NSI</a:t>
            </a:r>
          </a:p>
          <a:p>
            <a:pPr lvl="1"/>
            <a:r>
              <a:rPr lang="en-US" sz="2400" dirty="0" smtClean="0">
                <a:solidFill>
                  <a:srgbClr val="000000"/>
                </a:solidFill>
              </a:rPr>
              <a:t>Schedule file transfers in the future with Globus with dedicated </a:t>
            </a:r>
            <a:r>
              <a:rPr lang="en-US" sz="2400" dirty="0" err="1" smtClean="0">
                <a:solidFill>
                  <a:srgbClr val="000000"/>
                </a:solidFill>
              </a:rPr>
              <a:t>QoS</a:t>
            </a:r>
            <a:endParaRPr lang="en-US" sz="2400" dirty="0">
              <a:solidFill>
                <a:srgbClr val="000000"/>
              </a:solidFill>
            </a:endParaRPr>
          </a:p>
        </p:txBody>
      </p:sp>
      <p:sp>
        <p:nvSpPr>
          <p:cNvPr id="4" name="Slide Number Placeholder 3"/>
          <p:cNvSpPr>
            <a:spLocks noGrp="1"/>
          </p:cNvSpPr>
          <p:nvPr>
            <p:ph type="sldNum" sz="quarter" idx="12"/>
          </p:nvPr>
        </p:nvSpPr>
        <p:spPr/>
        <p:txBody>
          <a:bodyPr/>
          <a:lstStyle/>
          <a:p>
            <a:fld id="{487710A0-C33E-CC45-8305-B897475A1CD7}" type="slidenum">
              <a:rPr lang="en-US" smtClean="0"/>
              <a:pPr/>
              <a:t>17</a:t>
            </a:fld>
            <a:endParaRPr lang="en-US"/>
          </a:p>
        </p:txBody>
      </p:sp>
    </p:spTree>
    <p:extLst>
      <p:ext uri="{BB962C8B-B14F-4D97-AF65-F5344CB8AC3E}">
        <p14:creationId xmlns:p14="http://schemas.microsoft.com/office/powerpoint/2010/main" val="18338537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a:xfrm>
            <a:off x="457200" y="1417638"/>
            <a:ext cx="8229600" cy="4344484"/>
          </a:xfrm>
        </p:spPr>
        <p:txBody>
          <a:bodyPr>
            <a:noAutofit/>
          </a:bodyPr>
          <a:lstStyle/>
          <a:p>
            <a:r>
              <a:rPr lang="en-US" sz="2400" dirty="0" smtClean="0">
                <a:solidFill>
                  <a:srgbClr val="000000"/>
                </a:solidFill>
              </a:rPr>
              <a:t>Comparing to current efforts Boulder, NEMO, ONOS intent, NIC and more:</a:t>
            </a:r>
          </a:p>
          <a:p>
            <a:pPr lvl="1"/>
            <a:r>
              <a:rPr lang="en-AU" sz="2400" dirty="0">
                <a:solidFill>
                  <a:srgbClr val="000000"/>
                </a:solidFill>
              </a:rPr>
              <a:t>High-level language to input intent similar to English </a:t>
            </a:r>
            <a:r>
              <a:rPr lang="en-AU" sz="2400" dirty="0" smtClean="0">
                <a:solidFill>
                  <a:srgbClr val="000000"/>
                </a:solidFill>
              </a:rPr>
              <a:t>commands</a:t>
            </a:r>
          </a:p>
          <a:p>
            <a:pPr lvl="1"/>
            <a:r>
              <a:rPr lang="en-AU" sz="2400" dirty="0" smtClean="0">
                <a:solidFill>
                  <a:srgbClr val="000000"/>
                </a:solidFill>
              </a:rPr>
              <a:t>Based </a:t>
            </a:r>
            <a:r>
              <a:rPr lang="en-AU" sz="2400" dirty="0">
                <a:solidFill>
                  <a:srgbClr val="000000"/>
                </a:solidFill>
              </a:rPr>
              <a:t>on ontology engineering to identify services and arguments using RDF specifications. Can be extended further with other network semantic tools</a:t>
            </a:r>
            <a:r>
              <a:rPr lang="en-AU" sz="2400" dirty="0" smtClean="0">
                <a:solidFill>
                  <a:srgbClr val="000000"/>
                </a:solidFill>
              </a:rPr>
              <a:t>.</a:t>
            </a:r>
          </a:p>
          <a:p>
            <a:pPr lvl="1"/>
            <a:r>
              <a:rPr lang="en-AU" sz="2400" dirty="0" smtClean="0">
                <a:solidFill>
                  <a:srgbClr val="000000"/>
                </a:solidFill>
              </a:rPr>
              <a:t>Use </a:t>
            </a:r>
            <a:r>
              <a:rPr lang="en-AU" sz="2400" dirty="0">
                <a:solidFill>
                  <a:srgbClr val="000000"/>
                </a:solidFill>
              </a:rPr>
              <a:t>graph theory to identify conflicts, check rules and policies</a:t>
            </a:r>
            <a:r>
              <a:rPr lang="en-AU" sz="2400" dirty="0" smtClean="0">
                <a:solidFill>
                  <a:srgbClr val="000000"/>
                </a:solidFill>
              </a:rPr>
              <a:t>.</a:t>
            </a:r>
          </a:p>
          <a:p>
            <a:pPr lvl="1"/>
            <a:r>
              <a:rPr lang="en-AU" sz="2400" dirty="0" smtClean="0">
                <a:solidFill>
                  <a:srgbClr val="000000"/>
                </a:solidFill>
              </a:rPr>
              <a:t>Communicates </a:t>
            </a:r>
            <a:r>
              <a:rPr lang="en-AU" sz="2400" dirty="0">
                <a:solidFill>
                  <a:srgbClr val="000000"/>
                </a:solidFill>
              </a:rPr>
              <a:t>network status back to users</a:t>
            </a:r>
            <a:r>
              <a:rPr lang="en-AU" sz="2400" dirty="0" smtClean="0">
                <a:solidFill>
                  <a:srgbClr val="000000"/>
                </a:solidFill>
              </a:rPr>
              <a:t>.</a:t>
            </a:r>
          </a:p>
          <a:p>
            <a:pPr lvl="1"/>
            <a:r>
              <a:rPr lang="en-AU" sz="2400" dirty="0" smtClean="0">
                <a:solidFill>
                  <a:srgbClr val="000000"/>
                </a:solidFill>
              </a:rPr>
              <a:t>Can </a:t>
            </a:r>
            <a:r>
              <a:rPr lang="en-AU" sz="2400" dirty="0">
                <a:solidFill>
                  <a:srgbClr val="000000"/>
                </a:solidFill>
              </a:rPr>
              <a:t>be integrated with other tools to allow higher level of </a:t>
            </a:r>
            <a:r>
              <a:rPr lang="en-AU" sz="2400" dirty="0" err="1">
                <a:solidFill>
                  <a:srgbClr val="000000"/>
                </a:solidFill>
              </a:rPr>
              <a:t>QoS</a:t>
            </a:r>
            <a:r>
              <a:rPr lang="en-AU" sz="2400" dirty="0">
                <a:solidFill>
                  <a:srgbClr val="000000"/>
                </a:solidFill>
              </a:rPr>
              <a:t> translation</a:t>
            </a:r>
            <a:r>
              <a:rPr lang="en-AU" sz="2400" dirty="0" smtClean="0">
                <a:solidFill>
                  <a:srgbClr val="000000"/>
                </a:solidFill>
              </a:rPr>
              <a:t>.</a:t>
            </a:r>
          </a:p>
        </p:txBody>
      </p:sp>
      <p:sp>
        <p:nvSpPr>
          <p:cNvPr id="4" name="Slide Number Placeholder 3"/>
          <p:cNvSpPr>
            <a:spLocks noGrp="1"/>
          </p:cNvSpPr>
          <p:nvPr>
            <p:ph type="sldNum" sz="quarter" idx="12"/>
          </p:nvPr>
        </p:nvSpPr>
        <p:spPr/>
        <p:txBody>
          <a:bodyPr/>
          <a:lstStyle/>
          <a:p>
            <a:fld id="{487710A0-C33E-CC45-8305-B897475A1CD7}" type="slidenum">
              <a:rPr lang="en-US" smtClean="0"/>
              <a:pPr/>
              <a:t>18</a:t>
            </a:fld>
            <a:endParaRPr lang="en-US"/>
          </a:p>
        </p:txBody>
      </p:sp>
    </p:spTree>
    <p:extLst>
      <p:ext uri="{BB962C8B-B14F-4D97-AF65-F5344CB8AC3E}">
        <p14:creationId xmlns:p14="http://schemas.microsoft.com/office/powerpoint/2010/main" val="8949770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 </a:t>
            </a:r>
            <a:r>
              <a:rPr lang="en-US" smtClean="0"/>
              <a:t>and </a:t>
            </a:r>
            <a:r>
              <a:rPr lang="en-US" i="1" smtClean="0"/>
              <a:t>Potential</a:t>
            </a:r>
            <a:r>
              <a:rPr lang="en-US" smtClean="0"/>
              <a:t> Future </a:t>
            </a:r>
            <a:r>
              <a:rPr lang="en-US" dirty="0" smtClean="0"/>
              <a:t>work</a:t>
            </a:r>
            <a:endParaRPr lang="en-US" dirty="0"/>
          </a:p>
        </p:txBody>
      </p:sp>
      <p:sp>
        <p:nvSpPr>
          <p:cNvPr id="4" name="Slide Number Placeholder 3"/>
          <p:cNvSpPr>
            <a:spLocks noGrp="1"/>
          </p:cNvSpPr>
          <p:nvPr>
            <p:ph type="sldNum" sz="quarter" idx="12"/>
          </p:nvPr>
        </p:nvSpPr>
        <p:spPr/>
        <p:txBody>
          <a:bodyPr/>
          <a:lstStyle/>
          <a:p>
            <a:fld id="{487710A0-C33E-CC45-8305-B897475A1CD7}" type="slidenum">
              <a:rPr lang="en-US" smtClean="0"/>
              <a:pPr/>
              <a:t>19</a:t>
            </a:fld>
            <a:endParaRPr lang="en-US"/>
          </a:p>
        </p:txBody>
      </p:sp>
      <p:sp>
        <p:nvSpPr>
          <p:cNvPr id="3" name="Content Placeholder 2"/>
          <p:cNvSpPr>
            <a:spLocks noGrp="1"/>
          </p:cNvSpPr>
          <p:nvPr>
            <p:ph idx="1"/>
          </p:nvPr>
        </p:nvSpPr>
        <p:spPr>
          <a:xfrm>
            <a:off x="457200" y="1600201"/>
            <a:ext cx="8229600" cy="4589538"/>
          </a:xfrm>
        </p:spPr>
        <p:txBody>
          <a:bodyPr>
            <a:normAutofit lnSpcReduction="10000"/>
          </a:bodyPr>
          <a:lstStyle/>
          <a:p>
            <a:pPr marL="228600" lvl="1">
              <a:spcBef>
                <a:spcPts val="880"/>
              </a:spcBef>
              <a:buClr>
                <a:schemeClr val="accent1"/>
              </a:buClr>
              <a:buSzTx/>
              <a:buFont typeface="Arial"/>
              <a:buChar char="•"/>
            </a:pPr>
            <a:r>
              <a:rPr lang="en-US" sz="2400" dirty="0" smtClean="0">
                <a:solidFill>
                  <a:srgbClr val="000000"/>
                </a:solidFill>
              </a:rPr>
              <a:t>Vision forward: </a:t>
            </a:r>
            <a:r>
              <a:rPr lang="en-US" sz="2400" i="1" dirty="0" smtClean="0">
                <a:solidFill>
                  <a:srgbClr val="000000"/>
                </a:solidFill>
              </a:rPr>
              <a:t>How </a:t>
            </a:r>
            <a:r>
              <a:rPr lang="en-US" sz="2400" i="1" dirty="0">
                <a:solidFill>
                  <a:srgbClr val="000000"/>
                </a:solidFill>
              </a:rPr>
              <a:t>can we optimize network behavior for their individual </a:t>
            </a:r>
            <a:r>
              <a:rPr lang="en-US" sz="2400" i="1" dirty="0" smtClean="0">
                <a:solidFill>
                  <a:srgbClr val="000000"/>
                </a:solidFill>
              </a:rPr>
              <a:t>needs</a:t>
            </a:r>
            <a:r>
              <a:rPr lang="en-US" sz="2400" i="1" dirty="0" smtClean="0">
                <a:solidFill>
                  <a:srgbClr val="000000"/>
                </a:solidFill>
              </a:rPr>
              <a:t>?</a:t>
            </a:r>
          </a:p>
          <a:p>
            <a:r>
              <a:rPr lang="en-US" sz="2400" dirty="0">
                <a:solidFill>
                  <a:srgbClr val="000000"/>
                </a:solidFill>
              </a:rPr>
              <a:t>Multi-client capability to cater to multiple scientists at one time through web-server interaction</a:t>
            </a:r>
          </a:p>
          <a:p>
            <a:r>
              <a:rPr lang="en-US" sz="2400" dirty="0">
                <a:solidFill>
                  <a:srgbClr val="000000"/>
                </a:solidFill>
              </a:rPr>
              <a:t>Advanced intent dashboard: monitor your </a:t>
            </a:r>
            <a:r>
              <a:rPr lang="en-US" sz="2400" dirty="0" smtClean="0">
                <a:solidFill>
                  <a:srgbClr val="000000"/>
                </a:solidFill>
              </a:rPr>
              <a:t>intents</a:t>
            </a:r>
            <a:endParaRPr lang="en-US" sz="2400" i="1" dirty="0">
              <a:solidFill>
                <a:srgbClr val="000000"/>
              </a:solidFill>
            </a:endParaRPr>
          </a:p>
          <a:p>
            <a:r>
              <a:rPr lang="en-US" sz="2400" dirty="0" smtClean="0">
                <a:solidFill>
                  <a:srgbClr val="000000"/>
                </a:solidFill>
              </a:rPr>
              <a:t>Adding intelligence level to predict user needs in advance</a:t>
            </a:r>
          </a:p>
          <a:p>
            <a:r>
              <a:rPr lang="en-US" sz="2400" dirty="0" smtClean="0">
                <a:solidFill>
                  <a:srgbClr val="000000"/>
                </a:solidFill>
              </a:rPr>
              <a:t>Add fault tolerance to understand and re-provision for future if current needs might fail</a:t>
            </a:r>
          </a:p>
          <a:p>
            <a:r>
              <a:rPr lang="is-IS" sz="2400" dirty="0" smtClean="0">
                <a:solidFill>
                  <a:srgbClr val="000000"/>
                </a:solidFill>
              </a:rPr>
              <a:t>….</a:t>
            </a:r>
            <a:r>
              <a:rPr lang="is-IS" sz="2400" dirty="0" smtClean="0">
                <a:solidFill>
                  <a:srgbClr val="000000"/>
                </a:solidFill>
              </a:rPr>
              <a:t>and more exploiting:</a:t>
            </a:r>
          </a:p>
          <a:p>
            <a:pPr lvl="2"/>
            <a:r>
              <a:rPr lang="is-IS" sz="2200" dirty="0" smtClean="0">
                <a:solidFill>
                  <a:srgbClr val="000000"/>
                </a:solidFill>
              </a:rPr>
              <a:t>the modular approach</a:t>
            </a:r>
          </a:p>
          <a:p>
            <a:pPr lvl="2"/>
            <a:r>
              <a:rPr lang="en-US" sz="2200" dirty="0">
                <a:solidFill>
                  <a:srgbClr val="000000"/>
                </a:solidFill>
              </a:rPr>
              <a:t>a</a:t>
            </a:r>
            <a:r>
              <a:rPr lang="is-IS" sz="2200" dirty="0" smtClean="0">
                <a:solidFill>
                  <a:srgbClr val="000000"/>
                </a:solidFill>
              </a:rPr>
              <a:t>nd </a:t>
            </a:r>
            <a:r>
              <a:rPr lang="is-IS" sz="2200" smtClean="0">
                <a:solidFill>
                  <a:srgbClr val="000000"/>
                </a:solidFill>
              </a:rPr>
              <a:t>ontology </a:t>
            </a:r>
            <a:r>
              <a:rPr lang="is-IS" sz="2200" smtClean="0">
                <a:solidFill>
                  <a:srgbClr val="000000"/>
                </a:solidFill>
              </a:rPr>
              <a:t>building and a data dictionary</a:t>
            </a:r>
            <a:endParaRPr lang="en-US" sz="2200" dirty="0" smtClean="0">
              <a:solidFill>
                <a:srgbClr val="000000"/>
              </a:solidFill>
            </a:endParaRPr>
          </a:p>
          <a:p>
            <a:endParaRPr lang="en-US" sz="2400" dirty="0">
              <a:solidFill>
                <a:srgbClr val="000000"/>
              </a:solidFill>
            </a:endParaRPr>
          </a:p>
        </p:txBody>
      </p:sp>
    </p:spTree>
    <p:extLst>
      <p:ext uri="{BB962C8B-B14F-4D97-AF65-F5344CB8AC3E}">
        <p14:creationId xmlns:p14="http://schemas.microsoft.com/office/powerpoint/2010/main" val="4900895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Talk Agenda</a:t>
            </a:r>
            <a:endParaRPr lang="en-US" dirty="0"/>
          </a:p>
        </p:txBody>
      </p:sp>
      <p:sp>
        <p:nvSpPr>
          <p:cNvPr id="3" name="Content Placeholder 2"/>
          <p:cNvSpPr>
            <a:spLocks noGrp="1"/>
          </p:cNvSpPr>
          <p:nvPr>
            <p:ph idx="1"/>
          </p:nvPr>
        </p:nvSpPr>
        <p:spPr/>
        <p:txBody>
          <a:bodyPr/>
          <a:lstStyle/>
          <a:p>
            <a:r>
              <a:rPr lang="en-US" dirty="0" smtClean="0">
                <a:solidFill>
                  <a:srgbClr val="000000"/>
                </a:solidFill>
              </a:rPr>
              <a:t>Current challenges in network provisioning and scheduling file transfers</a:t>
            </a:r>
          </a:p>
          <a:p>
            <a:r>
              <a:rPr lang="en-US" dirty="0" smtClean="0">
                <a:solidFill>
                  <a:srgbClr val="000000"/>
                </a:solidFill>
              </a:rPr>
              <a:t>Why use Intent-based networking?</a:t>
            </a:r>
            <a:endParaRPr lang="en-US" dirty="0" smtClean="0">
              <a:solidFill>
                <a:srgbClr val="000000"/>
              </a:solidFill>
            </a:endParaRPr>
          </a:p>
          <a:p>
            <a:pPr lvl="1"/>
            <a:r>
              <a:rPr lang="en-US" dirty="0" smtClean="0">
                <a:solidFill>
                  <a:srgbClr val="000000"/>
                </a:solidFill>
              </a:rPr>
              <a:t>Solution: </a:t>
            </a:r>
            <a:r>
              <a:rPr lang="en-US" dirty="0" err="1" smtClean="0">
                <a:solidFill>
                  <a:srgbClr val="000000"/>
                </a:solidFill>
              </a:rPr>
              <a:t>ESnet’s</a:t>
            </a:r>
            <a:r>
              <a:rPr lang="en-US" dirty="0" smtClean="0">
                <a:solidFill>
                  <a:srgbClr val="000000"/>
                </a:solidFill>
              </a:rPr>
              <a:t> INDIRA tool for intent rendering</a:t>
            </a:r>
            <a:endParaRPr lang="en-US" dirty="0" smtClean="0">
              <a:solidFill>
                <a:srgbClr val="000000"/>
              </a:solidFill>
            </a:endParaRPr>
          </a:p>
          <a:p>
            <a:pPr lvl="2"/>
            <a:r>
              <a:rPr lang="en-US" dirty="0" smtClean="0">
                <a:solidFill>
                  <a:srgbClr val="000000"/>
                </a:solidFill>
              </a:rPr>
              <a:t>Uses natural language processing (semantic ontology)</a:t>
            </a:r>
            <a:endParaRPr lang="en-US" dirty="0" smtClean="0">
              <a:solidFill>
                <a:srgbClr val="000000"/>
              </a:solidFill>
            </a:endParaRPr>
          </a:p>
          <a:p>
            <a:pPr lvl="2"/>
            <a:r>
              <a:rPr lang="en-US" dirty="0" smtClean="0">
                <a:solidFill>
                  <a:srgbClr val="000000"/>
                </a:solidFill>
              </a:rPr>
              <a:t>Provisions network tools by rendering complex commands</a:t>
            </a:r>
            <a:endParaRPr lang="en-US" dirty="0" smtClean="0">
              <a:solidFill>
                <a:srgbClr val="000000"/>
              </a:solidFill>
            </a:endParaRPr>
          </a:p>
          <a:p>
            <a:pPr lvl="1"/>
            <a:r>
              <a:rPr lang="en-US" dirty="0" smtClean="0">
                <a:solidFill>
                  <a:srgbClr val="000000"/>
                </a:solidFill>
              </a:rPr>
              <a:t>Current state – interaction with NSI and Globus tools</a:t>
            </a:r>
          </a:p>
          <a:p>
            <a:r>
              <a:rPr lang="en-US" dirty="0" smtClean="0">
                <a:solidFill>
                  <a:srgbClr val="000000"/>
                </a:solidFill>
              </a:rPr>
              <a:t>Architecture: Discussion on how it works and looks</a:t>
            </a:r>
          </a:p>
          <a:p>
            <a:r>
              <a:rPr lang="en-US" dirty="0" smtClean="0">
                <a:solidFill>
                  <a:srgbClr val="000000"/>
                </a:solidFill>
              </a:rPr>
              <a:t>Evaluation </a:t>
            </a:r>
            <a:endParaRPr lang="en-US" dirty="0">
              <a:solidFill>
                <a:srgbClr val="000000"/>
              </a:solidFill>
            </a:endParaRPr>
          </a:p>
          <a:p>
            <a:r>
              <a:rPr lang="en-US" dirty="0" smtClean="0">
                <a:solidFill>
                  <a:srgbClr val="000000"/>
                </a:solidFill>
              </a:rPr>
              <a:t>Discussions points for future potential of intent (Open Discussion)</a:t>
            </a:r>
            <a:endParaRPr lang="en-US" dirty="0">
              <a:solidFill>
                <a:srgbClr val="000000"/>
              </a:solidFill>
            </a:endParaRPr>
          </a:p>
        </p:txBody>
      </p:sp>
      <p:sp>
        <p:nvSpPr>
          <p:cNvPr id="4" name="Slide Number Placeholder 3"/>
          <p:cNvSpPr>
            <a:spLocks noGrp="1"/>
          </p:cNvSpPr>
          <p:nvPr>
            <p:ph type="sldNum" sz="quarter" idx="12"/>
          </p:nvPr>
        </p:nvSpPr>
        <p:spPr/>
        <p:txBody>
          <a:bodyPr/>
          <a:lstStyle/>
          <a:p>
            <a:fld id="{487710A0-C33E-CC45-8305-B897475A1CD7}" type="slidenum">
              <a:rPr lang="en-US" smtClean="0"/>
              <a:pPr/>
              <a:t>2</a:t>
            </a:fld>
            <a:endParaRPr lang="en-US"/>
          </a:p>
        </p:txBody>
      </p:sp>
    </p:spTree>
    <p:extLst>
      <p:ext uri="{BB962C8B-B14F-4D97-AF65-F5344CB8AC3E}">
        <p14:creationId xmlns:p14="http://schemas.microsoft.com/office/powerpoint/2010/main" val="11294762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solidFill>
                  <a:srgbClr val="000000"/>
                </a:solidFill>
              </a:rPr>
              <a:t>Thankyou</a:t>
            </a:r>
          </a:p>
          <a:p>
            <a:r>
              <a:rPr lang="en-US" dirty="0" smtClean="0">
                <a:solidFill>
                  <a:srgbClr val="000000"/>
                </a:solidFill>
              </a:rPr>
              <a:t>Demo </a:t>
            </a:r>
            <a:r>
              <a:rPr lang="en-US" dirty="0">
                <a:solidFill>
                  <a:srgbClr val="000000"/>
                </a:solidFill>
              </a:rPr>
              <a:t>video available on ESnet website </a:t>
            </a:r>
            <a:endParaRPr lang="en-US" dirty="0" smtClean="0">
              <a:solidFill>
                <a:srgbClr val="000000"/>
              </a:solidFill>
            </a:endParaRPr>
          </a:p>
          <a:p>
            <a:pPr lvl="1"/>
            <a:r>
              <a:rPr lang="en-US" dirty="0" smtClean="0">
                <a:solidFill>
                  <a:srgbClr val="000000"/>
                </a:solidFill>
              </a:rPr>
              <a:t>(</a:t>
            </a:r>
            <a:r>
              <a:rPr lang="en-US" dirty="0">
                <a:solidFill>
                  <a:srgbClr val="000000"/>
                </a:solidFill>
              </a:rPr>
              <a:t>https://</a:t>
            </a:r>
            <a:r>
              <a:rPr lang="en-US" dirty="0" err="1">
                <a:solidFill>
                  <a:srgbClr val="000000"/>
                </a:solidFill>
              </a:rPr>
              <a:t>www.es.net</a:t>
            </a:r>
            <a:r>
              <a:rPr lang="en-US" dirty="0">
                <a:solidFill>
                  <a:srgbClr val="000000"/>
                </a:solidFill>
              </a:rPr>
              <a:t>/network-r-and-d/intent/)</a:t>
            </a:r>
            <a:endParaRPr lang="en-US" dirty="0" smtClean="0">
              <a:solidFill>
                <a:srgbClr val="000000"/>
              </a:solidFill>
            </a:endParaRPr>
          </a:p>
          <a:p>
            <a:endParaRPr lang="en-US" dirty="0">
              <a:solidFill>
                <a:srgbClr val="000000"/>
              </a:solidFill>
            </a:endParaRPr>
          </a:p>
          <a:p>
            <a:r>
              <a:rPr lang="en-US" dirty="0" smtClean="0">
                <a:solidFill>
                  <a:srgbClr val="000000"/>
                </a:solidFill>
              </a:rPr>
              <a:t>Feel free to get in touch:</a:t>
            </a:r>
            <a:endParaRPr lang="en-US" dirty="0" smtClean="0">
              <a:solidFill>
                <a:srgbClr val="000000"/>
              </a:solidFill>
            </a:endParaRPr>
          </a:p>
          <a:p>
            <a:pPr algn="ctr"/>
            <a:r>
              <a:rPr lang="en-US" dirty="0" smtClean="0">
                <a:solidFill>
                  <a:srgbClr val="000000"/>
                </a:solidFill>
              </a:rPr>
              <a:t>&lt;</a:t>
            </a:r>
            <a:r>
              <a:rPr lang="en-US" dirty="0" err="1" smtClean="0">
                <a:solidFill>
                  <a:srgbClr val="000000"/>
                </a:solidFill>
              </a:rPr>
              <a:t>Mkiran@es.net</a:t>
            </a:r>
            <a:r>
              <a:rPr lang="en-US" dirty="0" smtClean="0">
                <a:solidFill>
                  <a:srgbClr val="000000"/>
                </a:solidFill>
              </a:rPr>
              <a:t>&gt;</a:t>
            </a:r>
            <a:endParaRPr lang="en-US" dirty="0">
              <a:solidFill>
                <a:srgbClr val="000000"/>
              </a:solidFill>
            </a:endParaRPr>
          </a:p>
        </p:txBody>
      </p:sp>
      <p:sp>
        <p:nvSpPr>
          <p:cNvPr id="4" name="Slide Number Placeholder 3"/>
          <p:cNvSpPr>
            <a:spLocks noGrp="1"/>
          </p:cNvSpPr>
          <p:nvPr>
            <p:ph type="sldNum" sz="quarter" idx="12"/>
          </p:nvPr>
        </p:nvSpPr>
        <p:spPr/>
        <p:txBody>
          <a:bodyPr/>
          <a:lstStyle/>
          <a:p>
            <a:fld id="{487710A0-C33E-CC45-8305-B897475A1CD7}" type="slidenum">
              <a:rPr lang="en-US" smtClean="0"/>
              <a:pPr/>
              <a:t>20</a:t>
            </a:fld>
            <a:endParaRPr lang="en-US"/>
          </a:p>
        </p:txBody>
      </p:sp>
    </p:spTree>
    <p:extLst>
      <p:ext uri="{BB962C8B-B14F-4D97-AF65-F5344CB8AC3E}">
        <p14:creationId xmlns:p14="http://schemas.microsoft.com/office/powerpoint/2010/main" val="13346923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ESnet </a:t>
            </a:r>
            <a:r>
              <a:rPr lang="en-US" dirty="0" smtClean="0"/>
              <a:t>Background (Brief) </a:t>
            </a:r>
            <a:r>
              <a:rPr lang="en-US" dirty="0" err="1" smtClean="0"/>
              <a:t>www.es.net</a:t>
            </a:r>
            <a:endParaRPr lang="en-US" dirty="0"/>
          </a:p>
        </p:txBody>
      </p:sp>
      <p:sp>
        <p:nvSpPr>
          <p:cNvPr id="3" name="Content Placeholder 2"/>
          <p:cNvSpPr>
            <a:spLocks noGrp="1"/>
          </p:cNvSpPr>
          <p:nvPr>
            <p:ph idx="1"/>
          </p:nvPr>
        </p:nvSpPr>
        <p:spPr>
          <a:xfrm>
            <a:off x="457200" y="4660899"/>
            <a:ext cx="8229600" cy="1385385"/>
          </a:xfrm>
        </p:spPr>
        <p:txBody>
          <a:bodyPr>
            <a:normAutofit fontScale="92500" lnSpcReduction="20000"/>
          </a:bodyPr>
          <a:lstStyle/>
          <a:p>
            <a:r>
              <a:rPr lang="en-US" dirty="0" smtClean="0"/>
              <a:t>R&amp;E networks for science (CERN, LHC, and more)</a:t>
            </a:r>
          </a:p>
          <a:p>
            <a:r>
              <a:rPr lang="en-US" dirty="0" smtClean="0"/>
              <a:t>Provide reliable robust network connections to enable science workflows</a:t>
            </a:r>
          </a:p>
          <a:p>
            <a:r>
              <a:rPr lang="en-US" dirty="0" smtClean="0"/>
              <a:t>Investigate research and techniques to help build better networks</a:t>
            </a:r>
          </a:p>
          <a:p>
            <a:r>
              <a:rPr lang="en-US" dirty="0" smtClean="0"/>
              <a:t>Guarantees for our scientists for network needs (users)</a:t>
            </a:r>
          </a:p>
        </p:txBody>
      </p:sp>
      <p:sp>
        <p:nvSpPr>
          <p:cNvPr id="4" name="Slide Number Placeholder 3"/>
          <p:cNvSpPr>
            <a:spLocks noGrp="1"/>
          </p:cNvSpPr>
          <p:nvPr>
            <p:ph type="sldNum" sz="quarter" idx="12"/>
          </p:nvPr>
        </p:nvSpPr>
        <p:spPr/>
        <p:txBody>
          <a:bodyPr/>
          <a:lstStyle/>
          <a:p>
            <a:fld id="{487710A0-C33E-CC45-8305-B897475A1CD7}" type="slidenum">
              <a:rPr lang="en-US" smtClean="0"/>
              <a:pPr/>
              <a:t>3</a:t>
            </a:fld>
            <a:endParaRPr lang="en-US"/>
          </a:p>
        </p:txBody>
      </p:sp>
      <p:pic>
        <p:nvPicPr>
          <p:cNvPr id="5" name="Picture 4"/>
          <p:cNvPicPr>
            <a:picLocks noChangeAspect="1"/>
          </p:cNvPicPr>
          <p:nvPr/>
        </p:nvPicPr>
        <p:blipFill>
          <a:blip r:embed="rId2"/>
          <a:stretch>
            <a:fillRect/>
          </a:stretch>
        </p:blipFill>
        <p:spPr>
          <a:xfrm>
            <a:off x="457200" y="1239781"/>
            <a:ext cx="7620000" cy="3319518"/>
          </a:xfrm>
          <a:prstGeom prst="rect">
            <a:avLst/>
          </a:prstGeom>
        </p:spPr>
      </p:pic>
    </p:spTree>
    <p:extLst>
      <p:ext uri="{BB962C8B-B14F-4D97-AF65-F5344CB8AC3E}">
        <p14:creationId xmlns:p14="http://schemas.microsoft.com/office/powerpoint/2010/main" val="10557892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328" y="171414"/>
            <a:ext cx="8728021" cy="663208"/>
          </a:xfrm>
        </p:spPr>
        <p:txBody>
          <a:bodyPr/>
          <a:lstStyle/>
          <a:p>
            <a:r>
              <a:rPr lang="en-US" dirty="0" smtClean="0"/>
              <a:t>Set </a:t>
            </a:r>
            <a:r>
              <a:rPr lang="en-US" dirty="0" smtClean="0"/>
              <a:t>the </a:t>
            </a:r>
            <a:r>
              <a:rPr lang="en-US" dirty="0" smtClean="0"/>
              <a:t>Stage – What we deal with everyday!</a:t>
            </a:r>
            <a:endParaRPr lang="en-US" dirty="0"/>
          </a:p>
        </p:txBody>
      </p:sp>
      <p:sp>
        <p:nvSpPr>
          <p:cNvPr id="4" name="Slide Number Placeholder 3"/>
          <p:cNvSpPr>
            <a:spLocks noGrp="1"/>
          </p:cNvSpPr>
          <p:nvPr>
            <p:ph type="sldNum" sz="quarter" idx="12"/>
          </p:nvPr>
        </p:nvSpPr>
        <p:spPr/>
        <p:txBody>
          <a:bodyPr/>
          <a:lstStyle/>
          <a:p>
            <a:fld id="{487710A0-C33E-CC45-8305-B897475A1CD7}" type="slidenum">
              <a:rPr lang="en-US" smtClean="0"/>
              <a:pPr/>
              <a:t>4</a:t>
            </a:fld>
            <a:endParaRPr lang="en-US"/>
          </a:p>
        </p:txBody>
      </p:sp>
      <p:sp>
        <p:nvSpPr>
          <p:cNvPr id="6" name="Cloud 5"/>
          <p:cNvSpPr/>
          <p:nvPr/>
        </p:nvSpPr>
        <p:spPr>
          <a:xfrm>
            <a:off x="5027670" y="1294717"/>
            <a:ext cx="1507945" cy="908504"/>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3358725" y="1388627"/>
            <a:ext cx="543739" cy="338554"/>
          </a:xfrm>
          <a:prstGeom prst="rect">
            <a:avLst/>
          </a:prstGeom>
          <a:noFill/>
        </p:spPr>
        <p:txBody>
          <a:bodyPr wrap="none" rtlCol="0">
            <a:spAutoFit/>
          </a:bodyPr>
          <a:lstStyle/>
          <a:p>
            <a:pPr marL="228600" indent="-228600">
              <a:spcBef>
                <a:spcPts val="880"/>
              </a:spcBef>
              <a:buClr>
                <a:srgbClr val="2DB2CF"/>
              </a:buClr>
            </a:pPr>
            <a:r>
              <a:rPr lang="en-US" sz="1600" b="1" dirty="0" smtClean="0">
                <a:solidFill>
                  <a:srgbClr val="58585B"/>
                </a:solidFill>
              </a:rPr>
              <a:t>R&amp;E</a:t>
            </a:r>
          </a:p>
        </p:txBody>
      </p:sp>
      <p:sp>
        <p:nvSpPr>
          <p:cNvPr id="47" name="Cloud 46"/>
          <p:cNvSpPr/>
          <p:nvPr/>
        </p:nvSpPr>
        <p:spPr>
          <a:xfrm>
            <a:off x="2917517" y="1294717"/>
            <a:ext cx="1507945" cy="908504"/>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5460031" y="1588682"/>
            <a:ext cx="662489" cy="338554"/>
          </a:xfrm>
          <a:prstGeom prst="rect">
            <a:avLst/>
          </a:prstGeom>
          <a:noFill/>
        </p:spPr>
        <p:txBody>
          <a:bodyPr wrap="none" rtlCol="0">
            <a:spAutoFit/>
          </a:bodyPr>
          <a:lstStyle/>
          <a:p>
            <a:pPr marL="228600" indent="-228600">
              <a:spcBef>
                <a:spcPts val="880"/>
              </a:spcBef>
              <a:buClr>
                <a:srgbClr val="2DB2CF"/>
              </a:buClr>
            </a:pPr>
            <a:r>
              <a:rPr lang="en-US" sz="1600" b="1" dirty="0" err="1" smtClean="0">
                <a:solidFill>
                  <a:srgbClr val="58585B"/>
                </a:solidFill>
              </a:rPr>
              <a:t>ESnet</a:t>
            </a:r>
            <a:endParaRPr lang="en-US" sz="1600" b="1" dirty="0" smtClean="0">
              <a:solidFill>
                <a:srgbClr val="58585B"/>
              </a:solidFill>
            </a:endParaRPr>
          </a:p>
        </p:txBody>
      </p:sp>
      <p:sp>
        <p:nvSpPr>
          <p:cNvPr id="54" name="TextBox 53"/>
          <p:cNvSpPr txBox="1"/>
          <p:nvPr/>
        </p:nvSpPr>
        <p:spPr>
          <a:xfrm>
            <a:off x="3094955" y="1671509"/>
            <a:ext cx="980012" cy="338554"/>
          </a:xfrm>
          <a:prstGeom prst="rect">
            <a:avLst/>
          </a:prstGeom>
          <a:noFill/>
        </p:spPr>
        <p:txBody>
          <a:bodyPr wrap="none" rtlCol="0">
            <a:spAutoFit/>
          </a:bodyPr>
          <a:lstStyle/>
          <a:p>
            <a:pPr marL="228600" indent="-228600">
              <a:spcBef>
                <a:spcPts val="880"/>
              </a:spcBef>
              <a:buClr>
                <a:srgbClr val="2DB2CF"/>
              </a:buClr>
            </a:pPr>
            <a:r>
              <a:rPr lang="en-US" sz="1600" b="1" dirty="0" smtClean="0">
                <a:solidFill>
                  <a:srgbClr val="58585B"/>
                </a:solidFill>
              </a:rPr>
              <a:t>networks</a:t>
            </a:r>
          </a:p>
        </p:txBody>
      </p:sp>
      <p:sp>
        <p:nvSpPr>
          <p:cNvPr id="55" name="Cloud 54"/>
          <p:cNvSpPr/>
          <p:nvPr/>
        </p:nvSpPr>
        <p:spPr>
          <a:xfrm>
            <a:off x="6926806" y="1294717"/>
            <a:ext cx="1507945" cy="908504"/>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7359167" y="1412359"/>
            <a:ext cx="524503" cy="338554"/>
          </a:xfrm>
          <a:prstGeom prst="rect">
            <a:avLst/>
          </a:prstGeom>
          <a:noFill/>
        </p:spPr>
        <p:txBody>
          <a:bodyPr wrap="none" rtlCol="0">
            <a:spAutoFit/>
          </a:bodyPr>
          <a:lstStyle/>
          <a:p>
            <a:pPr marL="228600" indent="-228600">
              <a:spcBef>
                <a:spcPts val="880"/>
              </a:spcBef>
              <a:buClr>
                <a:srgbClr val="2DB2CF"/>
              </a:buClr>
            </a:pPr>
            <a:r>
              <a:rPr lang="en-US" sz="1600" b="1" dirty="0" err="1" smtClean="0">
                <a:solidFill>
                  <a:srgbClr val="58585B"/>
                </a:solidFill>
              </a:rPr>
              <a:t>DoE</a:t>
            </a:r>
            <a:endParaRPr lang="en-US" sz="1600" b="1" dirty="0" smtClean="0">
              <a:solidFill>
                <a:srgbClr val="58585B"/>
              </a:solidFill>
            </a:endParaRPr>
          </a:p>
        </p:txBody>
      </p:sp>
      <p:sp>
        <p:nvSpPr>
          <p:cNvPr id="57" name="Cloud 56"/>
          <p:cNvSpPr/>
          <p:nvPr/>
        </p:nvSpPr>
        <p:spPr>
          <a:xfrm>
            <a:off x="967575" y="1017281"/>
            <a:ext cx="1507945" cy="908504"/>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1106866" y="1242863"/>
            <a:ext cx="1161408" cy="338554"/>
          </a:xfrm>
          <a:prstGeom prst="rect">
            <a:avLst/>
          </a:prstGeom>
          <a:noFill/>
        </p:spPr>
        <p:txBody>
          <a:bodyPr wrap="none" rtlCol="0">
            <a:spAutoFit/>
          </a:bodyPr>
          <a:lstStyle/>
          <a:p>
            <a:pPr marL="228600" indent="-228600">
              <a:spcBef>
                <a:spcPts val="880"/>
              </a:spcBef>
              <a:buClr>
                <a:srgbClr val="2DB2CF"/>
              </a:buClr>
            </a:pPr>
            <a:r>
              <a:rPr lang="en-US" sz="1600" b="1" dirty="0" smtClean="0">
                <a:solidFill>
                  <a:srgbClr val="58585B"/>
                </a:solidFill>
              </a:rPr>
              <a:t>universities</a:t>
            </a:r>
          </a:p>
        </p:txBody>
      </p:sp>
      <p:sp>
        <p:nvSpPr>
          <p:cNvPr id="61" name="Cloud 60"/>
          <p:cNvSpPr/>
          <p:nvPr/>
        </p:nvSpPr>
        <p:spPr>
          <a:xfrm>
            <a:off x="3815242" y="2355621"/>
            <a:ext cx="1507945" cy="908504"/>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3925226" y="2610510"/>
            <a:ext cx="1209690" cy="338554"/>
          </a:xfrm>
          <a:prstGeom prst="rect">
            <a:avLst/>
          </a:prstGeom>
          <a:noFill/>
        </p:spPr>
        <p:txBody>
          <a:bodyPr wrap="none" rtlCol="0">
            <a:spAutoFit/>
          </a:bodyPr>
          <a:lstStyle/>
          <a:p>
            <a:pPr marL="228600" indent="-228600">
              <a:spcBef>
                <a:spcPts val="880"/>
              </a:spcBef>
              <a:buClr>
                <a:srgbClr val="2DB2CF"/>
              </a:buClr>
            </a:pPr>
            <a:r>
              <a:rPr lang="en-US" sz="1600" b="1" dirty="0" smtClean="0">
                <a:solidFill>
                  <a:srgbClr val="58585B"/>
                </a:solidFill>
              </a:rPr>
              <a:t>instruments</a:t>
            </a:r>
          </a:p>
        </p:txBody>
      </p:sp>
      <p:cxnSp>
        <p:nvCxnSpPr>
          <p:cNvPr id="63" name="Straight Arrow Connector 62"/>
          <p:cNvCxnSpPr>
            <a:stCxn id="47" idx="0"/>
            <a:endCxn id="6" idx="2"/>
          </p:cNvCxnSpPr>
          <p:nvPr/>
        </p:nvCxnSpPr>
        <p:spPr>
          <a:xfrm>
            <a:off x="4424205" y="1748969"/>
            <a:ext cx="608142" cy="158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47" idx="2"/>
          </p:cNvCxnSpPr>
          <p:nvPr/>
        </p:nvCxnSpPr>
        <p:spPr>
          <a:xfrm>
            <a:off x="2276231" y="1658143"/>
            <a:ext cx="645963" cy="9082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2" idx="3"/>
            <a:endCxn id="6" idx="1"/>
          </p:cNvCxnSpPr>
          <p:nvPr/>
        </p:nvCxnSpPr>
        <p:spPr>
          <a:xfrm flipV="1">
            <a:off x="5134916" y="2202254"/>
            <a:ext cx="646727" cy="57753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6" idx="0"/>
            <a:endCxn id="55" idx="2"/>
          </p:cNvCxnSpPr>
          <p:nvPr/>
        </p:nvCxnSpPr>
        <p:spPr>
          <a:xfrm>
            <a:off x="6534358" y="1748969"/>
            <a:ext cx="397125" cy="158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7230346" y="1730123"/>
            <a:ext cx="888320" cy="338554"/>
          </a:xfrm>
          <a:prstGeom prst="rect">
            <a:avLst/>
          </a:prstGeom>
          <a:noFill/>
        </p:spPr>
        <p:txBody>
          <a:bodyPr wrap="none" rtlCol="0">
            <a:spAutoFit/>
          </a:bodyPr>
          <a:lstStyle/>
          <a:p>
            <a:pPr marL="228600" indent="-228600">
              <a:spcBef>
                <a:spcPts val="880"/>
              </a:spcBef>
              <a:buClr>
                <a:srgbClr val="2DB2CF"/>
              </a:buClr>
            </a:pPr>
            <a:r>
              <a:rPr lang="en-US" sz="1600" b="1" dirty="0" smtClean="0">
                <a:solidFill>
                  <a:srgbClr val="58585B"/>
                </a:solidFill>
              </a:rPr>
              <a:t>facilities</a:t>
            </a:r>
          </a:p>
        </p:txBody>
      </p:sp>
      <p:sp>
        <p:nvSpPr>
          <p:cNvPr id="78" name="Smiley Face 77"/>
          <p:cNvSpPr/>
          <p:nvPr/>
        </p:nvSpPr>
        <p:spPr>
          <a:xfrm>
            <a:off x="1692181" y="2048060"/>
            <a:ext cx="417825" cy="307561"/>
          </a:xfrm>
          <a:prstGeom prst="smileyFac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1578574" y="2280621"/>
            <a:ext cx="1343620" cy="261610"/>
          </a:xfrm>
          <a:prstGeom prst="rect">
            <a:avLst/>
          </a:prstGeom>
          <a:noFill/>
        </p:spPr>
        <p:txBody>
          <a:bodyPr wrap="square" rtlCol="0">
            <a:spAutoFit/>
          </a:bodyPr>
          <a:lstStyle/>
          <a:p>
            <a:r>
              <a:rPr lang="en-US" sz="1100" i="1" smtClean="0"/>
              <a:t>scientist</a:t>
            </a:r>
            <a:endParaRPr lang="en-US" sz="1100" i="1" dirty="0"/>
          </a:p>
        </p:txBody>
      </p:sp>
      <p:sp>
        <p:nvSpPr>
          <p:cNvPr id="80" name="Smiley Face 79"/>
          <p:cNvSpPr/>
          <p:nvPr/>
        </p:nvSpPr>
        <p:spPr>
          <a:xfrm>
            <a:off x="768865" y="1895660"/>
            <a:ext cx="417825" cy="307561"/>
          </a:xfrm>
          <a:prstGeom prst="smileyFac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p:cNvSpPr txBox="1"/>
          <p:nvPr/>
        </p:nvSpPr>
        <p:spPr>
          <a:xfrm>
            <a:off x="655258" y="2128221"/>
            <a:ext cx="1343620" cy="261610"/>
          </a:xfrm>
          <a:prstGeom prst="rect">
            <a:avLst/>
          </a:prstGeom>
          <a:noFill/>
        </p:spPr>
        <p:txBody>
          <a:bodyPr wrap="square" rtlCol="0">
            <a:spAutoFit/>
          </a:bodyPr>
          <a:lstStyle/>
          <a:p>
            <a:r>
              <a:rPr lang="en-US" sz="1100" i="1" smtClean="0"/>
              <a:t>scientist</a:t>
            </a:r>
            <a:endParaRPr lang="en-US" sz="1100" i="1" dirty="0"/>
          </a:p>
        </p:txBody>
      </p:sp>
      <p:sp>
        <p:nvSpPr>
          <p:cNvPr id="86" name="Smiley Face 85"/>
          <p:cNvSpPr/>
          <p:nvPr/>
        </p:nvSpPr>
        <p:spPr>
          <a:xfrm>
            <a:off x="6000413" y="2201840"/>
            <a:ext cx="417825" cy="307561"/>
          </a:xfrm>
          <a:prstGeom prst="smileyFac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5886806" y="2434401"/>
            <a:ext cx="708485" cy="430887"/>
          </a:xfrm>
          <a:prstGeom prst="rect">
            <a:avLst/>
          </a:prstGeom>
          <a:noFill/>
        </p:spPr>
        <p:txBody>
          <a:bodyPr wrap="square" rtlCol="0">
            <a:spAutoFit/>
          </a:bodyPr>
          <a:lstStyle/>
          <a:p>
            <a:r>
              <a:rPr lang="en-US" sz="1100" i="1" dirty="0" smtClean="0"/>
              <a:t>Network</a:t>
            </a:r>
          </a:p>
          <a:p>
            <a:r>
              <a:rPr lang="en-US" sz="1100" i="1" dirty="0" smtClean="0"/>
              <a:t>engineer</a:t>
            </a:r>
            <a:endParaRPr lang="en-US" sz="1100" i="1" dirty="0"/>
          </a:p>
        </p:txBody>
      </p:sp>
      <p:sp>
        <p:nvSpPr>
          <p:cNvPr id="88" name="Smiley Face 87"/>
          <p:cNvSpPr/>
          <p:nvPr/>
        </p:nvSpPr>
        <p:spPr>
          <a:xfrm>
            <a:off x="2567951" y="994695"/>
            <a:ext cx="417825" cy="307561"/>
          </a:xfrm>
          <a:prstGeom prst="smileyFac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p:cNvSpPr txBox="1"/>
          <p:nvPr/>
        </p:nvSpPr>
        <p:spPr>
          <a:xfrm>
            <a:off x="2454344" y="1227256"/>
            <a:ext cx="708485" cy="430887"/>
          </a:xfrm>
          <a:prstGeom prst="rect">
            <a:avLst/>
          </a:prstGeom>
          <a:noFill/>
        </p:spPr>
        <p:txBody>
          <a:bodyPr wrap="square" rtlCol="0">
            <a:spAutoFit/>
          </a:bodyPr>
          <a:lstStyle/>
          <a:p>
            <a:r>
              <a:rPr lang="en-US" sz="1100" i="1" dirty="0" smtClean="0"/>
              <a:t>Network</a:t>
            </a:r>
          </a:p>
          <a:p>
            <a:r>
              <a:rPr lang="en-US" sz="1100" i="1" dirty="0" smtClean="0"/>
              <a:t>engineer</a:t>
            </a:r>
            <a:endParaRPr lang="en-US" sz="1100" i="1" dirty="0"/>
          </a:p>
        </p:txBody>
      </p:sp>
      <p:sp>
        <p:nvSpPr>
          <p:cNvPr id="91" name="Smiley Face 90"/>
          <p:cNvSpPr/>
          <p:nvPr/>
        </p:nvSpPr>
        <p:spPr>
          <a:xfrm>
            <a:off x="4413254" y="938311"/>
            <a:ext cx="417825" cy="307561"/>
          </a:xfrm>
          <a:prstGeom prst="smileyFac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4299647" y="1170872"/>
            <a:ext cx="708485" cy="430887"/>
          </a:xfrm>
          <a:prstGeom prst="rect">
            <a:avLst/>
          </a:prstGeom>
          <a:noFill/>
        </p:spPr>
        <p:txBody>
          <a:bodyPr wrap="square" rtlCol="0">
            <a:spAutoFit/>
          </a:bodyPr>
          <a:lstStyle/>
          <a:p>
            <a:r>
              <a:rPr lang="en-US" sz="1100" i="1" dirty="0" smtClean="0"/>
              <a:t>Network</a:t>
            </a:r>
          </a:p>
          <a:p>
            <a:r>
              <a:rPr lang="en-US" sz="1100" i="1" dirty="0" smtClean="0"/>
              <a:t>engineer</a:t>
            </a:r>
            <a:endParaRPr lang="en-US" sz="1100" i="1" dirty="0"/>
          </a:p>
        </p:txBody>
      </p:sp>
      <p:sp>
        <p:nvSpPr>
          <p:cNvPr id="93" name="Smiley Face 92"/>
          <p:cNvSpPr/>
          <p:nvPr/>
        </p:nvSpPr>
        <p:spPr>
          <a:xfrm>
            <a:off x="6708898" y="987156"/>
            <a:ext cx="417825" cy="307561"/>
          </a:xfrm>
          <a:prstGeom prst="smileyFac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p:cNvSpPr txBox="1"/>
          <p:nvPr/>
        </p:nvSpPr>
        <p:spPr>
          <a:xfrm>
            <a:off x="6595291" y="1219717"/>
            <a:ext cx="708485" cy="430887"/>
          </a:xfrm>
          <a:prstGeom prst="rect">
            <a:avLst/>
          </a:prstGeom>
          <a:noFill/>
        </p:spPr>
        <p:txBody>
          <a:bodyPr wrap="square" rtlCol="0">
            <a:spAutoFit/>
          </a:bodyPr>
          <a:lstStyle/>
          <a:p>
            <a:r>
              <a:rPr lang="en-US" sz="1100" i="1" dirty="0" smtClean="0"/>
              <a:t>Network</a:t>
            </a:r>
          </a:p>
          <a:p>
            <a:r>
              <a:rPr lang="en-US" sz="1100" i="1" dirty="0" smtClean="0"/>
              <a:t>engineer</a:t>
            </a:r>
            <a:endParaRPr lang="en-US" sz="1100" i="1" dirty="0"/>
          </a:p>
        </p:txBody>
      </p:sp>
      <p:sp>
        <p:nvSpPr>
          <p:cNvPr id="95" name="Smiley Face 94"/>
          <p:cNvSpPr/>
          <p:nvPr/>
        </p:nvSpPr>
        <p:spPr>
          <a:xfrm>
            <a:off x="7843945" y="2355620"/>
            <a:ext cx="417825" cy="307561"/>
          </a:xfrm>
          <a:prstGeom prst="smileyFac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7730338" y="2588181"/>
            <a:ext cx="770916" cy="261610"/>
          </a:xfrm>
          <a:prstGeom prst="rect">
            <a:avLst/>
          </a:prstGeom>
          <a:noFill/>
        </p:spPr>
        <p:txBody>
          <a:bodyPr wrap="square" rtlCol="0">
            <a:spAutoFit/>
          </a:bodyPr>
          <a:lstStyle/>
          <a:p>
            <a:r>
              <a:rPr lang="en-US" sz="1100" i="1" dirty="0" smtClean="0"/>
              <a:t>scientist</a:t>
            </a:r>
            <a:endParaRPr lang="en-US" sz="1100" i="1" dirty="0"/>
          </a:p>
        </p:txBody>
      </p:sp>
      <p:sp>
        <p:nvSpPr>
          <p:cNvPr id="101" name="Rounded Rectangular Callout 100"/>
          <p:cNvSpPr/>
          <p:nvPr/>
        </p:nvSpPr>
        <p:spPr>
          <a:xfrm>
            <a:off x="237434" y="2722930"/>
            <a:ext cx="1552730" cy="618062"/>
          </a:xfrm>
          <a:prstGeom prst="wedgeRoundRectCallout">
            <a:avLst>
              <a:gd name="adj1" fmla="val -16259"/>
              <a:gd name="adj2" fmla="val -9207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smtClean="0">
                <a:solidFill>
                  <a:srgbClr val="000000"/>
                </a:solidFill>
              </a:rPr>
              <a:t>I want to </a:t>
            </a:r>
            <a:r>
              <a:rPr lang="en-US" sz="1400" i="1" dirty="0" smtClean="0">
                <a:solidFill>
                  <a:srgbClr val="000000"/>
                </a:solidFill>
              </a:rPr>
              <a:t>do a bulk transfer as soon </a:t>
            </a:r>
            <a:r>
              <a:rPr lang="en-US" sz="1400" i="1" smtClean="0">
                <a:solidFill>
                  <a:srgbClr val="000000"/>
                </a:solidFill>
              </a:rPr>
              <a:t>as possible</a:t>
            </a:r>
            <a:endParaRPr lang="en-US" sz="1400" i="1" dirty="0">
              <a:solidFill>
                <a:srgbClr val="000000"/>
              </a:solidFill>
            </a:endParaRPr>
          </a:p>
        </p:txBody>
      </p:sp>
      <p:sp>
        <p:nvSpPr>
          <p:cNvPr id="102" name="Smiley Face 101"/>
          <p:cNvSpPr/>
          <p:nvPr/>
        </p:nvSpPr>
        <p:spPr>
          <a:xfrm>
            <a:off x="4904172" y="3169100"/>
            <a:ext cx="417825" cy="307561"/>
          </a:xfrm>
          <a:prstGeom prst="smileyFac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4812027" y="3442814"/>
            <a:ext cx="775056" cy="261610"/>
          </a:xfrm>
          <a:prstGeom prst="rect">
            <a:avLst/>
          </a:prstGeom>
          <a:noFill/>
        </p:spPr>
        <p:txBody>
          <a:bodyPr wrap="square" rtlCol="0">
            <a:spAutoFit/>
          </a:bodyPr>
          <a:lstStyle/>
          <a:p>
            <a:r>
              <a:rPr lang="en-US" sz="1100" i="1" dirty="0" smtClean="0"/>
              <a:t>scientist</a:t>
            </a:r>
            <a:endParaRPr lang="en-US" sz="1100" i="1" dirty="0"/>
          </a:p>
        </p:txBody>
      </p:sp>
      <p:sp>
        <p:nvSpPr>
          <p:cNvPr id="104" name="Rounded Rectangular Callout 103"/>
          <p:cNvSpPr/>
          <p:nvPr/>
        </p:nvSpPr>
        <p:spPr>
          <a:xfrm>
            <a:off x="3678226" y="3677551"/>
            <a:ext cx="2370757" cy="862291"/>
          </a:xfrm>
          <a:prstGeom prst="wedgeRoundRectCallout">
            <a:avLst>
              <a:gd name="adj1" fmla="val -1221"/>
              <a:gd name="adj2" fmla="val -75259"/>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smtClean="0">
                <a:solidFill>
                  <a:srgbClr val="000000"/>
                </a:solidFill>
              </a:rPr>
              <a:t>I want to see my real time high resolution big data visualization </a:t>
            </a:r>
            <a:endParaRPr lang="en-US" sz="1400" i="1" dirty="0">
              <a:solidFill>
                <a:srgbClr val="000000"/>
              </a:solidFill>
            </a:endParaRPr>
          </a:p>
        </p:txBody>
      </p:sp>
      <p:sp>
        <p:nvSpPr>
          <p:cNvPr id="105" name="Rounded Rectangular Callout 104"/>
          <p:cNvSpPr/>
          <p:nvPr/>
        </p:nvSpPr>
        <p:spPr>
          <a:xfrm>
            <a:off x="6627224" y="2951035"/>
            <a:ext cx="2264996" cy="949800"/>
          </a:xfrm>
          <a:prstGeom prst="wedgeRoundRectCallout">
            <a:avLst>
              <a:gd name="adj1" fmla="val -1221"/>
              <a:gd name="adj2" fmla="val -75259"/>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smtClean="0">
                <a:solidFill>
                  <a:srgbClr val="000000"/>
                </a:solidFill>
              </a:rPr>
              <a:t>I want to stream the big data directly into the cache of my super computer</a:t>
            </a:r>
            <a:endParaRPr lang="en-US" sz="1400" i="1" dirty="0">
              <a:solidFill>
                <a:srgbClr val="000000"/>
              </a:solidFill>
            </a:endParaRPr>
          </a:p>
        </p:txBody>
      </p:sp>
      <p:sp>
        <p:nvSpPr>
          <p:cNvPr id="3" name="TextBox 2"/>
          <p:cNvSpPr txBox="1"/>
          <p:nvPr/>
        </p:nvSpPr>
        <p:spPr>
          <a:xfrm>
            <a:off x="387686" y="4738455"/>
            <a:ext cx="7075080" cy="2239074"/>
          </a:xfrm>
          <a:prstGeom prst="rect">
            <a:avLst/>
          </a:prstGeom>
          <a:noFill/>
        </p:spPr>
        <p:txBody>
          <a:bodyPr wrap="square" rtlCol="0">
            <a:spAutoFit/>
          </a:bodyPr>
          <a:lstStyle/>
          <a:p>
            <a:pPr marL="285750" indent="-285750">
              <a:buFont typeface="Arial" charset="0"/>
              <a:buChar char="•"/>
            </a:pPr>
            <a:r>
              <a:rPr lang="en-US" dirty="0" smtClean="0">
                <a:solidFill>
                  <a:srgbClr val="000000"/>
                </a:solidFill>
              </a:rPr>
              <a:t>Science Applications </a:t>
            </a:r>
            <a:r>
              <a:rPr lang="en-US" dirty="0">
                <a:solidFill>
                  <a:srgbClr val="000000"/>
                </a:solidFill>
              </a:rPr>
              <a:t>have complex workloads </a:t>
            </a:r>
            <a:endParaRPr lang="en-US" dirty="0" smtClean="0">
              <a:solidFill>
                <a:srgbClr val="000000"/>
              </a:solidFill>
            </a:endParaRPr>
          </a:p>
          <a:p>
            <a:pPr marL="285750" indent="-285750">
              <a:buFont typeface="Arial" charset="0"/>
              <a:buChar char="•"/>
            </a:pPr>
            <a:r>
              <a:rPr lang="en-US" dirty="0" smtClean="0">
                <a:solidFill>
                  <a:srgbClr val="000000"/>
                </a:solidFill>
              </a:rPr>
              <a:t>Network </a:t>
            </a:r>
            <a:r>
              <a:rPr lang="en-US" dirty="0">
                <a:solidFill>
                  <a:srgbClr val="000000"/>
                </a:solidFill>
              </a:rPr>
              <a:t>behavior tailored for my application ‘</a:t>
            </a:r>
            <a:r>
              <a:rPr lang="en-US" b="1" i="1" dirty="0">
                <a:solidFill>
                  <a:srgbClr val="000000"/>
                </a:solidFill>
              </a:rPr>
              <a:t>intent</a:t>
            </a:r>
            <a:r>
              <a:rPr lang="en-US" dirty="0">
                <a:solidFill>
                  <a:srgbClr val="000000"/>
                </a:solidFill>
              </a:rPr>
              <a:t>’</a:t>
            </a:r>
          </a:p>
          <a:p>
            <a:pPr marL="285750" indent="-285750">
              <a:buFont typeface="Arial" charset="0"/>
              <a:buChar char="•"/>
            </a:pPr>
            <a:r>
              <a:rPr lang="en-US" dirty="0" smtClean="0">
                <a:solidFill>
                  <a:srgbClr val="000000"/>
                </a:solidFill>
              </a:rPr>
              <a:t>Difficult </a:t>
            </a:r>
            <a:r>
              <a:rPr lang="en-US" dirty="0">
                <a:solidFill>
                  <a:srgbClr val="000000"/>
                </a:solidFill>
              </a:rPr>
              <a:t>to fulfill these diverse set of </a:t>
            </a:r>
            <a:r>
              <a:rPr lang="en-US" dirty="0" smtClean="0">
                <a:solidFill>
                  <a:srgbClr val="000000"/>
                </a:solidFill>
              </a:rPr>
              <a:t>needs</a:t>
            </a:r>
          </a:p>
          <a:p>
            <a:pPr marL="742950" lvl="1" indent="-285750">
              <a:buFont typeface="Arial" charset="0"/>
              <a:buChar char="•"/>
            </a:pPr>
            <a:r>
              <a:rPr lang="en-US" dirty="0" smtClean="0">
                <a:solidFill>
                  <a:srgbClr val="000000"/>
                </a:solidFill>
              </a:rPr>
              <a:t>Learning </a:t>
            </a:r>
            <a:r>
              <a:rPr lang="en-US" dirty="0">
                <a:solidFill>
                  <a:srgbClr val="000000"/>
                </a:solidFill>
              </a:rPr>
              <a:t>curve is huge and </a:t>
            </a:r>
            <a:r>
              <a:rPr lang="en-US" dirty="0" smtClean="0">
                <a:solidFill>
                  <a:srgbClr val="000000"/>
                </a:solidFill>
              </a:rPr>
              <a:t>complex</a:t>
            </a:r>
          </a:p>
          <a:p>
            <a:pPr marL="742950" lvl="1" indent="-285750">
              <a:buFont typeface="Arial" charset="0"/>
              <a:buChar char="•"/>
            </a:pPr>
            <a:r>
              <a:rPr lang="en-US" dirty="0" smtClean="0">
                <a:solidFill>
                  <a:srgbClr val="000000"/>
                </a:solidFill>
              </a:rPr>
              <a:t>Difficult </a:t>
            </a:r>
            <a:r>
              <a:rPr lang="en-US" dirty="0">
                <a:solidFill>
                  <a:srgbClr val="000000"/>
                </a:solidFill>
              </a:rPr>
              <a:t>to specify needs in ‘</a:t>
            </a:r>
            <a:r>
              <a:rPr lang="en-US" dirty="0" err="1" smtClean="0">
                <a:solidFill>
                  <a:srgbClr val="000000"/>
                </a:solidFill>
              </a:rPr>
              <a:t>english</a:t>
            </a:r>
            <a:r>
              <a:rPr lang="en-US" dirty="0" smtClean="0">
                <a:solidFill>
                  <a:srgbClr val="000000"/>
                </a:solidFill>
              </a:rPr>
              <a:t>’</a:t>
            </a:r>
          </a:p>
          <a:p>
            <a:pPr marL="742950" lvl="1" indent="-285750">
              <a:buFont typeface="Arial" charset="0"/>
              <a:buChar char="•"/>
            </a:pPr>
            <a:r>
              <a:rPr lang="en-US" dirty="0" smtClean="0">
                <a:solidFill>
                  <a:srgbClr val="000000"/>
                </a:solidFill>
              </a:rPr>
              <a:t>Specify </a:t>
            </a:r>
            <a:r>
              <a:rPr lang="en-US" dirty="0">
                <a:solidFill>
                  <a:srgbClr val="000000"/>
                </a:solidFill>
              </a:rPr>
              <a:t>in high-level language, portable, multi-domain</a:t>
            </a:r>
          </a:p>
          <a:p>
            <a:pPr marL="342900" indent="-342900">
              <a:spcBef>
                <a:spcPts val="880"/>
              </a:spcBef>
              <a:buClr>
                <a:srgbClr val="2DB2CF"/>
              </a:buClr>
              <a:buFont typeface="Arial" charset="0"/>
              <a:buChar char="•"/>
            </a:pPr>
            <a:endParaRPr lang="en-US" sz="2400" dirty="0" smtClean="0">
              <a:solidFill>
                <a:srgbClr val="000000"/>
              </a:solidFill>
            </a:endParaRPr>
          </a:p>
        </p:txBody>
      </p:sp>
    </p:spTree>
    <p:extLst>
      <p:ext uri="{BB962C8B-B14F-4D97-AF65-F5344CB8AC3E}">
        <p14:creationId xmlns:p14="http://schemas.microsoft.com/office/powerpoint/2010/main" val="17303330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227" y="225250"/>
            <a:ext cx="8229600" cy="643670"/>
          </a:xfrm>
        </p:spPr>
        <p:txBody>
          <a:bodyPr/>
          <a:lstStyle/>
          <a:p>
            <a:r>
              <a:rPr lang="en-US" dirty="0" smtClean="0"/>
              <a:t>Current infrastructure </a:t>
            </a:r>
            <a:r>
              <a:rPr lang="en-US" dirty="0" smtClean="0"/>
              <a:t>(example tools used)</a:t>
            </a:r>
            <a:endParaRPr lang="en-US" dirty="0"/>
          </a:p>
        </p:txBody>
      </p:sp>
      <p:sp>
        <p:nvSpPr>
          <p:cNvPr id="3" name="Content Placeholder 2"/>
          <p:cNvSpPr>
            <a:spLocks noGrp="1"/>
          </p:cNvSpPr>
          <p:nvPr>
            <p:ph idx="1"/>
          </p:nvPr>
        </p:nvSpPr>
        <p:spPr>
          <a:xfrm>
            <a:off x="457200" y="1062103"/>
            <a:ext cx="8229600" cy="5176280"/>
          </a:xfrm>
        </p:spPr>
        <p:txBody>
          <a:bodyPr>
            <a:normAutofit fontScale="92500" lnSpcReduction="20000"/>
          </a:bodyPr>
          <a:lstStyle/>
          <a:p>
            <a:r>
              <a:rPr lang="en-US" dirty="0" smtClean="0">
                <a:solidFill>
                  <a:srgbClr val="000000"/>
                </a:solidFill>
              </a:rPr>
              <a:t>Science workflows (using NSI or OSCARS)</a:t>
            </a:r>
          </a:p>
          <a:p>
            <a:pPr lvl="1"/>
            <a:r>
              <a:rPr lang="en-US" dirty="0" smtClean="0">
                <a:solidFill>
                  <a:srgbClr val="000000"/>
                </a:solidFill>
              </a:rPr>
              <a:t>Multi-domain provisioning</a:t>
            </a:r>
          </a:p>
          <a:p>
            <a:pPr lvl="1"/>
            <a:r>
              <a:rPr lang="en-US" dirty="0" smtClean="0">
                <a:solidFill>
                  <a:srgbClr val="000000"/>
                </a:solidFill>
              </a:rPr>
              <a:t>Some level of automation</a:t>
            </a:r>
          </a:p>
          <a:p>
            <a:pPr lvl="1"/>
            <a:r>
              <a:rPr lang="en-US" dirty="0" smtClean="0">
                <a:solidFill>
                  <a:srgbClr val="000000"/>
                </a:solidFill>
              </a:rPr>
              <a:t>Necessary for complex instruments and collaboration</a:t>
            </a:r>
          </a:p>
          <a:p>
            <a:pPr>
              <a:buNone/>
            </a:pPr>
            <a:r>
              <a:rPr lang="en-US" i="1" dirty="0" smtClean="0">
                <a:solidFill>
                  <a:srgbClr val="FF0000"/>
                </a:solidFill>
              </a:rPr>
              <a:t>Designed for a specific science</a:t>
            </a:r>
          </a:p>
          <a:p>
            <a:pPr>
              <a:buNone/>
            </a:pPr>
            <a:endParaRPr lang="en-US" i="1" dirty="0" smtClean="0">
              <a:solidFill>
                <a:srgbClr val="000000"/>
              </a:solidFill>
            </a:endParaRPr>
          </a:p>
          <a:p>
            <a:r>
              <a:rPr lang="en-US" dirty="0" smtClean="0">
                <a:solidFill>
                  <a:srgbClr val="000000"/>
                </a:solidFill>
              </a:rPr>
              <a:t>Transfer tools (using Globus)</a:t>
            </a:r>
          </a:p>
          <a:p>
            <a:pPr lvl="1"/>
            <a:r>
              <a:rPr lang="en-US" dirty="0" smtClean="0">
                <a:solidFill>
                  <a:srgbClr val="000000"/>
                </a:solidFill>
              </a:rPr>
              <a:t>Ease of use</a:t>
            </a:r>
          </a:p>
          <a:p>
            <a:pPr lvl="1"/>
            <a:r>
              <a:rPr lang="en-US" dirty="0" smtClean="0">
                <a:solidFill>
                  <a:srgbClr val="000000"/>
                </a:solidFill>
              </a:rPr>
              <a:t>Reliable</a:t>
            </a:r>
          </a:p>
          <a:p>
            <a:pPr>
              <a:buNone/>
            </a:pPr>
            <a:r>
              <a:rPr lang="en-US" i="1" dirty="0" smtClean="0">
                <a:solidFill>
                  <a:srgbClr val="FF0000"/>
                </a:solidFill>
              </a:rPr>
              <a:t>Designed for end users.</a:t>
            </a:r>
          </a:p>
          <a:p>
            <a:pPr>
              <a:buNone/>
            </a:pPr>
            <a:r>
              <a:rPr lang="en-US" dirty="0" smtClean="0">
                <a:solidFill>
                  <a:srgbClr val="000000"/>
                </a:solidFill>
              </a:rPr>
              <a:t> </a:t>
            </a:r>
          </a:p>
          <a:p>
            <a:r>
              <a:rPr lang="en-US" dirty="0" smtClean="0">
                <a:solidFill>
                  <a:srgbClr val="000000"/>
                </a:solidFill>
              </a:rPr>
              <a:t>R&amp;E Networks support big data oriented services (using </a:t>
            </a:r>
            <a:r>
              <a:rPr lang="en-US" dirty="0" err="1" smtClean="0">
                <a:solidFill>
                  <a:srgbClr val="000000"/>
                </a:solidFill>
              </a:rPr>
              <a:t>ScienceDMZ</a:t>
            </a:r>
            <a:r>
              <a:rPr lang="en-US" dirty="0" smtClean="0">
                <a:solidFill>
                  <a:srgbClr val="000000"/>
                </a:solidFill>
              </a:rPr>
              <a:t>)</a:t>
            </a:r>
          </a:p>
          <a:p>
            <a:pPr lvl="1"/>
            <a:r>
              <a:rPr lang="en-US" dirty="0" smtClean="0">
                <a:solidFill>
                  <a:srgbClr val="000000"/>
                </a:solidFill>
              </a:rPr>
              <a:t>Bandwidth on demand, loss free.</a:t>
            </a:r>
          </a:p>
          <a:p>
            <a:pPr lvl="1"/>
            <a:r>
              <a:rPr lang="en-US" dirty="0" smtClean="0">
                <a:solidFill>
                  <a:srgbClr val="000000"/>
                </a:solidFill>
              </a:rPr>
              <a:t>Isolation.</a:t>
            </a:r>
          </a:p>
          <a:p>
            <a:pPr lvl="1"/>
            <a:r>
              <a:rPr lang="en-US" dirty="0" smtClean="0">
                <a:solidFill>
                  <a:srgbClr val="000000"/>
                </a:solidFill>
              </a:rPr>
              <a:t>Network virtualization</a:t>
            </a:r>
          </a:p>
          <a:p>
            <a:pPr>
              <a:buNone/>
            </a:pPr>
            <a:r>
              <a:rPr lang="en-US" i="1" dirty="0" smtClean="0">
                <a:solidFill>
                  <a:srgbClr val="FF0000"/>
                </a:solidFill>
              </a:rPr>
              <a:t>Designed for network engineers and networking automation.</a:t>
            </a:r>
          </a:p>
          <a:p>
            <a:pPr lvl="1"/>
            <a:endParaRPr lang="en-US" dirty="0" smtClean="0">
              <a:solidFill>
                <a:srgbClr val="000000"/>
              </a:solidFill>
            </a:endParaRPr>
          </a:p>
        </p:txBody>
      </p:sp>
      <p:sp>
        <p:nvSpPr>
          <p:cNvPr id="4" name="Slide Number Placeholder 3"/>
          <p:cNvSpPr>
            <a:spLocks noGrp="1"/>
          </p:cNvSpPr>
          <p:nvPr>
            <p:ph type="sldNum" sz="quarter" idx="12"/>
          </p:nvPr>
        </p:nvSpPr>
        <p:spPr/>
        <p:txBody>
          <a:bodyPr/>
          <a:lstStyle/>
          <a:p>
            <a:fld id="{487710A0-C33E-CC45-8305-B897475A1CD7}" type="slidenum">
              <a:rPr lang="en-US" smtClean="0"/>
              <a:pPr/>
              <a:t>5</a:t>
            </a:fld>
            <a:endParaRPr lang="en-US"/>
          </a:p>
        </p:txBody>
      </p:sp>
      <p:sp>
        <p:nvSpPr>
          <p:cNvPr id="5" name="Rectangle 4"/>
          <p:cNvSpPr/>
          <p:nvPr/>
        </p:nvSpPr>
        <p:spPr>
          <a:xfrm>
            <a:off x="6092942" y="868920"/>
            <a:ext cx="2892032" cy="947001"/>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rgbClr val="000000"/>
                </a:solidFill>
              </a:rPr>
              <a:t>NSI </a:t>
            </a:r>
            <a:r>
              <a:rPr lang="en-US" smtClean="0">
                <a:solidFill>
                  <a:srgbClr val="000000"/>
                </a:solidFill>
              </a:rPr>
              <a:t>(</a:t>
            </a:r>
            <a:r>
              <a:rPr lang="en-US" dirty="0" smtClean="0">
                <a:solidFill>
                  <a:srgbClr val="000000"/>
                </a:solidFill>
              </a:rPr>
              <a:t>Network Service Interface) for </a:t>
            </a:r>
            <a:r>
              <a:rPr lang="en-US" smtClean="0">
                <a:solidFill>
                  <a:srgbClr val="000000"/>
                </a:solidFill>
              </a:rPr>
              <a:t>multi-domain connectivity</a:t>
            </a:r>
            <a:endParaRPr lang="en-US" dirty="0">
              <a:solidFill>
                <a:srgbClr val="000000"/>
              </a:solidFill>
            </a:endParaRPr>
          </a:p>
        </p:txBody>
      </p:sp>
    </p:spTree>
    <p:extLst>
      <p:ext uri="{BB962C8B-B14F-4D97-AF65-F5344CB8AC3E}">
        <p14:creationId xmlns:p14="http://schemas.microsoft.com/office/powerpoint/2010/main" val="4335448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a:t>
            </a:r>
            <a:r>
              <a:rPr lang="en-US" dirty="0" smtClean="0"/>
              <a:t>Paths for </a:t>
            </a:r>
            <a:r>
              <a:rPr lang="en-US" dirty="0" smtClean="0"/>
              <a:t>the</a:t>
            </a:r>
            <a:r>
              <a:rPr lang="en-US" dirty="0" smtClean="0"/>
              <a:t> </a:t>
            </a:r>
            <a:r>
              <a:rPr lang="en-US" dirty="0" smtClean="0"/>
              <a:t>Individual</a:t>
            </a:r>
            <a:r>
              <a:rPr lang="en-US" dirty="0" smtClean="0"/>
              <a:t>: Intent</a:t>
            </a:r>
            <a:endParaRPr lang="en-US" dirty="0"/>
          </a:p>
        </p:txBody>
      </p:sp>
      <p:sp>
        <p:nvSpPr>
          <p:cNvPr id="3" name="Content Placeholder 2"/>
          <p:cNvSpPr>
            <a:spLocks noGrp="1"/>
          </p:cNvSpPr>
          <p:nvPr>
            <p:ph idx="1"/>
          </p:nvPr>
        </p:nvSpPr>
        <p:spPr/>
        <p:txBody>
          <a:bodyPr>
            <a:normAutofit/>
          </a:bodyPr>
          <a:lstStyle/>
          <a:p>
            <a:r>
              <a:rPr lang="en-US" dirty="0" smtClean="0">
                <a:solidFill>
                  <a:srgbClr val="000000"/>
                </a:solidFill>
              </a:rPr>
              <a:t>Traffic paths provisioned </a:t>
            </a:r>
            <a:r>
              <a:rPr lang="en-US" dirty="0">
                <a:solidFill>
                  <a:srgbClr val="000000"/>
                </a:solidFill>
              </a:rPr>
              <a:t>with basic </a:t>
            </a:r>
            <a:r>
              <a:rPr lang="en-US" dirty="0" err="1">
                <a:solidFill>
                  <a:srgbClr val="000000"/>
                </a:solidFill>
              </a:rPr>
              <a:t>QoS</a:t>
            </a:r>
            <a:r>
              <a:rPr lang="en-US" dirty="0">
                <a:solidFill>
                  <a:srgbClr val="000000"/>
                </a:solidFill>
              </a:rPr>
              <a:t> values</a:t>
            </a:r>
          </a:p>
          <a:p>
            <a:r>
              <a:rPr lang="en-US" dirty="0">
                <a:solidFill>
                  <a:srgbClr val="000000"/>
                </a:solidFill>
              </a:rPr>
              <a:t>What if traffic can be optimized for ‘</a:t>
            </a:r>
            <a:r>
              <a:rPr lang="en-US" dirty="0" smtClean="0">
                <a:solidFill>
                  <a:srgbClr val="000000"/>
                </a:solidFill>
              </a:rPr>
              <a:t>end-users’ </a:t>
            </a:r>
            <a:r>
              <a:rPr lang="en-US" dirty="0">
                <a:solidFill>
                  <a:srgbClr val="000000"/>
                </a:solidFill>
              </a:rPr>
              <a:t>to make experience better</a:t>
            </a:r>
          </a:p>
          <a:p>
            <a:r>
              <a:rPr lang="en-US" dirty="0" smtClean="0">
                <a:solidFill>
                  <a:srgbClr val="000000"/>
                </a:solidFill>
              </a:rPr>
              <a:t>Networks can </a:t>
            </a:r>
            <a:r>
              <a:rPr lang="en-US" b="1" dirty="0" smtClean="0">
                <a:solidFill>
                  <a:srgbClr val="000000"/>
                </a:solidFill>
              </a:rPr>
              <a:t>u</a:t>
            </a:r>
            <a:r>
              <a:rPr lang="is-IS" b="1" dirty="0" smtClean="0">
                <a:solidFill>
                  <a:srgbClr val="000000"/>
                </a:solidFill>
              </a:rPr>
              <a:t>nderstand</a:t>
            </a:r>
            <a:r>
              <a:rPr lang="is-IS" dirty="0" smtClean="0">
                <a:solidFill>
                  <a:srgbClr val="000000"/>
                </a:solidFill>
              </a:rPr>
              <a:t> users </a:t>
            </a:r>
            <a:endParaRPr lang="is-IS" dirty="0">
              <a:solidFill>
                <a:srgbClr val="000000"/>
              </a:solidFill>
            </a:endParaRPr>
          </a:p>
          <a:p>
            <a:pPr lvl="2"/>
            <a:r>
              <a:rPr lang="is-IS" dirty="0" smtClean="0">
                <a:solidFill>
                  <a:srgbClr val="000000"/>
                </a:solidFill>
              </a:rPr>
              <a:t>Network says: “Tell me what </a:t>
            </a:r>
            <a:r>
              <a:rPr lang="is-IS" dirty="0">
                <a:solidFill>
                  <a:srgbClr val="000000"/>
                </a:solidFill>
              </a:rPr>
              <a:t>do you want</a:t>
            </a:r>
            <a:r>
              <a:rPr lang="is-IS" dirty="0" smtClean="0">
                <a:solidFill>
                  <a:srgbClr val="000000"/>
                </a:solidFill>
              </a:rPr>
              <a:t>!”</a:t>
            </a:r>
            <a:endParaRPr lang="is-IS" dirty="0">
              <a:solidFill>
                <a:srgbClr val="000000"/>
              </a:solidFill>
            </a:endParaRPr>
          </a:p>
          <a:p>
            <a:pPr lvl="1"/>
            <a:endParaRPr lang="is-IS" dirty="0" smtClean="0">
              <a:solidFill>
                <a:srgbClr val="000000"/>
              </a:solidFill>
            </a:endParaRPr>
          </a:p>
          <a:p>
            <a:pPr lvl="1"/>
            <a:endParaRPr lang="is-IS" dirty="0">
              <a:solidFill>
                <a:srgbClr val="000000"/>
              </a:solidFill>
            </a:endParaRPr>
          </a:p>
          <a:p>
            <a:pPr lvl="1"/>
            <a:r>
              <a:rPr lang="is-IS" dirty="0" smtClean="0">
                <a:solidFill>
                  <a:srgbClr val="000000"/>
                </a:solidFill>
              </a:rPr>
              <a:t>Example:</a:t>
            </a:r>
            <a:endParaRPr lang="is-IS" dirty="0">
              <a:solidFill>
                <a:srgbClr val="000000"/>
              </a:solidFill>
            </a:endParaRPr>
          </a:p>
          <a:p>
            <a:pPr>
              <a:buNone/>
            </a:pPr>
            <a:r>
              <a:rPr lang="is-IS" sz="1800" b="1" dirty="0">
                <a:solidFill>
                  <a:srgbClr val="000000"/>
                </a:solidFill>
              </a:rPr>
              <a:t>Scientist</a:t>
            </a:r>
            <a:r>
              <a:rPr lang="is-IS" sz="1800" dirty="0">
                <a:solidFill>
                  <a:srgbClr val="000000"/>
                </a:solidFill>
              </a:rPr>
              <a:t>&gt; Can you set up a </a:t>
            </a:r>
            <a:r>
              <a:rPr lang="is-IS" sz="1800" dirty="0" smtClean="0">
                <a:solidFill>
                  <a:srgbClr val="000000"/>
                </a:solidFill>
              </a:rPr>
              <a:t>connection </a:t>
            </a:r>
            <a:r>
              <a:rPr lang="is-IS" sz="1800" dirty="0">
                <a:solidFill>
                  <a:srgbClr val="000000"/>
                </a:solidFill>
              </a:rPr>
              <a:t>between </a:t>
            </a:r>
            <a:r>
              <a:rPr lang="is-IS" sz="1800" dirty="0" smtClean="0">
                <a:solidFill>
                  <a:srgbClr val="000000"/>
                </a:solidFill>
              </a:rPr>
              <a:t>Berkeley </a:t>
            </a:r>
            <a:r>
              <a:rPr lang="is-IS" sz="1800" dirty="0">
                <a:solidFill>
                  <a:srgbClr val="000000"/>
                </a:solidFill>
              </a:rPr>
              <a:t>and </a:t>
            </a:r>
            <a:r>
              <a:rPr lang="is-IS" sz="1800" dirty="0" smtClean="0">
                <a:solidFill>
                  <a:srgbClr val="000000"/>
                </a:solidFill>
              </a:rPr>
              <a:t>Argonne.</a:t>
            </a:r>
            <a:endParaRPr lang="is-IS" sz="1800" dirty="0">
              <a:solidFill>
                <a:srgbClr val="000000"/>
              </a:solidFill>
            </a:endParaRPr>
          </a:p>
          <a:p>
            <a:pPr>
              <a:buNone/>
            </a:pPr>
            <a:r>
              <a:rPr lang="is-IS" sz="1800" b="1" dirty="0" smtClean="0">
                <a:solidFill>
                  <a:srgbClr val="000000"/>
                </a:solidFill>
              </a:rPr>
              <a:t>Network</a:t>
            </a:r>
            <a:r>
              <a:rPr lang="is-IS" sz="1800" dirty="0" smtClean="0">
                <a:solidFill>
                  <a:srgbClr val="000000"/>
                </a:solidFill>
              </a:rPr>
              <a:t>&gt; Do you want guaranteed bandwidth? </a:t>
            </a:r>
          </a:p>
          <a:p>
            <a:pPr>
              <a:buNone/>
            </a:pPr>
            <a:r>
              <a:rPr lang="is-IS" sz="1800" b="1" dirty="0">
                <a:solidFill>
                  <a:srgbClr val="000000"/>
                </a:solidFill>
              </a:rPr>
              <a:t>Scientist</a:t>
            </a:r>
            <a:r>
              <a:rPr lang="is-IS" sz="1800" dirty="0">
                <a:solidFill>
                  <a:srgbClr val="000000"/>
                </a:solidFill>
              </a:rPr>
              <a:t>&gt; </a:t>
            </a:r>
            <a:r>
              <a:rPr lang="is-IS" sz="1800" dirty="0" smtClean="0">
                <a:solidFill>
                  <a:srgbClr val="000000"/>
                </a:solidFill>
              </a:rPr>
              <a:t>Sure!</a:t>
            </a:r>
            <a:endParaRPr lang="is-IS" sz="1800" dirty="0">
              <a:solidFill>
                <a:srgbClr val="000000"/>
              </a:solidFill>
            </a:endParaRPr>
          </a:p>
          <a:p>
            <a:pPr>
              <a:buNone/>
            </a:pPr>
            <a:r>
              <a:rPr lang="is-IS" sz="1800" b="1" dirty="0" smtClean="0">
                <a:solidFill>
                  <a:srgbClr val="000000"/>
                </a:solidFill>
              </a:rPr>
              <a:t>Network</a:t>
            </a:r>
            <a:r>
              <a:rPr lang="is-IS" sz="1800" dirty="0" smtClean="0">
                <a:solidFill>
                  <a:srgbClr val="000000"/>
                </a:solidFill>
              </a:rPr>
              <a:t>&gt; OK! </a:t>
            </a:r>
            <a:r>
              <a:rPr lang="en-US" sz="1800" dirty="0" smtClean="0">
                <a:solidFill>
                  <a:srgbClr val="000000"/>
                </a:solidFill>
              </a:rPr>
              <a:t>I</a:t>
            </a:r>
            <a:r>
              <a:rPr lang="is-IS" sz="1800" dirty="0" smtClean="0">
                <a:solidFill>
                  <a:srgbClr val="000000"/>
                </a:solidFill>
              </a:rPr>
              <a:t>ll get this setup for you.</a:t>
            </a:r>
            <a:endParaRPr lang="is-IS" sz="1800" dirty="0">
              <a:solidFill>
                <a:srgbClr val="000000"/>
              </a:solidFill>
            </a:endParaRPr>
          </a:p>
          <a:p>
            <a:pPr>
              <a:buNone/>
            </a:pPr>
            <a:endParaRPr lang="is-IS" sz="1800" dirty="0" smtClean="0">
              <a:solidFill>
                <a:srgbClr val="000000"/>
              </a:solidFill>
            </a:endParaRPr>
          </a:p>
          <a:p>
            <a:pPr>
              <a:buNone/>
            </a:pPr>
            <a:endParaRPr lang="is-IS" sz="1800" dirty="0">
              <a:solidFill>
                <a:srgbClr val="000000"/>
              </a:solidFill>
            </a:endParaRPr>
          </a:p>
          <a:p>
            <a:endParaRPr lang="en-US" dirty="0">
              <a:solidFill>
                <a:srgbClr val="000000"/>
              </a:solidFill>
            </a:endParaRPr>
          </a:p>
        </p:txBody>
      </p:sp>
      <p:sp>
        <p:nvSpPr>
          <p:cNvPr id="4" name="Slide Number Placeholder 3"/>
          <p:cNvSpPr>
            <a:spLocks noGrp="1"/>
          </p:cNvSpPr>
          <p:nvPr>
            <p:ph type="sldNum" sz="quarter" idx="12"/>
          </p:nvPr>
        </p:nvSpPr>
        <p:spPr/>
        <p:txBody>
          <a:bodyPr/>
          <a:lstStyle/>
          <a:p>
            <a:fld id="{487710A0-C33E-CC45-8305-B897475A1CD7}" type="slidenum">
              <a:rPr lang="en-US" smtClean="0"/>
              <a:pPr/>
              <a:t>6</a:t>
            </a:fld>
            <a:endParaRPr lang="en-US"/>
          </a:p>
        </p:txBody>
      </p:sp>
    </p:spTree>
    <p:extLst>
      <p:ext uri="{BB962C8B-B14F-4D97-AF65-F5344CB8AC3E}">
        <p14:creationId xmlns:p14="http://schemas.microsoft.com/office/powerpoint/2010/main" val="3403710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32225"/>
            <a:ext cx="5988676" cy="1362075"/>
          </a:xfrm>
        </p:spPr>
        <p:txBody>
          <a:bodyPr/>
          <a:lstStyle/>
          <a:p>
            <a:r>
              <a:rPr lang="en-US" b="1" dirty="0" smtClean="0"/>
              <a:t>INDIRA for </a:t>
            </a:r>
            <a:br>
              <a:rPr lang="en-US" b="1" dirty="0" smtClean="0"/>
            </a:br>
            <a:r>
              <a:rPr lang="en-US" b="1" dirty="0" smtClean="0"/>
              <a:t>Intent-based </a:t>
            </a:r>
            <a:r>
              <a:rPr lang="en-US" b="1" dirty="0" smtClean="0"/>
              <a:t>networking </a:t>
            </a:r>
            <a:r>
              <a:rPr lang="en-US" b="1" i="1" dirty="0" smtClean="0"/>
              <a:t>in action</a:t>
            </a:r>
            <a:r>
              <a:rPr lang="is-IS" b="1" i="1" dirty="0" smtClean="0"/>
              <a:t>….</a:t>
            </a:r>
            <a:endParaRPr lang="en-US" b="1" i="1" dirty="0"/>
          </a:p>
        </p:txBody>
      </p:sp>
      <p:sp>
        <p:nvSpPr>
          <p:cNvPr id="3" name="Text Placeholder 2"/>
          <p:cNvSpPr>
            <a:spLocks noGrp="1"/>
          </p:cNvSpPr>
          <p:nvPr>
            <p:ph type="body" idx="1"/>
          </p:nvPr>
        </p:nvSpPr>
        <p:spPr/>
        <p:txBody>
          <a:bodyPr/>
          <a:lstStyle/>
          <a:p>
            <a:endParaRPr lang="en-US" sz="2400" dirty="0" smtClean="0"/>
          </a:p>
          <a:p>
            <a:r>
              <a:rPr lang="en-US" sz="2400" dirty="0" smtClean="0"/>
              <a:t>ESnet Research</a:t>
            </a:r>
            <a:endParaRPr lang="en-US" sz="2400" dirty="0"/>
          </a:p>
        </p:txBody>
      </p:sp>
    </p:spTree>
    <p:extLst>
      <p:ext uri="{BB962C8B-B14F-4D97-AF65-F5344CB8AC3E}">
        <p14:creationId xmlns:p14="http://schemas.microsoft.com/office/powerpoint/2010/main" val="4821868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731" y="327905"/>
            <a:ext cx="7886700" cy="994172"/>
          </a:xfrm>
        </p:spPr>
        <p:txBody>
          <a:bodyPr/>
          <a:lstStyle/>
          <a:p>
            <a:r>
              <a:rPr lang="en-US" dirty="0" smtClean="0"/>
              <a:t>Introducing </a:t>
            </a:r>
            <a:r>
              <a:rPr lang="en-US" dirty="0" err="1" smtClean="0"/>
              <a:t>iNDIRA</a:t>
            </a:r>
            <a:r>
              <a:rPr lang="is-IS" dirty="0" smtClean="0"/>
              <a:t>... </a:t>
            </a:r>
            <a:r>
              <a:rPr lang="is-IS" dirty="0" smtClean="0"/>
              <a:t>“Hello! Im </a:t>
            </a:r>
            <a:r>
              <a:rPr lang="is-IS" dirty="0" smtClean="0"/>
              <a:t>iNDIRA”</a:t>
            </a:r>
            <a:endParaRPr lang="en-US" dirty="0"/>
          </a:p>
        </p:txBody>
      </p:sp>
      <p:sp>
        <p:nvSpPr>
          <p:cNvPr id="6" name="Curved Right Arrow 5"/>
          <p:cNvSpPr/>
          <p:nvPr/>
        </p:nvSpPr>
        <p:spPr>
          <a:xfrm>
            <a:off x="2794400" y="2321742"/>
            <a:ext cx="1103515" cy="1034935"/>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7" name="Curved Right Arrow 6"/>
          <p:cNvSpPr/>
          <p:nvPr/>
        </p:nvSpPr>
        <p:spPr>
          <a:xfrm flipH="1">
            <a:off x="5451382" y="2342092"/>
            <a:ext cx="979946" cy="1034935"/>
          </a:xfrm>
          <a:prstGeom prst="curved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8" name="TextBox 7"/>
          <p:cNvSpPr txBox="1"/>
          <p:nvPr/>
        </p:nvSpPr>
        <p:spPr>
          <a:xfrm>
            <a:off x="2086157" y="3369382"/>
            <a:ext cx="1677418" cy="830997"/>
          </a:xfrm>
          <a:prstGeom prst="rect">
            <a:avLst/>
          </a:prstGeom>
          <a:noFill/>
        </p:spPr>
        <p:txBody>
          <a:bodyPr wrap="square" rtlCol="0">
            <a:spAutoFit/>
          </a:bodyPr>
          <a:lstStyle/>
          <a:p>
            <a:r>
              <a:rPr lang="en-US" sz="1600" b="1" i="1" dirty="0"/>
              <a:t>Language processing to take intent input</a:t>
            </a:r>
          </a:p>
        </p:txBody>
      </p:sp>
      <p:cxnSp>
        <p:nvCxnSpPr>
          <p:cNvPr id="11" name="Straight Arrow Connector 10"/>
          <p:cNvCxnSpPr/>
          <p:nvPr/>
        </p:nvCxnSpPr>
        <p:spPr>
          <a:xfrm>
            <a:off x="1755332" y="2558561"/>
            <a:ext cx="1020893"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958188" y="4915967"/>
            <a:ext cx="4278562" cy="1077218"/>
          </a:xfrm>
          <a:prstGeom prst="rect">
            <a:avLst/>
          </a:prstGeom>
          <a:noFill/>
        </p:spPr>
        <p:txBody>
          <a:bodyPr wrap="square" rtlCol="0">
            <a:spAutoFit/>
          </a:bodyPr>
          <a:lstStyle/>
          <a:p>
            <a:pPr marL="214313" indent="-214313">
              <a:buFont typeface="Arial" charset="0"/>
              <a:buChar char="•"/>
            </a:pPr>
            <a:r>
              <a:rPr lang="en-US" sz="1600" dirty="0" smtClean="0">
                <a:solidFill>
                  <a:srgbClr val="000000"/>
                </a:solidFill>
              </a:rPr>
              <a:t>Render </a:t>
            </a:r>
            <a:r>
              <a:rPr lang="en-US" sz="1600" dirty="0">
                <a:solidFill>
                  <a:srgbClr val="000000"/>
                </a:solidFill>
              </a:rPr>
              <a:t>input into network </a:t>
            </a:r>
            <a:r>
              <a:rPr lang="en-US" sz="1600" dirty="0" smtClean="0">
                <a:solidFill>
                  <a:srgbClr val="000000"/>
                </a:solidFill>
              </a:rPr>
              <a:t>commands like  bandwidth, time schedule, topology</a:t>
            </a:r>
            <a:endParaRPr lang="en-US" sz="1600" dirty="0">
              <a:solidFill>
                <a:srgbClr val="000000"/>
              </a:solidFill>
            </a:endParaRPr>
          </a:p>
          <a:p>
            <a:pPr marL="214313" indent="-214313">
              <a:buFont typeface="Arial" charset="0"/>
              <a:buChar char="•"/>
            </a:pPr>
            <a:r>
              <a:rPr lang="en-US" sz="1600" dirty="0" smtClean="0">
                <a:solidFill>
                  <a:srgbClr val="000000"/>
                </a:solidFill>
              </a:rPr>
              <a:t>Provision/optimize the network</a:t>
            </a:r>
          </a:p>
          <a:p>
            <a:pPr marL="214313" indent="-214313">
              <a:buFont typeface="Arial" charset="0"/>
              <a:buChar char="•"/>
            </a:pPr>
            <a:r>
              <a:rPr lang="en-US" sz="1600" dirty="0" smtClean="0">
                <a:solidFill>
                  <a:srgbClr val="000000"/>
                </a:solidFill>
              </a:rPr>
              <a:t>Return </a:t>
            </a:r>
            <a:r>
              <a:rPr lang="en-US" sz="1600" dirty="0">
                <a:solidFill>
                  <a:srgbClr val="000000"/>
                </a:solidFill>
              </a:rPr>
              <a:t>success or failure to user </a:t>
            </a:r>
          </a:p>
        </p:txBody>
      </p:sp>
      <p:sp>
        <p:nvSpPr>
          <p:cNvPr id="13" name="TextBox 12"/>
          <p:cNvSpPr txBox="1"/>
          <p:nvPr/>
        </p:nvSpPr>
        <p:spPr>
          <a:xfrm>
            <a:off x="562138" y="4976309"/>
            <a:ext cx="4090936" cy="1323439"/>
          </a:xfrm>
          <a:prstGeom prst="rect">
            <a:avLst/>
          </a:prstGeom>
          <a:noFill/>
        </p:spPr>
        <p:txBody>
          <a:bodyPr wrap="square" rtlCol="0">
            <a:spAutoFit/>
          </a:bodyPr>
          <a:lstStyle/>
          <a:p>
            <a:pPr marL="214313" indent="-214313">
              <a:buFont typeface="Arial" charset="0"/>
              <a:buChar char="•"/>
            </a:pPr>
            <a:r>
              <a:rPr lang="en-US" sz="1600" dirty="0" smtClean="0">
                <a:solidFill>
                  <a:srgbClr val="000000"/>
                </a:solidFill>
              </a:rPr>
              <a:t>Understand English </a:t>
            </a:r>
            <a:r>
              <a:rPr lang="en-US" sz="1600" dirty="0">
                <a:solidFill>
                  <a:srgbClr val="000000"/>
                </a:solidFill>
              </a:rPr>
              <a:t>(e.g. transfer, connect)</a:t>
            </a:r>
          </a:p>
          <a:p>
            <a:pPr marL="214313" indent="-214313">
              <a:buFont typeface="Arial" charset="0"/>
              <a:buChar char="•"/>
            </a:pPr>
            <a:r>
              <a:rPr lang="en-US" sz="1600" dirty="0" smtClean="0">
                <a:solidFill>
                  <a:srgbClr val="000000"/>
                </a:solidFill>
              </a:rPr>
              <a:t>Check conditions </a:t>
            </a:r>
            <a:r>
              <a:rPr lang="en-US" sz="1600" dirty="0" smtClean="0">
                <a:solidFill>
                  <a:srgbClr val="000000"/>
                </a:solidFill>
              </a:rPr>
              <a:t>are correct</a:t>
            </a:r>
            <a:endParaRPr lang="en-US" sz="1600" dirty="0">
              <a:solidFill>
                <a:srgbClr val="000000"/>
              </a:solidFill>
            </a:endParaRPr>
          </a:p>
          <a:p>
            <a:pPr marL="214313" indent="-214313">
              <a:buFont typeface="Arial" charset="0"/>
              <a:buChar char="•"/>
            </a:pPr>
            <a:r>
              <a:rPr lang="en-US" sz="1600" dirty="0">
                <a:solidFill>
                  <a:srgbClr val="000000"/>
                </a:solidFill>
              </a:rPr>
              <a:t>Ask for any further </a:t>
            </a:r>
            <a:r>
              <a:rPr lang="en-US" sz="1600" dirty="0" smtClean="0">
                <a:solidFill>
                  <a:srgbClr val="000000"/>
                </a:solidFill>
              </a:rPr>
              <a:t>details</a:t>
            </a:r>
            <a:endParaRPr lang="en-US" sz="1600" dirty="0">
              <a:solidFill>
                <a:srgbClr val="000000"/>
              </a:solidFill>
            </a:endParaRPr>
          </a:p>
          <a:p>
            <a:pPr marL="214313" indent="-214313">
              <a:buFont typeface="Arial" charset="0"/>
              <a:buChar char="•"/>
            </a:pPr>
            <a:r>
              <a:rPr lang="en-US" sz="1600" dirty="0" smtClean="0">
                <a:solidFill>
                  <a:srgbClr val="000000"/>
                </a:solidFill>
              </a:rPr>
              <a:t>Check conflicts and permissions</a:t>
            </a:r>
            <a:endParaRPr lang="en-US" sz="1600" dirty="0">
              <a:solidFill>
                <a:srgbClr val="000000"/>
              </a:solidFill>
            </a:endParaRPr>
          </a:p>
          <a:p>
            <a:pPr marL="214313" indent="-214313">
              <a:buFont typeface="Arial" charset="0"/>
              <a:buChar char="•"/>
            </a:pPr>
            <a:endParaRPr lang="en-US" sz="1600" dirty="0">
              <a:solidFill>
                <a:srgbClr val="000000"/>
              </a:solidFill>
            </a:endParaRPr>
          </a:p>
        </p:txBody>
      </p:sp>
      <p:sp>
        <p:nvSpPr>
          <p:cNvPr id="24" name="TextBox 23"/>
          <p:cNvSpPr txBox="1"/>
          <p:nvPr/>
        </p:nvSpPr>
        <p:spPr>
          <a:xfrm>
            <a:off x="2540222" y="2060757"/>
            <a:ext cx="2166566" cy="307777"/>
          </a:xfrm>
          <a:prstGeom prst="rect">
            <a:avLst/>
          </a:prstGeom>
          <a:noFill/>
        </p:spPr>
        <p:txBody>
          <a:bodyPr wrap="square" rtlCol="0">
            <a:spAutoFit/>
          </a:bodyPr>
          <a:lstStyle/>
          <a:p>
            <a:r>
              <a:rPr lang="en-US" sz="1400" b="1" i="1" dirty="0">
                <a:solidFill>
                  <a:schemeClr val="accent2">
                    <a:lumMod val="75000"/>
                    <a:lumOff val="25000"/>
                  </a:schemeClr>
                </a:solidFill>
              </a:rPr>
              <a:t>NLP, OWL, “AI”  </a:t>
            </a:r>
          </a:p>
        </p:txBody>
      </p:sp>
      <p:sp>
        <p:nvSpPr>
          <p:cNvPr id="25" name="TextBox 24"/>
          <p:cNvSpPr txBox="1"/>
          <p:nvPr/>
        </p:nvSpPr>
        <p:spPr>
          <a:xfrm>
            <a:off x="5715212" y="2067820"/>
            <a:ext cx="2233094" cy="307777"/>
          </a:xfrm>
          <a:prstGeom prst="rect">
            <a:avLst/>
          </a:prstGeom>
          <a:noFill/>
        </p:spPr>
        <p:txBody>
          <a:bodyPr wrap="square" rtlCol="0">
            <a:spAutoFit/>
          </a:bodyPr>
          <a:lstStyle/>
          <a:p>
            <a:r>
              <a:rPr lang="en-US" sz="1400" b="1" i="1" dirty="0">
                <a:solidFill>
                  <a:schemeClr val="accent2">
                    <a:lumMod val="75000"/>
                    <a:lumOff val="25000"/>
                  </a:schemeClr>
                </a:solidFill>
              </a:rPr>
              <a:t>Network engineering</a:t>
            </a:r>
          </a:p>
        </p:txBody>
      </p:sp>
      <p:sp>
        <p:nvSpPr>
          <p:cNvPr id="27" name="TextBox 26"/>
          <p:cNvSpPr txBox="1"/>
          <p:nvPr/>
        </p:nvSpPr>
        <p:spPr>
          <a:xfrm>
            <a:off x="5138493" y="3435669"/>
            <a:ext cx="1794162" cy="584775"/>
          </a:xfrm>
          <a:prstGeom prst="rect">
            <a:avLst/>
          </a:prstGeom>
          <a:noFill/>
        </p:spPr>
        <p:txBody>
          <a:bodyPr wrap="square" rtlCol="0">
            <a:spAutoFit/>
          </a:bodyPr>
          <a:lstStyle/>
          <a:p>
            <a:r>
              <a:rPr lang="en-US" sz="1600" b="1" i="1" dirty="0" smtClean="0"/>
              <a:t>Renderer translates </a:t>
            </a:r>
            <a:r>
              <a:rPr lang="en-US" sz="1600" b="1" i="1" dirty="0"/>
              <a:t>intent</a:t>
            </a:r>
          </a:p>
        </p:txBody>
      </p:sp>
      <p:sp>
        <p:nvSpPr>
          <p:cNvPr id="28" name="Smiley Face 27"/>
          <p:cNvSpPr/>
          <p:nvPr/>
        </p:nvSpPr>
        <p:spPr>
          <a:xfrm>
            <a:off x="1310471" y="2416511"/>
            <a:ext cx="471762" cy="41130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TextBox 30"/>
          <p:cNvSpPr txBox="1"/>
          <p:nvPr/>
        </p:nvSpPr>
        <p:spPr>
          <a:xfrm>
            <a:off x="1895733" y="2293371"/>
            <a:ext cx="752782" cy="300082"/>
          </a:xfrm>
          <a:prstGeom prst="rect">
            <a:avLst/>
          </a:prstGeom>
          <a:noFill/>
        </p:spPr>
        <p:txBody>
          <a:bodyPr wrap="square" rtlCol="0">
            <a:spAutoFit/>
          </a:bodyPr>
          <a:lstStyle/>
          <a:p>
            <a:r>
              <a:rPr lang="en-US" sz="1350" b="1"/>
              <a:t>intent</a:t>
            </a:r>
          </a:p>
        </p:txBody>
      </p:sp>
      <p:sp>
        <p:nvSpPr>
          <p:cNvPr id="37" name="TextBox 36"/>
          <p:cNvSpPr txBox="1"/>
          <p:nvPr/>
        </p:nvSpPr>
        <p:spPr>
          <a:xfrm>
            <a:off x="1782233" y="2748135"/>
            <a:ext cx="825373" cy="507831"/>
          </a:xfrm>
          <a:prstGeom prst="rect">
            <a:avLst/>
          </a:prstGeom>
          <a:noFill/>
        </p:spPr>
        <p:txBody>
          <a:bodyPr wrap="square" rtlCol="0">
            <a:spAutoFit/>
          </a:bodyPr>
          <a:lstStyle/>
          <a:p>
            <a:r>
              <a:rPr lang="en-US" sz="1350" b="1" dirty="0"/>
              <a:t>Network state</a:t>
            </a:r>
          </a:p>
        </p:txBody>
      </p:sp>
      <p:cxnSp>
        <p:nvCxnSpPr>
          <p:cNvPr id="10" name="Elbow Connector 9"/>
          <p:cNvCxnSpPr>
            <a:endCxn id="28" idx="4"/>
          </p:cNvCxnSpPr>
          <p:nvPr/>
        </p:nvCxnSpPr>
        <p:spPr>
          <a:xfrm rot="10800000">
            <a:off x="1546352" y="2827817"/>
            <a:ext cx="1036766" cy="189028"/>
          </a:xfrm>
          <a:prstGeom prst="bentConnector2">
            <a:avLst/>
          </a:prstGeom>
          <a:ln w="3175">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5" name="Rectangle 4"/>
          <p:cNvSpPr/>
          <p:nvPr/>
        </p:nvSpPr>
        <p:spPr>
          <a:xfrm>
            <a:off x="3991290" y="2189271"/>
            <a:ext cx="1355409" cy="1057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rgbClr val="000000"/>
                </a:solidFill>
              </a:rPr>
              <a:t>iNDIRA</a:t>
            </a:r>
            <a:endParaRPr lang="en-US" sz="2400" dirty="0" smtClean="0">
              <a:solidFill>
                <a:srgbClr val="000000"/>
              </a:solidFill>
            </a:endParaRPr>
          </a:p>
        </p:txBody>
      </p:sp>
      <p:sp>
        <p:nvSpPr>
          <p:cNvPr id="3" name="TextBox 2"/>
          <p:cNvSpPr txBox="1"/>
          <p:nvPr/>
        </p:nvSpPr>
        <p:spPr>
          <a:xfrm>
            <a:off x="5576069" y="1005991"/>
            <a:ext cx="3796531" cy="707886"/>
          </a:xfrm>
          <a:prstGeom prst="rect">
            <a:avLst/>
          </a:prstGeom>
          <a:noFill/>
        </p:spPr>
        <p:txBody>
          <a:bodyPr wrap="square" rtlCol="0">
            <a:spAutoFit/>
          </a:bodyPr>
          <a:lstStyle/>
          <a:p>
            <a:pPr marL="228600" indent="-228600">
              <a:spcBef>
                <a:spcPts val="880"/>
              </a:spcBef>
              <a:buClr>
                <a:srgbClr val="2DB2CF"/>
              </a:buClr>
            </a:pPr>
            <a:r>
              <a:rPr lang="en-US" sz="2000" i="1" smtClean="0">
                <a:solidFill>
                  <a:srgbClr val="58585B"/>
                </a:solidFill>
              </a:rPr>
              <a:t>(Intelligent </a:t>
            </a:r>
            <a:r>
              <a:rPr lang="en-US" sz="2000" i="1" dirty="0" smtClean="0">
                <a:solidFill>
                  <a:srgbClr val="58585B"/>
                </a:solidFill>
              </a:rPr>
              <a:t>Network Deployment Intent </a:t>
            </a:r>
            <a:r>
              <a:rPr lang="en-US" sz="2000" i="1" smtClean="0">
                <a:solidFill>
                  <a:srgbClr val="58585B"/>
                </a:solidFill>
              </a:rPr>
              <a:t>Renderer Application)</a:t>
            </a:r>
            <a:endParaRPr lang="en-US" sz="2000" i="1" dirty="0" smtClean="0">
              <a:solidFill>
                <a:srgbClr val="58585B"/>
              </a:solidFill>
            </a:endParaRPr>
          </a:p>
        </p:txBody>
      </p:sp>
      <p:sp>
        <p:nvSpPr>
          <p:cNvPr id="18" name="TextBox 17"/>
          <p:cNvSpPr txBox="1"/>
          <p:nvPr/>
        </p:nvSpPr>
        <p:spPr>
          <a:xfrm>
            <a:off x="97381" y="1229795"/>
            <a:ext cx="2310926" cy="1077218"/>
          </a:xfrm>
          <a:prstGeom prst="rect">
            <a:avLst/>
          </a:prstGeom>
          <a:solidFill>
            <a:srgbClr val="FF0000"/>
          </a:solidFill>
        </p:spPr>
        <p:txBody>
          <a:bodyPr wrap="square" rtlCol="0">
            <a:spAutoFit/>
          </a:bodyPr>
          <a:lstStyle/>
          <a:p>
            <a:r>
              <a:rPr lang="en-US" sz="1600" i="1" smtClean="0">
                <a:solidFill>
                  <a:srgbClr val="000000"/>
                </a:solidFill>
              </a:rPr>
              <a:t>User: </a:t>
            </a:r>
          </a:p>
          <a:p>
            <a:r>
              <a:rPr lang="en-US" sz="1600" i="1" dirty="0" smtClean="0">
                <a:solidFill>
                  <a:srgbClr val="000000"/>
                </a:solidFill>
              </a:rPr>
              <a:t>“ </a:t>
            </a:r>
            <a:r>
              <a:rPr lang="en-US" sz="1600" i="1" dirty="0">
                <a:solidFill>
                  <a:srgbClr val="000000"/>
                </a:solidFill>
              </a:rPr>
              <a:t>I want to send data to my </a:t>
            </a:r>
            <a:r>
              <a:rPr lang="en-US" sz="1600" i="1" dirty="0" err="1">
                <a:solidFill>
                  <a:srgbClr val="000000"/>
                </a:solidFill>
              </a:rPr>
              <a:t>SuperComputer</a:t>
            </a:r>
            <a:r>
              <a:rPr lang="en-US" sz="1600" i="1" dirty="0">
                <a:solidFill>
                  <a:srgbClr val="000000"/>
                </a:solidFill>
              </a:rPr>
              <a:t> at NERSC by 5:00pm today”</a:t>
            </a:r>
          </a:p>
        </p:txBody>
      </p:sp>
      <p:sp>
        <p:nvSpPr>
          <p:cNvPr id="19" name="TextBox 18"/>
          <p:cNvSpPr txBox="1"/>
          <p:nvPr/>
        </p:nvSpPr>
        <p:spPr>
          <a:xfrm>
            <a:off x="6831759" y="2540146"/>
            <a:ext cx="2108315" cy="1077218"/>
          </a:xfrm>
          <a:prstGeom prst="rect">
            <a:avLst/>
          </a:prstGeom>
          <a:solidFill>
            <a:srgbClr val="92D050"/>
          </a:solidFill>
        </p:spPr>
        <p:txBody>
          <a:bodyPr wrap="square" rtlCol="0">
            <a:spAutoFit/>
          </a:bodyPr>
          <a:lstStyle/>
          <a:p>
            <a:r>
              <a:rPr lang="en-US" sz="1600" i="1" smtClean="0">
                <a:solidFill>
                  <a:srgbClr val="000000"/>
                </a:solidFill>
              </a:rPr>
              <a:t>Network:</a:t>
            </a:r>
          </a:p>
          <a:p>
            <a:r>
              <a:rPr lang="en-US" sz="1600" i="1" dirty="0" smtClean="0">
                <a:solidFill>
                  <a:srgbClr val="000000"/>
                </a:solidFill>
              </a:rPr>
              <a:t>“ </a:t>
            </a:r>
            <a:r>
              <a:rPr lang="en-US" sz="1600" i="1" dirty="0">
                <a:solidFill>
                  <a:srgbClr val="000000"/>
                </a:solidFill>
              </a:rPr>
              <a:t>Ok ill reconfigure the network to make this possible!”</a:t>
            </a:r>
          </a:p>
        </p:txBody>
      </p:sp>
      <p:sp>
        <p:nvSpPr>
          <p:cNvPr id="4" name="Slide Number Placeholder 3"/>
          <p:cNvSpPr>
            <a:spLocks noGrp="1"/>
          </p:cNvSpPr>
          <p:nvPr>
            <p:ph type="sldNum" sz="quarter" idx="12"/>
          </p:nvPr>
        </p:nvSpPr>
        <p:spPr/>
        <p:txBody>
          <a:bodyPr/>
          <a:lstStyle/>
          <a:p>
            <a:fld id="{487710A0-C33E-CC45-8305-B897475A1CD7}" type="slidenum">
              <a:rPr lang="en-US" smtClean="0"/>
              <a:pPr/>
              <a:t>8</a:t>
            </a:fld>
            <a:endParaRPr lang="en-US"/>
          </a:p>
        </p:txBody>
      </p:sp>
    </p:spTree>
    <p:extLst>
      <p:ext uri="{BB962C8B-B14F-4D97-AF65-F5344CB8AC3E}">
        <p14:creationId xmlns:p14="http://schemas.microsoft.com/office/powerpoint/2010/main" val="18679744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iNDIRA’s</a:t>
            </a:r>
            <a:r>
              <a:rPr lang="en-US" dirty="0" smtClean="0"/>
              <a:t> </a:t>
            </a:r>
            <a:r>
              <a:rPr lang="en-US" dirty="0" smtClean="0"/>
              <a:t>working: </a:t>
            </a:r>
            <a:r>
              <a:rPr lang="en-US" dirty="0" smtClean="0"/>
              <a:t>Top </a:t>
            </a:r>
            <a:r>
              <a:rPr lang="en-US" dirty="0" smtClean="0"/>
              <a:t>level view</a:t>
            </a:r>
            <a:endParaRPr lang="en-US" dirty="0"/>
          </a:p>
        </p:txBody>
      </p:sp>
      <p:sp>
        <p:nvSpPr>
          <p:cNvPr id="3" name="Content Placeholder 2"/>
          <p:cNvSpPr>
            <a:spLocks noGrp="1"/>
          </p:cNvSpPr>
          <p:nvPr>
            <p:ph idx="1"/>
          </p:nvPr>
        </p:nvSpPr>
        <p:spPr>
          <a:xfrm>
            <a:off x="312513" y="1417638"/>
            <a:ext cx="3840387" cy="4611687"/>
          </a:xfrm>
        </p:spPr>
        <p:txBody>
          <a:bodyPr>
            <a:normAutofit/>
          </a:bodyPr>
          <a:lstStyle/>
          <a:p>
            <a:r>
              <a:rPr lang="en-US" dirty="0" smtClean="0">
                <a:solidFill>
                  <a:srgbClr val="000000"/>
                </a:solidFill>
              </a:rPr>
              <a:t>Act as a intent parser engine</a:t>
            </a:r>
          </a:p>
          <a:p>
            <a:pPr lvl="1"/>
            <a:r>
              <a:rPr lang="en-US" dirty="0">
                <a:solidFill>
                  <a:srgbClr val="000000"/>
                </a:solidFill>
              </a:rPr>
              <a:t>Knowledge base</a:t>
            </a:r>
          </a:p>
          <a:p>
            <a:pPr lvl="2"/>
            <a:r>
              <a:rPr lang="en-US" dirty="0">
                <a:solidFill>
                  <a:srgbClr val="000000"/>
                </a:solidFill>
              </a:rPr>
              <a:t>Topology</a:t>
            </a:r>
          </a:p>
          <a:p>
            <a:pPr lvl="2"/>
            <a:r>
              <a:rPr lang="en-US" dirty="0">
                <a:solidFill>
                  <a:srgbClr val="000000"/>
                </a:solidFill>
              </a:rPr>
              <a:t>Project profiles</a:t>
            </a:r>
          </a:p>
          <a:p>
            <a:pPr lvl="2"/>
            <a:r>
              <a:rPr lang="en-US" dirty="0">
                <a:solidFill>
                  <a:srgbClr val="000000"/>
                </a:solidFill>
              </a:rPr>
              <a:t>Semantics </a:t>
            </a:r>
            <a:r>
              <a:rPr lang="en-US" dirty="0" smtClean="0">
                <a:solidFill>
                  <a:srgbClr val="000000"/>
                </a:solidFill>
              </a:rPr>
              <a:t>– Data dictionary</a:t>
            </a:r>
            <a:endParaRPr lang="en-US" dirty="0">
              <a:solidFill>
                <a:srgbClr val="000000"/>
              </a:solidFill>
            </a:endParaRPr>
          </a:p>
          <a:p>
            <a:pPr lvl="2"/>
            <a:r>
              <a:rPr lang="en-US" dirty="0">
                <a:solidFill>
                  <a:srgbClr val="000000"/>
                </a:solidFill>
              </a:rPr>
              <a:t>Network services and conditions</a:t>
            </a:r>
          </a:p>
          <a:p>
            <a:r>
              <a:rPr lang="en-US" dirty="0">
                <a:solidFill>
                  <a:srgbClr val="000000"/>
                </a:solidFill>
              </a:rPr>
              <a:t>No platform dependence</a:t>
            </a:r>
          </a:p>
          <a:p>
            <a:r>
              <a:rPr lang="en-US" dirty="0" smtClean="0">
                <a:solidFill>
                  <a:srgbClr val="000000"/>
                </a:solidFill>
              </a:rPr>
              <a:t>Multi-layer </a:t>
            </a:r>
            <a:r>
              <a:rPr lang="en-US" dirty="0" smtClean="0">
                <a:solidFill>
                  <a:srgbClr val="000000"/>
                </a:solidFill>
              </a:rPr>
              <a:t>provisioning</a:t>
            </a:r>
          </a:p>
          <a:p>
            <a:r>
              <a:rPr lang="en-US" dirty="0" smtClean="0">
                <a:solidFill>
                  <a:srgbClr val="000000"/>
                </a:solidFill>
              </a:rPr>
              <a:t>Multi-tool </a:t>
            </a:r>
            <a:r>
              <a:rPr lang="en-US" dirty="0" smtClean="0">
                <a:solidFill>
                  <a:srgbClr val="000000"/>
                </a:solidFill>
              </a:rPr>
              <a:t>connectivity</a:t>
            </a:r>
            <a:endParaRPr lang="en-US" dirty="0" smtClean="0">
              <a:solidFill>
                <a:srgbClr val="000000"/>
              </a:solidFill>
            </a:endParaRPr>
          </a:p>
        </p:txBody>
      </p:sp>
      <p:sp>
        <p:nvSpPr>
          <p:cNvPr id="4" name="Slide Number Placeholder 3"/>
          <p:cNvSpPr>
            <a:spLocks noGrp="1"/>
          </p:cNvSpPr>
          <p:nvPr>
            <p:ph type="sldNum" sz="quarter" idx="12"/>
          </p:nvPr>
        </p:nvSpPr>
        <p:spPr/>
        <p:txBody>
          <a:bodyPr/>
          <a:lstStyle/>
          <a:p>
            <a:fld id="{487710A0-C33E-CC45-8305-B897475A1CD7}" type="slidenum">
              <a:rPr lang="en-US" smtClean="0"/>
              <a:pPr/>
              <a:t>9</a:t>
            </a:fld>
            <a:endParaRPr lang="en-US"/>
          </a:p>
        </p:txBody>
      </p:sp>
      <p:pic>
        <p:nvPicPr>
          <p:cNvPr id="5" name="Picture 4"/>
          <p:cNvPicPr/>
          <p:nvPr/>
        </p:nvPicPr>
        <p:blipFill>
          <a:blip r:embed="rId3"/>
          <a:stretch>
            <a:fillRect/>
          </a:stretch>
        </p:blipFill>
        <p:spPr>
          <a:xfrm>
            <a:off x="5162550" y="1470123"/>
            <a:ext cx="3394785" cy="2722055"/>
          </a:xfrm>
          <a:prstGeom prst="rect">
            <a:avLst/>
          </a:prstGeom>
        </p:spPr>
      </p:pic>
      <p:sp>
        <p:nvSpPr>
          <p:cNvPr id="6" name="Rectangle 5"/>
          <p:cNvSpPr/>
          <p:nvPr/>
        </p:nvSpPr>
        <p:spPr>
          <a:xfrm>
            <a:off x="5568950" y="1866504"/>
            <a:ext cx="876300" cy="32385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a:solidFill>
                  <a:srgbClr val="000000"/>
                </a:solidFill>
              </a:rPr>
              <a:t>User interface</a:t>
            </a:r>
          </a:p>
        </p:txBody>
      </p:sp>
      <p:sp>
        <p:nvSpPr>
          <p:cNvPr id="9" name="Rectangle 8"/>
          <p:cNvSpPr/>
          <p:nvPr/>
        </p:nvSpPr>
        <p:spPr>
          <a:xfrm rot="16200000">
            <a:off x="4060445" y="4671039"/>
            <a:ext cx="978568" cy="43466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solidFill>
                  <a:srgbClr val="000000"/>
                </a:solidFill>
              </a:rPr>
              <a:t>Physical layer</a:t>
            </a:r>
          </a:p>
        </p:txBody>
      </p:sp>
      <p:sp>
        <p:nvSpPr>
          <p:cNvPr id="10" name="Rectangle 9"/>
          <p:cNvSpPr/>
          <p:nvPr/>
        </p:nvSpPr>
        <p:spPr>
          <a:xfrm rot="16200000">
            <a:off x="4170356" y="3578339"/>
            <a:ext cx="758748" cy="43466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solidFill>
                  <a:srgbClr val="000000"/>
                </a:solidFill>
              </a:rPr>
              <a:t>Virtual layer</a:t>
            </a:r>
          </a:p>
        </p:txBody>
      </p:sp>
      <p:sp>
        <p:nvSpPr>
          <p:cNvPr id="11" name="Oval 10"/>
          <p:cNvSpPr/>
          <p:nvPr/>
        </p:nvSpPr>
        <p:spPr>
          <a:xfrm>
            <a:off x="5048192" y="4795064"/>
            <a:ext cx="290369" cy="3087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srgbClr val="000000"/>
              </a:solidFill>
            </a:endParaRPr>
          </a:p>
        </p:txBody>
      </p:sp>
      <p:sp>
        <p:nvSpPr>
          <p:cNvPr id="12" name="Oval 11"/>
          <p:cNvSpPr/>
          <p:nvPr/>
        </p:nvSpPr>
        <p:spPr>
          <a:xfrm>
            <a:off x="5452861" y="4486315"/>
            <a:ext cx="290369" cy="3087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srgbClr val="000000"/>
              </a:solidFill>
            </a:endParaRPr>
          </a:p>
        </p:txBody>
      </p:sp>
      <p:cxnSp>
        <p:nvCxnSpPr>
          <p:cNvPr id="16" name="Straight Connector 15"/>
          <p:cNvCxnSpPr>
            <a:stCxn id="11" idx="6"/>
            <a:endCxn id="12" idx="3"/>
          </p:cNvCxnSpPr>
          <p:nvPr/>
        </p:nvCxnSpPr>
        <p:spPr>
          <a:xfrm flipV="1">
            <a:off x="5338561" y="4749849"/>
            <a:ext cx="156824" cy="19959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11" idx="5"/>
          </p:cNvCxnSpPr>
          <p:nvPr/>
        </p:nvCxnSpPr>
        <p:spPr>
          <a:xfrm rot="16200000" flipH="1">
            <a:off x="5565518" y="4789118"/>
            <a:ext cx="45215" cy="5841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12" idx="5"/>
            <a:endCxn id="13" idx="1"/>
          </p:cNvCxnSpPr>
          <p:nvPr/>
        </p:nvCxnSpPr>
        <p:spPr>
          <a:xfrm rot="16200000" flipH="1">
            <a:off x="5620827" y="4829727"/>
            <a:ext cx="244805" cy="85047"/>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12" idx="6"/>
            <a:endCxn id="14" idx="1"/>
          </p:cNvCxnSpPr>
          <p:nvPr/>
        </p:nvCxnSpPr>
        <p:spPr>
          <a:xfrm>
            <a:off x="5743230" y="4640690"/>
            <a:ext cx="368971" cy="514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rot="10800000" flipV="1">
            <a:off x="5880213" y="4795063"/>
            <a:ext cx="334649" cy="308749"/>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4152900" y="4305300"/>
            <a:ext cx="4737100"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4152900" y="3358424"/>
            <a:ext cx="4737100"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13" name="Oval 12"/>
          <p:cNvSpPr/>
          <p:nvPr/>
        </p:nvSpPr>
        <p:spPr>
          <a:xfrm>
            <a:off x="5743229" y="4949438"/>
            <a:ext cx="290369" cy="3087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srgbClr val="000000"/>
              </a:solidFill>
            </a:endParaRPr>
          </a:p>
        </p:txBody>
      </p:sp>
      <p:sp>
        <p:nvSpPr>
          <p:cNvPr id="14" name="Oval 13"/>
          <p:cNvSpPr/>
          <p:nvPr/>
        </p:nvSpPr>
        <p:spPr>
          <a:xfrm>
            <a:off x="6069677" y="4600615"/>
            <a:ext cx="290369" cy="3087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srgbClr val="000000"/>
              </a:solidFill>
            </a:endParaRPr>
          </a:p>
        </p:txBody>
      </p:sp>
      <p:sp>
        <p:nvSpPr>
          <p:cNvPr id="23" name="Oval 22"/>
          <p:cNvSpPr/>
          <p:nvPr/>
        </p:nvSpPr>
        <p:spPr>
          <a:xfrm>
            <a:off x="7124902" y="4489458"/>
            <a:ext cx="290369" cy="3087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srgbClr val="000000"/>
              </a:solidFill>
            </a:endParaRPr>
          </a:p>
        </p:txBody>
      </p:sp>
      <p:cxnSp>
        <p:nvCxnSpPr>
          <p:cNvPr id="25" name="Straight Connector 24"/>
          <p:cNvCxnSpPr/>
          <p:nvPr/>
        </p:nvCxnSpPr>
        <p:spPr>
          <a:xfrm flipV="1">
            <a:off x="6373502" y="4640689"/>
            <a:ext cx="751400" cy="109158"/>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a:endCxn id="23" idx="3"/>
          </p:cNvCxnSpPr>
          <p:nvPr/>
        </p:nvCxnSpPr>
        <p:spPr>
          <a:xfrm flipV="1">
            <a:off x="6030375" y="4752992"/>
            <a:ext cx="1137051" cy="411751"/>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7881870" y="5103813"/>
            <a:ext cx="1008130" cy="6015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rgbClr val="000000"/>
                </a:solidFill>
              </a:rPr>
              <a:t>Current demo</a:t>
            </a:r>
            <a:endParaRPr lang="en-US">
              <a:solidFill>
                <a:srgbClr val="000000"/>
              </a:solidFill>
            </a:endParaRPr>
          </a:p>
        </p:txBody>
      </p:sp>
    </p:spTree>
    <p:extLst>
      <p:ext uri="{BB962C8B-B14F-4D97-AF65-F5344CB8AC3E}">
        <p14:creationId xmlns:p14="http://schemas.microsoft.com/office/powerpoint/2010/main" val="98358263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ESnet theme colors 080714">
      <a:dk1>
        <a:srgbClr val="6D6E71"/>
      </a:dk1>
      <a:lt1>
        <a:sysClr val="window" lastClr="FFFFFF"/>
      </a:lt1>
      <a:dk2>
        <a:srgbClr val="6D6E71"/>
      </a:dk2>
      <a:lt2>
        <a:srgbClr val="C9CACC"/>
      </a:lt2>
      <a:accent1>
        <a:srgbClr val="4EC1E0"/>
      </a:accent1>
      <a:accent2>
        <a:srgbClr val="003A5D"/>
      </a:accent2>
      <a:accent3>
        <a:srgbClr val="FF4E00"/>
      </a:accent3>
      <a:accent4>
        <a:srgbClr val="C9CACC"/>
      </a:accent4>
      <a:accent5>
        <a:srgbClr val="58585B"/>
      </a:accent5>
      <a:accent6>
        <a:srgbClr val="D2E9EE"/>
      </a:accent6>
      <a:hlink>
        <a:srgbClr val="266782"/>
      </a:hlink>
      <a:folHlink>
        <a:srgbClr val="504F8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marL="228600" indent="-228600">
          <a:spcBef>
            <a:spcPts val="880"/>
          </a:spcBef>
          <a:buClr>
            <a:srgbClr val="2DB2CF"/>
          </a:buClr>
          <a:defRPr sz="2000" dirty="0" smtClean="0">
            <a:solidFill>
              <a:srgbClr val="58585B"/>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62330</TotalTime>
  <Words>1641</Words>
  <Application>Microsoft Macintosh PowerPoint</Application>
  <PresentationFormat>On-screen Show (4:3)</PresentationFormat>
  <Paragraphs>277</Paragraphs>
  <Slides>20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Calibri</vt:lpstr>
      <vt:lpstr>Lucida Grande</vt:lpstr>
      <vt:lpstr>Arial</vt:lpstr>
      <vt:lpstr>1_Office Theme</vt:lpstr>
      <vt:lpstr>What’s your Intent?  A way to Effortlessly Configure  High Performance Networks for Science </vt:lpstr>
      <vt:lpstr>Talk Agenda</vt:lpstr>
      <vt:lpstr>ESnet Background (Brief) www.es.net</vt:lpstr>
      <vt:lpstr>Set the Stage – What we deal with everyday!</vt:lpstr>
      <vt:lpstr>Current infrastructure (example tools used)</vt:lpstr>
      <vt:lpstr>Setup Paths for the Individual: Intent</vt:lpstr>
      <vt:lpstr>INDIRA for  Intent-based networking in action….</vt:lpstr>
      <vt:lpstr>Introducing iNDIRA... “Hello! Im iNDIRA”</vt:lpstr>
      <vt:lpstr>iNDIRA’s working: Top level view</vt:lpstr>
      <vt:lpstr>iNDIRA’s working: Inside view </vt:lpstr>
      <vt:lpstr>Intent filters down onto network elements</vt:lpstr>
      <vt:lpstr>UML Description of iNDIRA’s language</vt:lpstr>
      <vt:lpstr>iNDIRA’s Ontology Example</vt:lpstr>
      <vt:lpstr>Intent rendered as RDF</vt:lpstr>
      <vt:lpstr>What about negotiating dialogues?</vt:lpstr>
      <vt:lpstr>What about negotiating dialogues?</vt:lpstr>
      <vt:lpstr>No changes to other tools</vt:lpstr>
      <vt:lpstr>Evaluation</vt:lpstr>
      <vt:lpstr>Conclusions and Potential Future work</vt:lpstr>
      <vt:lpstr>PowerPoint Presentation</vt:lpstr>
    </vt:vector>
  </TitlesOfParts>
  <Company>LBNL</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Chin Guok</dc:creator>
  <cp:lastModifiedBy>Mariam Kiran</cp:lastModifiedBy>
  <cp:revision>464</cp:revision>
  <cp:lastPrinted>2017-05-30T12:37:03Z</cp:lastPrinted>
  <dcterms:created xsi:type="dcterms:W3CDTF">2017-05-18T16:18:15Z</dcterms:created>
  <dcterms:modified xsi:type="dcterms:W3CDTF">2017-05-30T13:26:55Z</dcterms:modified>
</cp:coreProperties>
</file>