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263" r:id="rId2"/>
    <p:sldId id="314" r:id="rId3"/>
    <p:sldId id="319" r:id="rId4"/>
    <p:sldId id="320" r:id="rId5"/>
    <p:sldId id="321" r:id="rId6"/>
    <p:sldId id="337" r:id="rId7"/>
    <p:sldId id="336" r:id="rId8"/>
    <p:sldId id="338" r:id="rId9"/>
    <p:sldId id="341" r:id="rId10"/>
    <p:sldId id="353" r:id="rId11"/>
    <p:sldId id="356" r:id="rId12"/>
    <p:sldId id="355" r:id="rId13"/>
    <p:sldId id="358" r:id="rId14"/>
    <p:sldId id="357" r:id="rId15"/>
    <p:sldId id="359" r:id="rId16"/>
    <p:sldId id="333" r:id="rId17"/>
    <p:sldId id="329" r:id="rId18"/>
    <p:sldId id="35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m Kira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6"/>
    <p:restoredTop sz="86246"/>
  </p:normalViewPr>
  <p:slideViewPr>
    <p:cSldViewPr snapToGrid="0" snapToObjects="1">
      <p:cViewPr>
        <p:scale>
          <a:sx n="130" d="100"/>
          <a:sy n="130" d="100"/>
        </p:scale>
        <p:origin x="976" y="-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BDED7-29A8-754E-B807-3E8B384602A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452A4-E2D2-B541-BB96-F19D8343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23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92602-A50A-6F43-BA63-B95DD6C879D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9BEA5-48FC-3B4C-BD98-0FE1A609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7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Isolate</a:t>
            </a:r>
            <a:r>
              <a:rPr lang="en-US" baseline="0" dirty="0" smtClean="0"/>
              <a:t> science data from general flows</a:t>
            </a:r>
          </a:p>
          <a:p>
            <a:r>
              <a:rPr lang="en-US" baseline="0" dirty="0" smtClean="0"/>
              <a:t>Alpha flows (size and </a:t>
            </a:r>
            <a:r>
              <a:rPr lang="en-US" baseline="0" dirty="0" err="1" smtClean="0"/>
              <a:t>bursitness</a:t>
            </a:r>
            <a:r>
              <a:rPr lang="en-US" baseline="0" dirty="0" smtClean="0"/>
              <a:t>)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size (elephant/mice), rate (cheetah/snail), duration (tortoise/dragonfly), </a:t>
            </a:r>
            <a:r>
              <a:rPr lang="en-US" dirty="0" err="1" smtClean="0"/>
              <a:t>burstiness</a:t>
            </a:r>
            <a:r>
              <a:rPr lang="en-US" dirty="0" smtClean="0"/>
              <a:t> (porcupine/stingray)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BEA5-48FC-3B4C-BD98-0FE1A609C1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7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109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is-IS" dirty="0" smtClean="0"/>
              <a:t>f flow parallelized that flow data not tell us.. </a:t>
            </a:r>
            <a:r>
              <a:rPr lang="en-US" dirty="0" smtClean="0"/>
              <a:t>G</a:t>
            </a:r>
            <a:r>
              <a:rPr lang="is-IS" dirty="0" smtClean="0"/>
              <a:t>o through different ports .. </a:t>
            </a:r>
            <a:r>
              <a:rPr lang="en-US" dirty="0" smtClean="0"/>
              <a:t>N</a:t>
            </a:r>
            <a:r>
              <a:rPr lang="is-IS" dirty="0" smtClean="0"/>
              <a:t>etwork doesnt know, but know if we had data from endpoints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BEA5-48FC-3B4C-BD98-0FE1A609C1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9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58585B"/>
                </a:solidFill>
              </a:rPr>
              <a:t>Learns features probabilities where is think data falls into clusters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BEA5-48FC-3B4C-BD98-0FE1A609C1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7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3832225"/>
            <a:ext cx="7772400" cy="1362075"/>
          </a:xfrm>
        </p:spPr>
        <p:txBody>
          <a:bodyPr anchor="t"/>
          <a:lstStyle>
            <a:lvl1pPr algn="l">
              <a:defRPr sz="44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24063"/>
            <a:ext cx="7772400" cy="1500187"/>
          </a:xfrm>
        </p:spPr>
        <p:txBody>
          <a:bodyPr tIns="45720" bIns="182880" anchor="b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0274" y="6483355"/>
            <a:ext cx="168592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Snet_Logo_Foot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44" y="6116410"/>
            <a:ext cx="1210056" cy="36271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37160" cy="6848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96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7762875" cy="1470025"/>
          </a:xfrm>
        </p:spPr>
        <p:txBody>
          <a:bodyPr/>
          <a:lstStyle>
            <a:lvl1pPr>
              <a:defRPr sz="4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69267"/>
            <a:ext cx="3597275" cy="1325033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0274" y="6483355"/>
            <a:ext cx="168592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8335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NB: The information in these slides are strictly for exploratory purposes and should not in any way imply ESnet’s commitment to this architecture.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OE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467" y="5832094"/>
            <a:ext cx="1572768" cy="524256"/>
          </a:xfrm>
          <a:prstGeom prst="rect">
            <a:avLst/>
          </a:prstGeom>
        </p:spPr>
      </p:pic>
      <p:pic>
        <p:nvPicPr>
          <p:cNvPr id="8" name="Picture 7" descr="Lab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667502"/>
            <a:ext cx="908304" cy="688848"/>
          </a:xfrm>
          <a:prstGeom prst="rect">
            <a:avLst/>
          </a:prstGeom>
        </p:spPr>
      </p:pic>
      <p:pic>
        <p:nvPicPr>
          <p:cNvPr id="9" name="Picture 8" descr="ESnet_Logo_Header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" y="651933"/>
            <a:ext cx="3288792" cy="96012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16513" y="3868738"/>
            <a:ext cx="3570287" cy="1325562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  <a:lvl2pPr marL="230188" indent="0">
              <a:buNone/>
              <a:defRPr sz="1400"/>
            </a:lvl2pPr>
            <a:lvl3pPr marL="458787" indent="0">
              <a:buNone/>
              <a:defRPr sz="1400"/>
            </a:lvl3pPr>
            <a:lvl4pPr marL="684212" indent="0">
              <a:buNone/>
              <a:defRPr sz="1400"/>
            </a:lvl4pPr>
            <a:lvl5pPr marL="912812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483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0274" y="6483355"/>
            <a:ext cx="168592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8335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NB: The </a:t>
            </a:r>
            <a:r>
              <a:rPr lang="en-US" dirty="0" err="1" smtClean="0"/>
              <a:t>inf</a:t>
            </a:r>
            <a:r>
              <a:rPr lang="en-US" dirty="0" smtClean="0"/>
              <a:t>   </a:t>
            </a:r>
            <a:r>
              <a:rPr lang="en-US" dirty="0" err="1" smtClean="0"/>
              <a:t>ormation</a:t>
            </a:r>
            <a:r>
              <a:rPr lang="en-US" dirty="0" smtClean="0"/>
              <a:t> in these slides are strictly for exploratory purposes and should not in any way imply </a:t>
            </a:r>
            <a:r>
              <a:rPr lang="en-US" dirty="0" err="1" smtClean="0"/>
              <a:t>ESnet’s</a:t>
            </a:r>
            <a:r>
              <a:rPr lang="en-US" dirty="0" smtClean="0"/>
              <a:t> commitment to this architecture.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19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8163"/>
          </a:xfrm>
        </p:spPr>
        <p:txBody>
          <a:bodyPr/>
          <a:lstStyle>
            <a:lvl1pPr marL="228600" indent="-228600">
              <a:defRPr sz="2000"/>
            </a:lvl1pPr>
            <a:lvl2pPr marL="457200" indent="-228600">
              <a:buClr>
                <a:schemeClr val="tx1"/>
              </a:buClr>
              <a:defRPr sz="1800"/>
            </a:lvl2pPr>
            <a:lvl3pPr marL="685800" indent="-228600">
              <a:buClr>
                <a:schemeClr val="tx1"/>
              </a:buClr>
              <a:defRPr sz="1600"/>
            </a:lvl3pPr>
            <a:lvl4pPr marL="914400" indent="-228600">
              <a:buClr>
                <a:schemeClr val="tx1"/>
              </a:buClr>
              <a:defRPr sz="1200"/>
            </a:lvl4pPr>
            <a:lvl5pPr marL="1143000" indent="-228600">
              <a:buClr>
                <a:schemeClr val="tx1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8163"/>
          </a:xfrm>
        </p:spPr>
        <p:txBody>
          <a:bodyPr/>
          <a:lstStyle>
            <a:lvl1pPr marL="228600" indent="-228600">
              <a:defRPr sz="2000"/>
            </a:lvl1pPr>
            <a:lvl2pPr marL="457200" indent="-228600">
              <a:buClr>
                <a:schemeClr val="tx1"/>
              </a:buClr>
              <a:defRPr sz="1800"/>
            </a:lvl2pPr>
            <a:lvl3pPr marL="685800" indent="-228600">
              <a:buClr>
                <a:schemeClr val="tx1"/>
              </a:buClr>
              <a:defRPr sz="1600"/>
            </a:lvl3pPr>
            <a:lvl4pPr marL="914400" indent="-228600">
              <a:buClr>
                <a:schemeClr val="tx1"/>
              </a:buClr>
              <a:defRPr sz="1200"/>
            </a:lvl4pPr>
            <a:lvl5pPr marL="1143000" indent="-228600">
              <a:buClr>
                <a:schemeClr val="tx1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274" y="6483355"/>
            <a:ext cx="168592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8335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NB: The information in these slides are strictly for exploratory purposes and should not in any way imply ESnet’s commitment to this architecture.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2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3488"/>
          </a:xfrm>
        </p:spPr>
        <p:txBody>
          <a:bodyPr/>
          <a:lstStyle>
            <a:lvl1pPr>
              <a:defRPr sz="2000"/>
            </a:lvl1pPr>
            <a:lvl2pPr marL="457200" indent="-228600">
              <a:defRPr sz="1800"/>
            </a:lvl2pPr>
            <a:lvl3pPr marL="685800" indent="-228600">
              <a:defRPr sz="1600"/>
            </a:lvl3pPr>
            <a:lvl4pPr marL="914400" indent="-228600">
              <a:defRPr sz="1200"/>
            </a:lvl4pPr>
            <a:lvl5pPr marL="1143000" indent="-228600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3488"/>
          </a:xfrm>
        </p:spPr>
        <p:txBody>
          <a:bodyPr/>
          <a:lstStyle>
            <a:lvl1pPr>
              <a:defRPr sz="2000"/>
            </a:lvl1pPr>
            <a:lvl2pPr marL="457200" indent="-228600">
              <a:defRPr sz="1800"/>
            </a:lvl2pPr>
            <a:lvl3pPr marL="685800" indent="-228600">
              <a:defRPr sz="1600"/>
            </a:lvl3pPr>
            <a:lvl4pPr marL="914400" indent="-228600">
              <a:defRPr sz="1200"/>
            </a:lvl4pPr>
            <a:lvl5pPr marL="1143000" indent="-228600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0274" y="6483355"/>
            <a:ext cx="168592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7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5027" y="6617730"/>
            <a:ext cx="7011773" cy="230750"/>
          </a:xfrm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363739"/>
                </a:solidFill>
              </a:defRPr>
            </a:lvl1pPr>
          </a:lstStyle>
          <a:p>
            <a:r>
              <a:rPr lang="en-US" smtClean="0"/>
              <a:t>NB: The information in these slides are strictly for exploratory purposes and should not in any way imply ESnet’s commitment to this architecture.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95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0274" y="6483355"/>
            <a:ext cx="168592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0" y="648335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NB: The information in these slides are strictly for exploratory purposes and should not in any way imply ESnet’s commitment to this architecture.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4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7762875" cy="1470025"/>
          </a:xfrm>
        </p:spPr>
        <p:txBody>
          <a:bodyPr/>
          <a:lstStyle>
            <a:lvl1pPr>
              <a:defRPr sz="4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69267"/>
            <a:ext cx="3597275" cy="1325033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0274" y="6483355"/>
            <a:ext cx="168592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8335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NB: The information in these slides are strictly for exploratory purposes and should not in any way imply ESnet’s commitment to this architecture.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OE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467" y="5832094"/>
            <a:ext cx="1572768" cy="524256"/>
          </a:xfrm>
          <a:prstGeom prst="rect">
            <a:avLst/>
          </a:prstGeom>
        </p:spPr>
      </p:pic>
      <p:pic>
        <p:nvPicPr>
          <p:cNvPr id="8" name="Picture 7" descr="Lab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667502"/>
            <a:ext cx="908304" cy="688848"/>
          </a:xfrm>
          <a:prstGeom prst="rect">
            <a:avLst/>
          </a:prstGeom>
        </p:spPr>
      </p:pic>
      <p:pic>
        <p:nvPicPr>
          <p:cNvPr id="9" name="Picture 8" descr="ESnet_Logo_Header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" y="651933"/>
            <a:ext cx="3288792" cy="96012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16513" y="3868738"/>
            <a:ext cx="3570287" cy="1325562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  <a:lvl2pPr marL="230188" indent="0">
              <a:buNone/>
              <a:defRPr sz="1400"/>
            </a:lvl2pPr>
            <a:lvl3pPr marL="458787" indent="0">
              <a:buNone/>
              <a:defRPr sz="1400"/>
            </a:lvl3pPr>
            <a:lvl4pPr marL="684212" indent="0">
              <a:buNone/>
              <a:defRPr sz="1400"/>
            </a:lvl4pPr>
            <a:lvl5pPr marL="912812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53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4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617730"/>
            <a:ext cx="311665" cy="23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fld id="{487710A0-C33E-CC45-8305-B897475A1C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Snet_Logo_Footer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44" y="6116410"/>
            <a:ext cx="1210056" cy="36271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37160" cy="6848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5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88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228600" algn="l" defTabSz="457200" rtl="0" eaLnBrk="1" latinLnBrk="0" hangingPunct="1">
        <a:spcBef>
          <a:spcPct val="20000"/>
        </a:spcBef>
        <a:buClr>
          <a:schemeClr val="tx1">
            <a:lumMod val="50000"/>
          </a:schemeClr>
        </a:buClr>
        <a:buSzPct val="85000"/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8975" indent="-230188" algn="l" defTabSz="45720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9962" indent="-285750" algn="l" defTabSz="45720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Lucida Grande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30188" algn="l" defTabSz="45720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</a:rPr>
              <a:t>Classifying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Elephant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b="1" dirty="0">
                <a:solidFill>
                  <a:srgbClr val="000000"/>
                </a:solidFill>
              </a:rPr>
              <a:t>Mice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Flows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in High-Speed Networks 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b="1" dirty="0" smtClean="0">
                <a:solidFill>
                  <a:srgbClr val="000000"/>
                </a:solidFill>
              </a:rPr>
              <a:t>Mariam Kiran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err="1" smtClean="0">
                <a:solidFill>
                  <a:srgbClr val="000000"/>
                </a:solidFill>
              </a:rPr>
              <a:t>Anshuman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Chabbra</a:t>
            </a:r>
            <a:r>
              <a:rPr lang="en-US" sz="1800" dirty="0" smtClean="0">
                <a:solidFill>
                  <a:srgbClr val="000000"/>
                </a:solidFill>
              </a:rPr>
              <a:t> (NSIT)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err="1" smtClean="0">
                <a:solidFill>
                  <a:srgbClr val="000000"/>
                </a:solidFill>
              </a:rPr>
              <a:t>Anirban</a:t>
            </a:r>
            <a:r>
              <a:rPr lang="en-US" sz="1800" dirty="0" smtClean="0">
                <a:solidFill>
                  <a:srgbClr val="000000"/>
                </a:solidFill>
              </a:rPr>
              <a:t> Mandal (</a:t>
            </a:r>
            <a:r>
              <a:rPr lang="en-US" sz="1800" dirty="0" err="1" smtClean="0">
                <a:solidFill>
                  <a:srgbClr val="000000"/>
                </a:solidFill>
              </a:rPr>
              <a:t>Renci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Presented at INDIS 2017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ESnet, LBNL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27303" y="3878507"/>
            <a:ext cx="0" cy="12842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1470" y="6463841"/>
            <a:ext cx="4434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880"/>
              </a:spcBef>
              <a:buClr>
                <a:srgbClr val="2DB2CF"/>
              </a:buClr>
            </a:pPr>
            <a:r>
              <a:rPr lang="en-US" sz="1400" i="1" dirty="0" smtClean="0">
                <a:solidFill>
                  <a:srgbClr val="000000"/>
                </a:solidFill>
              </a:rPr>
              <a:t>Funded under </a:t>
            </a:r>
            <a:r>
              <a:rPr lang="tr-TR" sz="1400" i="1" dirty="0">
                <a:solidFill>
                  <a:srgbClr val="000000"/>
                </a:solidFill>
              </a:rPr>
              <a:t> DE-SC0012636</a:t>
            </a:r>
            <a:endParaRPr lang="en-US" sz="1400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Working of GMM-EM algorithm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4827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Flow characteristics are dependent: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er site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Per time of the day </a:t>
            </a:r>
          </a:p>
          <a:p>
            <a:r>
              <a:rPr lang="en-US" dirty="0">
                <a:solidFill>
                  <a:srgbClr val="000000"/>
                </a:solidFill>
              </a:rPr>
              <a:t>GMM assumes there is a Gaussian distribution of mixture of </a:t>
            </a:r>
            <a:r>
              <a:rPr lang="en-US" dirty="0" smtClean="0">
                <a:solidFill>
                  <a:srgbClr val="000000"/>
                </a:solidFill>
              </a:rPr>
              <a:t>classes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 set is a mixture of elephant and mice </a:t>
            </a:r>
            <a:r>
              <a:rPr lang="en-US" dirty="0" smtClean="0">
                <a:solidFill>
                  <a:srgbClr val="000000"/>
                </a:solidFill>
              </a:rPr>
              <a:t>flows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" dirty="0">
                <a:solidFill>
                  <a:srgbClr val="000000"/>
                </a:solidFill>
              </a:rPr>
              <a:t>Initialization Step: </a:t>
            </a:r>
            <a:r>
              <a:rPr lang="en-US" dirty="0">
                <a:solidFill>
                  <a:srgbClr val="000000"/>
                </a:solidFill>
              </a:rPr>
              <a:t>10% flows are elephant in my traffic (</a:t>
            </a:r>
            <a:r>
              <a:rPr lang="en-US" dirty="0" smtClean="0">
                <a:solidFill>
                  <a:srgbClr val="000000"/>
                </a:solidFill>
              </a:rPr>
              <a:t>0.1,0.9)</a:t>
            </a:r>
          </a:p>
          <a:p>
            <a:r>
              <a:rPr lang="en" dirty="0" smtClean="0">
                <a:solidFill>
                  <a:srgbClr val="000000"/>
                </a:solidFill>
              </a:rPr>
              <a:t>Expectation </a:t>
            </a:r>
            <a:r>
              <a:rPr lang="en" dirty="0">
                <a:solidFill>
                  <a:srgbClr val="000000"/>
                </a:solidFill>
              </a:rPr>
              <a:t>Step: </a:t>
            </a:r>
            <a:r>
              <a:rPr lang="en-US" dirty="0">
                <a:solidFill>
                  <a:srgbClr val="000000"/>
                </a:solidFill>
              </a:rPr>
              <a:t>Compute belonging to a cluster based on Gaussian </a:t>
            </a:r>
            <a:r>
              <a:rPr lang="en-US" dirty="0" smtClean="0">
                <a:solidFill>
                  <a:srgbClr val="000000"/>
                </a:solidFill>
              </a:rPr>
              <a:t>equations</a:t>
            </a:r>
          </a:p>
          <a:p>
            <a:r>
              <a:rPr lang="en" dirty="0" smtClean="0">
                <a:solidFill>
                  <a:srgbClr val="000000"/>
                </a:solidFill>
              </a:rPr>
              <a:t>Maximization </a:t>
            </a:r>
            <a:r>
              <a:rPr lang="en" dirty="0">
                <a:solidFill>
                  <a:srgbClr val="000000"/>
                </a:solidFill>
              </a:rPr>
              <a:t>Step: </a:t>
            </a:r>
            <a:r>
              <a:rPr lang="en-US" dirty="0">
                <a:solidFill>
                  <a:srgbClr val="000000"/>
                </a:solidFill>
              </a:rPr>
              <a:t>Keep re-iterating till </a:t>
            </a:r>
            <a:r>
              <a:rPr lang="en-US" dirty="0" smtClean="0">
                <a:solidFill>
                  <a:srgbClr val="000000"/>
                </a:solidFill>
              </a:rPr>
              <a:t>converge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Shape 2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13651" y="2302621"/>
            <a:ext cx="2901749" cy="37468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50" y="3717964"/>
            <a:ext cx="3140184" cy="14120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85852" y="3704029"/>
            <a:ext cx="3900948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ts val="660"/>
              </a:spcBef>
              <a:buClr>
                <a:srgbClr val="2DB2CF"/>
              </a:buClr>
              <a:buFont typeface="Arial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Maximum likelihood fit to Gaussian density (red)</a:t>
            </a:r>
          </a:p>
          <a:p>
            <a:pPr marL="257175" indent="-257175">
              <a:spcBef>
                <a:spcPts val="660"/>
              </a:spcBef>
              <a:buClr>
                <a:srgbClr val="2DB2CF"/>
              </a:buClr>
              <a:buFont typeface="Arial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Observation data set (green) also called responsibility</a:t>
            </a:r>
          </a:p>
          <a:p>
            <a:pPr marL="257175" indent="-257175">
              <a:spcBef>
                <a:spcPts val="660"/>
              </a:spcBef>
              <a:buClr>
                <a:srgbClr val="2DB2CF"/>
              </a:buClr>
              <a:buFont typeface="Arial" charset="0"/>
              <a:buChar char="•"/>
            </a:pPr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11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482" y="4626908"/>
            <a:ext cx="1746518" cy="820163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9706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Use Classification to build a LCS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LCS = Learning Classifier System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Each site is different, and flow characteristics change over time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Classifier will find different characteristics of elephants and mice: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Not have a predefined definition e.g. thresholds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13239" y="2517058"/>
            <a:ext cx="1494503" cy="639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Knowledge Base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54981" y="3742946"/>
            <a:ext cx="1502387" cy="5506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Environment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4919" y="3309623"/>
            <a:ext cx="1022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880"/>
              </a:spcBef>
              <a:buClr>
                <a:srgbClr val="2DB2CF"/>
              </a:buClr>
            </a:pPr>
            <a:r>
              <a:rPr lang="en-US" sz="1600" smtClean="0">
                <a:solidFill>
                  <a:srgbClr val="000000"/>
                </a:solidFill>
              </a:rPr>
              <a:t>learn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82497" y="3752434"/>
            <a:ext cx="993058" cy="5506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Apply Actions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159045" y="3156154"/>
            <a:ext cx="0" cy="58679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21393" y="2194312"/>
            <a:ext cx="158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880"/>
              </a:spcBef>
              <a:buClr>
                <a:srgbClr val="2DB2CF"/>
              </a:buClr>
            </a:pPr>
            <a:r>
              <a:rPr lang="en-US" i="1" smtClean="0">
                <a:solidFill>
                  <a:srgbClr val="000000"/>
                </a:solidFill>
              </a:rPr>
              <a:t>(Classifier)</a:t>
            </a:r>
            <a:endParaRPr lang="en-US" i="1" dirty="0" smtClean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81600" y="3285017"/>
            <a:ext cx="1750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80"/>
              </a:spcBef>
              <a:buClr>
                <a:srgbClr val="2DB2CF"/>
              </a:buClr>
            </a:pPr>
            <a:r>
              <a:rPr lang="en-US" sz="1600" dirty="0" smtClean="0">
                <a:solidFill>
                  <a:srgbClr val="000000"/>
                </a:solidFill>
              </a:rPr>
              <a:t>Rule-based trigger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152103" y="3192340"/>
            <a:ext cx="0" cy="55060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Semi supervised gives better results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5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Clear clusters found!</a:t>
            </a:r>
          </a:p>
          <a:p>
            <a:r>
              <a:rPr lang="en-US" dirty="0">
                <a:solidFill>
                  <a:srgbClr val="000000"/>
                </a:solidFill>
              </a:rPr>
              <a:t>Each site cluster has different </a:t>
            </a:r>
            <a:r>
              <a:rPr lang="en-US" dirty="0" smtClean="0">
                <a:solidFill>
                  <a:srgbClr val="000000"/>
                </a:solidFill>
              </a:rPr>
              <a:t>characteristics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Blue = Elephant, Orange = Mice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Rsite1 more Elephants flows compared to Rsite2/Rsite3 (higher duration)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Mice flow ranges are different for Rsite3 (</a:t>
            </a:r>
            <a:r>
              <a:rPr lang="en-US" smtClean="0">
                <a:solidFill>
                  <a:srgbClr val="000000"/>
                </a:solidFill>
              </a:rPr>
              <a:t>based on flow </a:t>
            </a:r>
            <a:r>
              <a:rPr lang="en-US" dirty="0" smtClean="0">
                <a:solidFill>
                  <a:srgbClr val="000000"/>
                </a:solidFill>
              </a:rPr>
              <a:t>size)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Shape 308" descr="sac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8323" y="2470027"/>
            <a:ext cx="3372464" cy="217080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" name="Shape 314" descr="hou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987" y="2470026"/>
            <a:ext cx="3398484" cy="217080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" name="Shape 320" descr="fna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3987" y="2470026"/>
            <a:ext cx="3217606" cy="217080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TextBox 7"/>
          <p:cNvSpPr txBox="1"/>
          <p:nvPr/>
        </p:nvSpPr>
        <p:spPr>
          <a:xfrm>
            <a:off x="1168809" y="4557578"/>
            <a:ext cx="16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880"/>
              </a:spcBef>
              <a:buClr>
                <a:srgbClr val="2DB2CF"/>
              </a:buClr>
            </a:pPr>
            <a:r>
              <a:rPr lang="en-US" i="1" dirty="0" smtClean="0">
                <a:solidFill>
                  <a:srgbClr val="58585B"/>
                </a:solidFill>
              </a:rPr>
              <a:t>Rsite1</a:t>
            </a:r>
            <a:endParaRPr lang="en-US" i="1" dirty="0" smtClean="0">
              <a:solidFill>
                <a:srgbClr val="58585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28651" y="4557578"/>
            <a:ext cx="16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880"/>
              </a:spcBef>
              <a:buClr>
                <a:srgbClr val="2DB2CF"/>
              </a:buClr>
            </a:pPr>
            <a:r>
              <a:rPr lang="en-US" i="1" dirty="0" smtClean="0">
                <a:solidFill>
                  <a:srgbClr val="58585B"/>
                </a:solidFill>
              </a:rPr>
              <a:t>Rsite2</a:t>
            </a:r>
            <a:endParaRPr lang="en-US" i="1" dirty="0" smtClean="0">
              <a:solidFill>
                <a:srgbClr val="58585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25481" y="4557578"/>
            <a:ext cx="16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880"/>
              </a:spcBef>
              <a:buClr>
                <a:srgbClr val="2DB2CF"/>
              </a:buClr>
            </a:pPr>
            <a:r>
              <a:rPr lang="en-US" i="1" dirty="0" smtClean="0">
                <a:solidFill>
                  <a:srgbClr val="58585B"/>
                </a:solidFill>
              </a:rPr>
              <a:t>Rsite</a:t>
            </a:r>
            <a:r>
              <a:rPr lang="en-US" i="1" dirty="0">
                <a:solidFill>
                  <a:srgbClr val="58585B"/>
                </a:solidFill>
              </a:rPr>
              <a:t>3</a:t>
            </a:r>
            <a:endParaRPr lang="en-US" i="1" dirty="0" smtClean="0">
              <a:solidFill>
                <a:srgbClr val="5858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What lessons did we learn?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Clustering leads to more statistical analysis on what elephants/mice are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Too much Noise in data: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First few </a:t>
            </a:r>
            <a:r>
              <a:rPr lang="en-US" dirty="0" err="1" smtClean="0">
                <a:solidFill>
                  <a:srgbClr val="000000"/>
                </a:solidFill>
              </a:rPr>
              <a:t>netflow</a:t>
            </a:r>
            <a:r>
              <a:rPr lang="en-US" dirty="0" smtClean="0">
                <a:solidFill>
                  <a:srgbClr val="000000"/>
                </a:solidFill>
              </a:rPr>
              <a:t> records contained </a:t>
            </a:r>
            <a:r>
              <a:rPr lang="en-US" dirty="0" err="1" smtClean="0">
                <a:solidFill>
                  <a:srgbClr val="000000"/>
                </a:solidFill>
              </a:rPr>
              <a:t>Perfsonar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tests,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being classified as </a:t>
            </a:r>
            <a:r>
              <a:rPr lang="en-US" dirty="0" smtClean="0">
                <a:solidFill>
                  <a:srgbClr val="000000"/>
                </a:solidFill>
              </a:rPr>
              <a:t>elephant flows, had to be cleaned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Needed some knowledge for semi-supervised: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Leads to skewed results of elephants lying in top 10% size and rate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Need </a:t>
            </a:r>
            <a:r>
              <a:rPr lang="en-US" dirty="0" smtClean="0">
                <a:solidFill>
                  <a:srgbClr val="000000"/>
                </a:solidFill>
              </a:rPr>
              <a:t>an independent verification with </a:t>
            </a:r>
            <a:r>
              <a:rPr lang="en-US" dirty="0" smtClean="0">
                <a:solidFill>
                  <a:srgbClr val="000000"/>
                </a:solidFill>
              </a:rPr>
              <a:t>ground truth </a:t>
            </a:r>
            <a:r>
              <a:rPr lang="en-US" dirty="0" smtClean="0">
                <a:solidFill>
                  <a:srgbClr val="000000"/>
                </a:solidFill>
              </a:rPr>
              <a:t>data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E.g. Simulating </a:t>
            </a:r>
            <a:r>
              <a:rPr lang="en-US" dirty="0" err="1" smtClean="0">
                <a:solidFill>
                  <a:srgbClr val="000000"/>
                </a:solidFill>
              </a:rPr>
              <a:t>GridFTP</a:t>
            </a:r>
            <a:r>
              <a:rPr lang="en-US" dirty="0" smtClean="0">
                <a:solidFill>
                  <a:srgbClr val="000000"/>
                </a:solidFill>
              </a:rPr>
              <a:t> transfers to see if recognized as elephants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ML </a:t>
            </a:r>
            <a:r>
              <a:rPr lang="en-US" dirty="0" err="1" smtClean="0">
                <a:solidFill>
                  <a:srgbClr val="000000"/>
                </a:solidFill>
              </a:rPr>
              <a:t>BlackBox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problem: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Using ML </a:t>
            </a:r>
            <a:r>
              <a:rPr lang="en-US" dirty="0" smtClean="0">
                <a:solidFill>
                  <a:srgbClr val="000000"/>
                </a:solidFill>
              </a:rPr>
              <a:t>libraries </a:t>
            </a:r>
            <a:r>
              <a:rPr lang="en-US" dirty="0" smtClean="0">
                <a:solidFill>
                  <a:srgbClr val="000000"/>
                </a:solidFill>
              </a:rPr>
              <a:t>does not expose internal algorithm </a:t>
            </a:r>
            <a:r>
              <a:rPr lang="en-US" dirty="0" smtClean="0">
                <a:solidFill>
                  <a:srgbClr val="000000"/>
                </a:solidFill>
              </a:rPr>
              <a:t>workings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Propose building ‘open’ libraries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dirty="0" err="1" smtClean="0">
                <a:solidFill>
                  <a:srgbClr val="000000"/>
                </a:solidFill>
              </a:rPr>
              <a:t>Netflow</a:t>
            </a:r>
            <a:r>
              <a:rPr lang="en-US" dirty="0" smtClean="0">
                <a:solidFill>
                  <a:srgbClr val="000000"/>
                </a:solidFill>
              </a:rPr>
              <a:t> enough?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Initial idea was:</a:t>
            </a:r>
          </a:p>
          <a:p>
            <a:pPr lvl="1" algn="ctr"/>
            <a:r>
              <a:rPr lang="en-US" dirty="0" smtClean="0">
                <a:solidFill>
                  <a:srgbClr val="000000"/>
                </a:solidFill>
              </a:rPr>
              <a:t>Can we to Active Traffic Steering using identified clusters?</a:t>
            </a:r>
            <a:endParaRPr lang="is-I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There is Noise: difficult to recognize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Link testing data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track of congestion on link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Bad configuration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Sampling rate can be altered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Additional infrastructure required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Sflow</a:t>
            </a:r>
            <a:r>
              <a:rPr lang="is-IS" dirty="0">
                <a:solidFill>
                  <a:srgbClr val="000000"/>
                </a:solidFill>
              </a:rPr>
              <a:t>:</a:t>
            </a:r>
            <a:r>
              <a:rPr lang="is-IS" dirty="0" smtClean="0">
                <a:solidFill>
                  <a:srgbClr val="000000"/>
                </a:solidFill>
              </a:rPr>
              <a:t> Expensive but is it worth it?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More end-to-end data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Whether flows captured belong to same stream? Interface/port data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I/O data</a:t>
            </a:r>
            <a:endParaRPr lang="is-I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51073" y="695946"/>
            <a:ext cx="1415845" cy="3880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Knowledge Base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01812" y="1357425"/>
            <a:ext cx="1256326" cy="4648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Environment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9289" y="1093083"/>
            <a:ext cx="1022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880"/>
              </a:spcBef>
              <a:buClr>
                <a:srgbClr val="2DB2CF"/>
              </a:buClr>
            </a:pPr>
            <a:r>
              <a:rPr lang="en-US" sz="1200" smtClean="0">
                <a:solidFill>
                  <a:srgbClr val="000000"/>
                </a:solidFill>
              </a:rPr>
              <a:t>learn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89733" y="1446318"/>
            <a:ext cx="975852" cy="4748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Apply Actions</a:t>
            </a:r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000566" y="1059453"/>
            <a:ext cx="0" cy="38686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62915" y="454556"/>
            <a:ext cx="1582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880"/>
              </a:spcBef>
              <a:buClr>
                <a:srgbClr val="2DB2CF"/>
              </a:buClr>
            </a:pPr>
            <a:r>
              <a:rPr lang="en-US" sz="1400" i="1" smtClean="0">
                <a:solidFill>
                  <a:srgbClr val="000000"/>
                </a:solidFill>
              </a:rPr>
              <a:t>(Classifier)</a:t>
            </a:r>
            <a:endParaRPr lang="en-US" sz="1400" i="1" dirty="0" smtClean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90514" y="1128029"/>
            <a:ext cx="175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80"/>
              </a:spcBef>
              <a:buClr>
                <a:srgbClr val="2DB2CF"/>
              </a:buClr>
            </a:pPr>
            <a:r>
              <a:rPr lang="en-US" sz="1200" dirty="0" smtClean="0">
                <a:solidFill>
                  <a:srgbClr val="000000"/>
                </a:solidFill>
              </a:rPr>
              <a:t>Rule-based trigger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890514" y="1039236"/>
            <a:ext cx="0" cy="40708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6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Building Learning </a:t>
            </a:r>
            <a:r>
              <a:rPr lang="en-US" dirty="0" smtClean="0">
                <a:solidFill>
                  <a:srgbClr val="000000"/>
                </a:solidFill>
              </a:rPr>
              <a:t>classifier system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3897" y="1238865"/>
            <a:ext cx="7175090" cy="11997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Knowledge base </a:t>
            </a:r>
          </a:p>
          <a:p>
            <a:pPr algn="ctr"/>
            <a:endParaRPr lang="en-US" dirty="0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 smtClean="0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5690" y="2718608"/>
            <a:ext cx="1622322" cy="66809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Flow record</a:t>
            </a:r>
          </a:p>
          <a:p>
            <a:pPr algn="ctr"/>
            <a:r>
              <a:rPr lang="en-US" dirty="0" smtClean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(1</a:t>
            </a:r>
            <a:r>
              <a:rPr lang="is-IS" dirty="0" smtClean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…10)</a:t>
            </a:r>
            <a:r>
              <a:rPr lang="en-US" dirty="0" smtClean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37440" y="2687553"/>
            <a:ext cx="1568244" cy="8275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Action</a:t>
            </a:r>
          </a:p>
          <a:p>
            <a:pPr algn="ctr"/>
            <a:r>
              <a:rPr lang="en-US" dirty="0" smtClean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5236" y="1715748"/>
            <a:ext cx="1751986" cy="47684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</a:t>
            </a:r>
            <a:endParaRPr lang="en-US" dirty="0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60009" y="1713879"/>
            <a:ext cx="1624780" cy="49837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</a:t>
            </a:r>
            <a:endParaRPr lang="en-US" dirty="0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09253" y="1694215"/>
            <a:ext cx="1398024" cy="5180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Classify</a:t>
            </a:r>
            <a:endParaRPr lang="en-US" dirty="0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67833" y="1694215"/>
            <a:ext cx="1188780" cy="508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</a:t>
            </a:r>
            <a:endParaRPr lang="en-US" dirty="0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>
            <a:stCxn id="10" idx="0"/>
          </p:cNvCxnSpPr>
          <p:nvPr/>
        </p:nvCxnSpPr>
        <p:spPr>
          <a:xfrm flipV="1">
            <a:off x="1356851" y="2438616"/>
            <a:ext cx="1" cy="27999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7821562" y="2425210"/>
            <a:ext cx="4915" cy="26234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37440" y="3072231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880"/>
              </a:spcBef>
              <a:buClr>
                <a:srgbClr val="2DB2CF"/>
              </a:buClr>
            </a:pPr>
            <a:r>
              <a:rPr lang="en-US" sz="2000" smtClean="0">
                <a:solidFill>
                  <a:srgbClr val="000000"/>
                </a:solidFill>
              </a:rPr>
              <a:t>Divert traffic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>
            <a:off x="2947222" y="1954171"/>
            <a:ext cx="312787" cy="889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 flipV="1">
            <a:off x="4884789" y="1953237"/>
            <a:ext cx="324464" cy="983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8" idx="1"/>
          </p:cNvCxnSpPr>
          <p:nvPr/>
        </p:nvCxnSpPr>
        <p:spPr>
          <a:xfrm flipV="1">
            <a:off x="6607277" y="1948321"/>
            <a:ext cx="260556" cy="491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2619" y="3919919"/>
            <a:ext cx="852456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880"/>
              </a:spcBef>
              <a:buClr>
                <a:srgbClr val="2DB2CF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Active steering: </a:t>
            </a:r>
            <a:r>
              <a:rPr lang="en-US" sz="2000" dirty="0" err="1" smtClean="0">
                <a:solidFill>
                  <a:srgbClr val="000000"/>
                </a:solidFill>
              </a:rPr>
              <a:t>Netflow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data is </a:t>
            </a:r>
            <a:r>
              <a:rPr lang="en-US" sz="2000" dirty="0" smtClean="0">
                <a:solidFill>
                  <a:srgbClr val="000000"/>
                </a:solidFill>
              </a:rPr>
              <a:t>past data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800100" lvl="1" indent="-342900">
              <a:spcBef>
                <a:spcPts val="880"/>
              </a:spcBef>
              <a:buClr>
                <a:srgbClr val="2DB2CF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Thresholding </a:t>
            </a:r>
            <a:r>
              <a:rPr lang="en-US" sz="2000" dirty="0" smtClean="0">
                <a:solidFill>
                  <a:srgbClr val="000000"/>
                </a:solidFill>
              </a:rPr>
              <a:t>mechanisms </a:t>
            </a:r>
            <a:r>
              <a:rPr lang="en-US" sz="2000" dirty="0" smtClean="0">
                <a:solidFill>
                  <a:srgbClr val="000000"/>
                </a:solidFill>
              </a:rPr>
              <a:t>are </a:t>
            </a:r>
            <a:r>
              <a:rPr lang="en-US" sz="2000" dirty="0" smtClean="0">
                <a:solidFill>
                  <a:srgbClr val="000000"/>
                </a:solidFill>
              </a:rPr>
              <a:t>good </a:t>
            </a:r>
            <a:r>
              <a:rPr lang="en-US" sz="2000" dirty="0" smtClean="0">
                <a:solidFill>
                  <a:srgbClr val="000000"/>
                </a:solidFill>
              </a:rPr>
              <a:t>approaches!</a:t>
            </a:r>
          </a:p>
          <a:p>
            <a:pPr marL="800100" lvl="1" indent="-342900">
              <a:spcBef>
                <a:spcPts val="880"/>
              </a:spcBef>
              <a:buClr>
                <a:srgbClr val="2DB2CF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Needs more testing for how flows can be isolated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880"/>
              </a:spcBef>
              <a:buClr>
                <a:srgbClr val="2DB2CF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Not do active steering but learn about sites </a:t>
            </a:r>
          </a:p>
          <a:p>
            <a:pPr marL="800100" lvl="1" indent="-342900">
              <a:spcBef>
                <a:spcPts val="880"/>
              </a:spcBef>
              <a:buClr>
                <a:srgbClr val="2DB2CF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how heavy traffic is?</a:t>
            </a:r>
          </a:p>
          <a:p>
            <a:pPr marL="800100" lvl="1" indent="-342900">
              <a:spcBef>
                <a:spcPts val="880"/>
              </a:spcBef>
              <a:buClr>
                <a:srgbClr val="2DB2CF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Add more links, add more infrastructure, fault management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8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onclusion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Overall was easy </a:t>
            </a:r>
            <a:r>
              <a:rPr lang="en-US" dirty="0" smtClean="0">
                <a:solidFill>
                  <a:srgbClr val="000000"/>
                </a:solidFill>
              </a:rPr>
              <a:t>to implement but has its caveats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Focused </a:t>
            </a:r>
            <a:r>
              <a:rPr lang="en-US" dirty="0" smtClean="0">
                <a:solidFill>
                  <a:srgbClr val="000000"/>
                </a:solidFill>
              </a:rPr>
              <a:t>on online training and learning per </a:t>
            </a:r>
            <a:r>
              <a:rPr lang="en-US" dirty="0" smtClean="0">
                <a:solidFill>
                  <a:srgbClr val="000000"/>
                </a:solidFill>
              </a:rPr>
              <a:t>site: </a:t>
            </a:r>
            <a:r>
              <a:rPr lang="en-US" dirty="0" smtClean="0">
                <a:solidFill>
                  <a:srgbClr val="000000"/>
                </a:solidFill>
              </a:rPr>
              <a:t>Unique </a:t>
            </a:r>
            <a:r>
              <a:rPr lang="en-US" dirty="0" smtClean="0">
                <a:solidFill>
                  <a:srgbClr val="000000"/>
                </a:solidFill>
              </a:rPr>
              <a:t>compared to existing works in area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Processing time is fairly fast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Next steps 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W</a:t>
            </a:r>
            <a:r>
              <a:rPr lang="en-US" dirty="0" smtClean="0">
                <a:solidFill>
                  <a:srgbClr val="000000"/>
                </a:solidFill>
              </a:rPr>
              <a:t>orking </a:t>
            </a:r>
            <a:r>
              <a:rPr lang="en-US" dirty="0" smtClean="0">
                <a:solidFill>
                  <a:srgbClr val="000000"/>
                </a:solidFill>
              </a:rPr>
              <a:t>through the GMM algorithm to plot how Gaussian mixture changes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Run </a:t>
            </a:r>
            <a:r>
              <a:rPr lang="en-US" dirty="0" smtClean="0">
                <a:solidFill>
                  <a:srgbClr val="000000"/>
                </a:solidFill>
              </a:rPr>
              <a:t>real-time tests to see if we can isolate traffic streams based on </a:t>
            </a:r>
            <a:r>
              <a:rPr lang="en-US" dirty="0" err="1" smtClean="0">
                <a:solidFill>
                  <a:srgbClr val="000000"/>
                </a:solidFill>
              </a:rPr>
              <a:t>netflow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classification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Understand flow behavior across sites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Thankyou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Any Questions?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We do have an open </a:t>
            </a:r>
            <a:r>
              <a:rPr lang="en-US" dirty="0" err="1" smtClean="0">
                <a:solidFill>
                  <a:srgbClr val="000000"/>
                </a:solidFill>
              </a:rPr>
              <a:t>PostDoc</a:t>
            </a:r>
            <a:r>
              <a:rPr lang="en-US" dirty="0" smtClean="0">
                <a:solidFill>
                  <a:srgbClr val="000000"/>
                </a:solidFill>
              </a:rPr>
              <a:t> position (ML in Networks)</a:t>
            </a:r>
          </a:p>
          <a:p>
            <a:pPr marL="230188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Please reach out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en-US" dirty="0" err="1" smtClean="0">
                <a:solidFill>
                  <a:srgbClr val="000000"/>
                </a:solidFill>
              </a:rPr>
              <a:t>mkiran@es.net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2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Talk Agenda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Current challenges in </a:t>
            </a:r>
            <a:r>
              <a:rPr lang="en-US" dirty="0">
                <a:solidFill>
                  <a:srgbClr val="000000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lephant and Mice flows: Why bother?</a:t>
            </a:r>
          </a:p>
          <a:p>
            <a:r>
              <a:rPr lang="en-US" dirty="0">
                <a:solidFill>
                  <a:srgbClr val="000000"/>
                </a:solidFill>
              </a:rPr>
              <a:t>Unsupervised machine learning techniques: Why?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Solution</a:t>
            </a:r>
            <a:r>
              <a:rPr lang="en-US" dirty="0" smtClean="0">
                <a:solidFill>
                  <a:srgbClr val="000000"/>
                </a:solidFill>
              </a:rPr>
              <a:t>: Development of a learning classifier </a:t>
            </a:r>
            <a:r>
              <a:rPr lang="en-US" dirty="0" smtClean="0">
                <a:solidFill>
                  <a:srgbClr val="000000"/>
                </a:solidFill>
              </a:rPr>
              <a:t>system using GMM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state </a:t>
            </a:r>
            <a:r>
              <a:rPr lang="en-US" dirty="0" smtClean="0">
                <a:solidFill>
                  <a:srgbClr val="000000"/>
                </a:solidFill>
              </a:rPr>
              <a:t>– lessons learned and exploitation of classification results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Evaluation and Future 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Myth not in Networks!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“Elephants scared </a:t>
            </a:r>
            <a:r>
              <a:rPr lang="en-US" sz="2400" dirty="0">
                <a:solidFill>
                  <a:srgbClr val="000000"/>
                </a:solidFill>
              </a:rPr>
              <a:t>of </a:t>
            </a:r>
            <a:r>
              <a:rPr lang="en-US" sz="2400" dirty="0" smtClean="0">
                <a:solidFill>
                  <a:srgbClr val="000000"/>
                </a:solidFill>
              </a:rPr>
              <a:t>Mice”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399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Data centers and networks get a mixture of flows:</a:t>
            </a:r>
          </a:p>
          <a:p>
            <a:pPr lvl="1"/>
            <a:r>
              <a:rPr lang="en-US" u="sng" dirty="0" smtClean="0">
                <a:solidFill>
                  <a:srgbClr val="000000"/>
                </a:solidFill>
              </a:rPr>
              <a:t>Elephant flows: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Large size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Long-lived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Large data transfers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Throughput-sensitive</a:t>
            </a:r>
          </a:p>
          <a:p>
            <a:pPr lvl="1"/>
            <a:r>
              <a:rPr lang="en-US" u="sng" dirty="0" smtClean="0">
                <a:solidFill>
                  <a:srgbClr val="000000"/>
                </a:solidFill>
              </a:rPr>
              <a:t>Mice Flows: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Smaller </a:t>
            </a:r>
            <a:r>
              <a:rPr lang="en-US" dirty="0" err="1" smtClean="0">
                <a:solidFill>
                  <a:srgbClr val="000000"/>
                </a:solidFill>
              </a:rPr>
              <a:t>bursty</a:t>
            </a:r>
            <a:r>
              <a:rPr lang="en-US" dirty="0" smtClean="0">
                <a:solidFill>
                  <a:srgbClr val="000000"/>
                </a:solidFill>
              </a:rPr>
              <a:t> traffic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Short-lived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Latency-sensitive</a:t>
            </a:r>
          </a:p>
          <a:p>
            <a:pPr lvl="2"/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Scientific networks versus data </a:t>
            </a:r>
            <a:r>
              <a:rPr lang="en-US" dirty="0" smtClean="0">
                <a:solidFill>
                  <a:srgbClr val="000000"/>
                </a:solidFill>
              </a:rPr>
              <a:t>center traffic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Majority flows: </a:t>
            </a:r>
            <a:r>
              <a:rPr lang="en-US" dirty="0" smtClean="0">
                <a:solidFill>
                  <a:srgbClr val="000000"/>
                </a:solidFill>
              </a:rPr>
              <a:t>Elephant flows (Big data files)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Gobbles up network buffers causing queuing delay to mice flows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Challenges of adaptive routing: Changing paths on-the-go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Links also have to be optimized: multi-objective problem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8039" y="8849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spcBef>
                <a:spcPts val="880"/>
              </a:spcBef>
              <a:buClr>
                <a:srgbClr val="2DB2CF"/>
              </a:buClr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317" y="274638"/>
            <a:ext cx="3365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Why should we understand flows?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219" y="1417638"/>
            <a:ext cx="10003220" cy="34669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083277"/>
            <a:ext cx="92658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880"/>
              </a:spcBef>
              <a:buClr>
                <a:srgbClr val="2DB2CF"/>
              </a:buClr>
            </a:pPr>
            <a:r>
              <a:rPr lang="en-US" sz="2000" dirty="0" smtClean="0">
                <a:solidFill>
                  <a:srgbClr val="000000"/>
                </a:solidFill>
              </a:rPr>
              <a:t>Our networks is very dynamic.</a:t>
            </a:r>
          </a:p>
          <a:p>
            <a:pPr marL="228600" indent="-228600">
              <a:spcBef>
                <a:spcPts val="880"/>
              </a:spcBef>
              <a:buClr>
                <a:srgbClr val="2DB2CF"/>
              </a:buClr>
            </a:pPr>
            <a:r>
              <a:rPr lang="en-US" sz="2000" dirty="0" smtClean="0">
                <a:solidFill>
                  <a:srgbClr val="000000"/>
                </a:solidFill>
              </a:rPr>
              <a:t>Losing </a:t>
            </a:r>
            <a:r>
              <a:rPr lang="en-US" sz="2000" dirty="0" smtClean="0">
                <a:solidFill>
                  <a:srgbClr val="000000"/>
                </a:solidFill>
              </a:rPr>
              <a:t>data or jeopardizing applications prevents us to achieving our mission!</a:t>
            </a:r>
          </a:p>
          <a:p>
            <a:pPr marL="228600" indent="-228600">
              <a:spcBef>
                <a:spcPts val="880"/>
              </a:spcBef>
              <a:buClr>
                <a:srgbClr val="2DB2CF"/>
              </a:buClr>
            </a:pPr>
            <a:r>
              <a:rPr lang="en-US" sz="2000" dirty="0" smtClean="0">
                <a:solidFill>
                  <a:srgbClr val="000000"/>
                </a:solidFill>
              </a:rPr>
              <a:t>Goal is to </a:t>
            </a:r>
            <a:r>
              <a:rPr lang="en-US" sz="2000" u="sng" dirty="0" smtClean="0">
                <a:solidFill>
                  <a:srgbClr val="000000"/>
                </a:solidFill>
              </a:rPr>
              <a:t>detect</a:t>
            </a:r>
            <a:r>
              <a:rPr lang="en-US" sz="2000" dirty="0" smtClean="0">
                <a:solidFill>
                  <a:srgbClr val="000000"/>
                </a:solidFill>
              </a:rPr>
              <a:t> and then </a:t>
            </a:r>
            <a:r>
              <a:rPr lang="en-US" sz="2000" u="sng" dirty="0" smtClean="0">
                <a:solidFill>
                  <a:srgbClr val="000000"/>
                </a:solidFill>
              </a:rPr>
              <a:t>manage</a:t>
            </a:r>
          </a:p>
        </p:txBody>
      </p:sp>
    </p:spTree>
    <p:extLst>
      <p:ext uri="{BB962C8B-B14F-4D97-AF65-F5344CB8AC3E}">
        <p14:creationId xmlns:p14="http://schemas.microsoft.com/office/powerpoint/2010/main" val="14522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Previous 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Classify traffic for intrusion detection and traffic profiling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Number of packets transferred, flow </a:t>
            </a:r>
            <a:r>
              <a:rPr lang="en-US" dirty="0" smtClean="0">
                <a:solidFill>
                  <a:srgbClr val="000000"/>
                </a:solidFill>
              </a:rPr>
              <a:t>duration, </a:t>
            </a:r>
            <a:r>
              <a:rPr lang="en-US" dirty="0" smtClean="0">
                <a:solidFill>
                  <a:srgbClr val="000000"/>
                </a:solidFill>
              </a:rPr>
              <a:t>file size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Papers link tools </a:t>
            </a:r>
            <a:r>
              <a:rPr lang="en-US" dirty="0" smtClean="0">
                <a:solidFill>
                  <a:srgbClr val="000000"/>
                </a:solidFill>
              </a:rPr>
              <a:t>to perform dynamic traffic steering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Isolating traffic streams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Based on size, rate, duration, </a:t>
            </a:r>
            <a:r>
              <a:rPr lang="en-US" dirty="0" err="1" smtClean="0">
                <a:solidFill>
                  <a:srgbClr val="000000"/>
                </a:solidFill>
              </a:rPr>
              <a:t>burstiness</a:t>
            </a:r>
            <a:r>
              <a:rPr lang="en-US" dirty="0" smtClean="0">
                <a:solidFill>
                  <a:srgbClr val="000000"/>
                </a:solidFill>
              </a:rPr>
              <a:t>, or combination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However </a:t>
            </a:r>
            <a:r>
              <a:rPr lang="en-US" dirty="0" smtClean="0">
                <a:solidFill>
                  <a:srgbClr val="000000"/>
                </a:solidFill>
              </a:rPr>
              <a:t>real-time detection is a challenge!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Online (as flow arrives) versus offline analysis (periodic)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5111656"/>
            <a:ext cx="85835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0070C0"/>
                </a:solidFill>
              </a:rPr>
              <a:t>S</a:t>
            </a:r>
            <a:r>
              <a:rPr lang="en-US" sz="1400" dirty="0">
                <a:solidFill>
                  <a:srgbClr val="0070C0"/>
                </a:solidFill>
              </a:rPr>
              <a:t>. </a:t>
            </a:r>
            <a:r>
              <a:rPr lang="en-US" sz="1400" dirty="0" err="1" smtClean="0">
                <a:solidFill>
                  <a:srgbClr val="0070C0"/>
                </a:solidFill>
              </a:rPr>
              <a:t>Shirali-Shahreza</a:t>
            </a:r>
            <a:r>
              <a:rPr lang="en-US" sz="1400" dirty="0" smtClean="0">
                <a:solidFill>
                  <a:srgbClr val="0070C0"/>
                </a:solidFill>
              </a:rPr>
              <a:t> et al.  Traffic </a:t>
            </a:r>
            <a:r>
              <a:rPr lang="en-US" sz="1400" dirty="0">
                <a:solidFill>
                  <a:srgbClr val="0070C0"/>
                </a:solidFill>
              </a:rPr>
              <a:t>statistics collection with </a:t>
            </a:r>
            <a:r>
              <a:rPr lang="en-US" sz="1400" dirty="0" err="1" smtClean="0">
                <a:solidFill>
                  <a:srgbClr val="0070C0"/>
                </a:solidFill>
              </a:rPr>
              <a:t>Flexam</a:t>
            </a:r>
            <a:r>
              <a:rPr lang="en-US" sz="1400" dirty="0">
                <a:solidFill>
                  <a:srgbClr val="0070C0"/>
                </a:solidFill>
              </a:rPr>
              <a:t>, in: Proceedings of </a:t>
            </a:r>
            <a:r>
              <a:rPr lang="en-US" sz="1400" dirty="0" smtClean="0">
                <a:solidFill>
                  <a:srgbClr val="0070C0"/>
                </a:solidFill>
              </a:rPr>
              <a:t>2014 </a:t>
            </a:r>
            <a:r>
              <a:rPr lang="en-US" sz="1400" dirty="0">
                <a:solidFill>
                  <a:srgbClr val="0070C0"/>
                </a:solidFill>
              </a:rPr>
              <a:t>ACM </a:t>
            </a:r>
            <a:r>
              <a:rPr lang="en-US" sz="1400" dirty="0" smtClean="0">
                <a:solidFill>
                  <a:srgbClr val="0070C0"/>
                </a:solidFill>
              </a:rPr>
              <a:t>SIGCOMM. </a:t>
            </a: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0070C0"/>
                </a:solidFill>
              </a:rPr>
              <a:t>T</a:t>
            </a:r>
            <a:r>
              <a:rPr lang="en-US" sz="1400" dirty="0">
                <a:solidFill>
                  <a:srgbClr val="0070C0"/>
                </a:solidFill>
              </a:rPr>
              <a:t>. </a:t>
            </a:r>
            <a:r>
              <a:rPr lang="en-US" sz="1400" dirty="0" err="1" smtClean="0">
                <a:solidFill>
                  <a:srgbClr val="0070C0"/>
                </a:solidFill>
              </a:rPr>
              <a:t>Zizhong</a:t>
            </a:r>
            <a:r>
              <a:rPr lang="en-US" sz="1400" dirty="0" smtClean="0">
                <a:solidFill>
                  <a:srgbClr val="0070C0"/>
                </a:solidFill>
              </a:rPr>
              <a:t> Cao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et al. Traffic </a:t>
            </a:r>
            <a:r>
              <a:rPr lang="en-US" sz="1400" dirty="0">
                <a:solidFill>
                  <a:srgbClr val="0070C0"/>
                </a:solidFill>
              </a:rPr>
              <a:t>steering in </a:t>
            </a:r>
            <a:r>
              <a:rPr lang="en-US" sz="1400" dirty="0" smtClean="0">
                <a:solidFill>
                  <a:srgbClr val="0070C0"/>
                </a:solidFill>
              </a:rPr>
              <a:t>software </a:t>
            </a:r>
            <a:r>
              <a:rPr lang="en-US" sz="1400" dirty="0">
                <a:solidFill>
                  <a:srgbClr val="0070C0"/>
                </a:solidFill>
              </a:rPr>
              <a:t>defined networks: planning and online routing, </a:t>
            </a:r>
            <a:r>
              <a:rPr lang="en-US" sz="1400" dirty="0" smtClean="0">
                <a:solidFill>
                  <a:srgbClr val="0070C0"/>
                </a:solidFill>
              </a:rPr>
              <a:t>SIGCOMM </a:t>
            </a:r>
            <a:r>
              <a:rPr lang="en-US" sz="1400" dirty="0">
                <a:solidFill>
                  <a:srgbClr val="0070C0"/>
                </a:solidFill>
              </a:rPr>
              <a:t>workshop on Distributed cloud </a:t>
            </a:r>
            <a:r>
              <a:rPr lang="en-US" sz="1400" dirty="0" smtClean="0">
                <a:solidFill>
                  <a:srgbClr val="0070C0"/>
                </a:solidFill>
              </a:rPr>
              <a:t>computing. </a:t>
            </a: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 Z. </a:t>
            </a:r>
            <a:r>
              <a:rPr lang="en-US" sz="1400" dirty="0" smtClean="0">
                <a:solidFill>
                  <a:srgbClr val="0070C0"/>
                </a:solidFill>
              </a:rPr>
              <a:t>Yan et al. A </a:t>
            </a:r>
            <a:r>
              <a:rPr lang="en-US" sz="1400" dirty="0">
                <a:solidFill>
                  <a:srgbClr val="0070C0"/>
                </a:solidFill>
              </a:rPr>
              <a:t>network management system for handling scientific data flows, Journal of Network and Systems Management 24 (2016) 1–33. </a:t>
            </a:r>
          </a:p>
        </p:txBody>
      </p:sp>
    </p:spTree>
    <p:extLst>
      <p:ext uri="{BB962C8B-B14F-4D97-AF65-F5344CB8AC3E}">
        <p14:creationId xmlns:p14="http://schemas.microsoft.com/office/powerpoint/2010/main" val="4605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Lets use </a:t>
            </a:r>
            <a:r>
              <a:rPr lang="en-US" dirty="0" err="1" smtClean="0">
                <a:solidFill>
                  <a:srgbClr val="000000"/>
                </a:solidFill>
              </a:rPr>
              <a:t>Netflow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Records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19" y="1402233"/>
            <a:ext cx="8229600" cy="357289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Netflow</a:t>
            </a:r>
            <a:r>
              <a:rPr lang="en-US" dirty="0" smtClean="0">
                <a:solidFill>
                  <a:srgbClr val="000000"/>
                </a:solidFill>
              </a:rPr>
              <a:t>: Collected </a:t>
            </a:r>
            <a:r>
              <a:rPr lang="en-US" dirty="0" smtClean="0">
                <a:solidFill>
                  <a:srgbClr val="000000"/>
                </a:solidFill>
              </a:rPr>
              <a:t>every 5 minutes (</a:t>
            </a:r>
            <a:r>
              <a:rPr lang="en-US" dirty="0" smtClean="0">
                <a:solidFill>
                  <a:srgbClr val="000000"/>
                </a:solidFill>
              </a:rPr>
              <a:t>aggregated flows)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Perfsonar</a:t>
            </a:r>
            <a:r>
              <a:rPr lang="en-US" dirty="0" smtClean="0">
                <a:solidFill>
                  <a:srgbClr val="000000"/>
                </a:solidFill>
              </a:rPr>
              <a:t>: active testing for health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Every </a:t>
            </a:r>
            <a:r>
              <a:rPr lang="en-US" dirty="0" smtClean="0">
                <a:solidFill>
                  <a:srgbClr val="000000"/>
                </a:solidFill>
              </a:rPr>
              <a:t>site is unique: traffic received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22174"/>
              </p:ext>
            </p:extLst>
          </p:nvPr>
        </p:nvGraphicFramePr>
        <p:xfrm>
          <a:off x="875069" y="4867834"/>
          <a:ext cx="64794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865"/>
                <a:gridCol w="1619865"/>
                <a:gridCol w="1619865"/>
                <a:gridCol w="16198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Site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(1 month)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Mean (size)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Max (size)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Mean (duration)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ROne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0.15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25.6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23.19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RTwo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36.4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4.14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RThree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0.02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72.5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6.63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3"/>
          <p:cNvSpPr txBox="1">
            <a:spLocks/>
          </p:cNvSpPr>
          <p:nvPr/>
        </p:nvSpPr>
        <p:spPr>
          <a:xfrm>
            <a:off x="457200" y="6617730"/>
            <a:ext cx="311665" cy="23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lumMod val="50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7710A0-C33E-CC45-8305-B897475A1CD7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218999" y="1153288"/>
            <a:ext cx="844062" cy="3438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LBL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72492" y="1520557"/>
            <a:ext cx="844062" cy="3438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FNL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20042" y="533424"/>
            <a:ext cx="844062" cy="3438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ANL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70049" y="929526"/>
            <a:ext cx="844062" cy="3438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CRN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816709" y="826941"/>
            <a:ext cx="426943" cy="326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40494" y="826941"/>
            <a:ext cx="453165" cy="152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6" idx="7"/>
          </p:cNvCxnSpPr>
          <p:nvPr/>
        </p:nvCxnSpPr>
        <p:spPr>
          <a:xfrm flipV="1">
            <a:off x="7992944" y="1223043"/>
            <a:ext cx="300715" cy="3478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6" idx="0"/>
          </p:cNvCxnSpPr>
          <p:nvPr/>
        </p:nvCxnSpPr>
        <p:spPr>
          <a:xfrm flipH="1" flipV="1">
            <a:off x="7542073" y="877301"/>
            <a:ext cx="152450" cy="6432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>
            <a:stCxn id="341" idx="0"/>
            <a:endCxn id="342" idx="0"/>
          </p:cNvCxnSpPr>
          <p:nvPr/>
        </p:nvCxnSpPr>
        <p:spPr>
          <a:xfrm rot="5400000" flipH="1" flipV="1">
            <a:off x="7719687" y="-331060"/>
            <a:ext cx="140385" cy="2273649"/>
          </a:xfrm>
          <a:prstGeom prst="curvedConnector3">
            <a:avLst>
              <a:gd name="adj1" fmla="val 262838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6489399" y="875956"/>
            <a:ext cx="327312" cy="293716"/>
          </a:xfrm>
          <a:prstGeom prst="rect">
            <a:avLst/>
          </a:prstGeom>
          <a:solidFill>
            <a:schemeClr val="accent2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bg1"/>
                </a:solidFill>
              </a:rPr>
              <a:t>PT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8759881" y="735571"/>
            <a:ext cx="333645" cy="321029"/>
          </a:xfrm>
          <a:prstGeom prst="rect">
            <a:avLst/>
          </a:prstGeom>
          <a:solidFill>
            <a:schemeClr val="accent2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PT</a:t>
            </a:r>
            <a:endParaRPr lang="en-US" sz="1100">
              <a:solidFill>
                <a:schemeClr val="bg1"/>
              </a:solidFill>
            </a:endParaRPr>
          </a:p>
        </p:txBody>
      </p:sp>
      <p:cxnSp>
        <p:nvCxnSpPr>
          <p:cNvPr id="696" name="Curved Connector 695"/>
          <p:cNvCxnSpPr>
            <a:stCxn id="9" idx="2"/>
            <a:endCxn id="12" idx="6"/>
          </p:cNvCxnSpPr>
          <p:nvPr/>
        </p:nvCxnSpPr>
        <p:spPr>
          <a:xfrm rot="10800000" flipH="1">
            <a:off x="6218999" y="1101465"/>
            <a:ext cx="2795112" cy="223762"/>
          </a:xfrm>
          <a:prstGeom prst="curvedConnector5">
            <a:avLst>
              <a:gd name="adj1" fmla="val -8179"/>
              <a:gd name="adj2" fmla="val 525070"/>
              <a:gd name="adj3" fmla="val 9833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9" name="TextBox 698"/>
          <p:cNvSpPr txBox="1"/>
          <p:nvPr/>
        </p:nvSpPr>
        <p:spPr>
          <a:xfrm>
            <a:off x="6143674" y="87903"/>
            <a:ext cx="1210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880"/>
              </a:spcBef>
              <a:buClr>
                <a:srgbClr val="2DB2CF"/>
              </a:buClr>
            </a:pPr>
            <a:r>
              <a:rPr lang="en-US" sz="1000" smtClean="0">
                <a:solidFill>
                  <a:srgbClr val="000000"/>
                </a:solidFill>
              </a:rPr>
              <a:t>(</a:t>
            </a:r>
            <a:r>
              <a:rPr lang="en-US" sz="1000">
                <a:solidFill>
                  <a:srgbClr val="000000"/>
                </a:solidFill>
              </a:rPr>
              <a:t>TCP, UDP</a:t>
            </a:r>
            <a:r>
              <a:rPr lang="en-US" sz="1000" smtClean="0">
                <a:solidFill>
                  <a:srgbClr val="000000"/>
                </a:solidFill>
              </a:rPr>
              <a:t>)</a:t>
            </a:r>
            <a:endParaRPr 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700" name="TextBox 699"/>
          <p:cNvSpPr txBox="1"/>
          <p:nvPr/>
        </p:nvSpPr>
        <p:spPr>
          <a:xfrm>
            <a:off x="7519115" y="300917"/>
            <a:ext cx="1407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880"/>
              </a:spcBef>
              <a:buClr>
                <a:srgbClr val="2DB2CF"/>
              </a:buClr>
            </a:pPr>
            <a:r>
              <a:rPr lang="en-US" sz="1100" dirty="0">
                <a:solidFill>
                  <a:srgbClr val="000000"/>
                </a:solidFill>
              </a:rPr>
              <a:t>throughput, loss, utilization</a:t>
            </a: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701" name="TextBox 700"/>
          <p:cNvSpPr txBox="1"/>
          <p:nvPr/>
        </p:nvSpPr>
        <p:spPr>
          <a:xfrm>
            <a:off x="414426" y="2353503"/>
            <a:ext cx="7879233" cy="130035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880"/>
              </a:spcBef>
              <a:buClr>
                <a:srgbClr val="2DB2CF"/>
              </a:buClr>
            </a:pPr>
            <a:r>
              <a:rPr lang="en-US" sz="1400" dirty="0">
                <a:solidFill>
                  <a:srgbClr val="000000"/>
                </a:solidFill>
              </a:rPr>
              <a:t>Flow first seen </a:t>
            </a:r>
            <a:r>
              <a:rPr lang="en-US" sz="1400" dirty="0" smtClean="0">
                <a:solidFill>
                  <a:srgbClr val="000000"/>
                </a:solidFill>
              </a:rPr>
              <a:t>Duration      Protocol     Source </a:t>
            </a:r>
            <a:r>
              <a:rPr lang="en-US" sz="1400" dirty="0" err="1">
                <a:solidFill>
                  <a:srgbClr val="000000"/>
                </a:solidFill>
              </a:rPr>
              <a:t>IP:Port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Destination </a:t>
            </a:r>
            <a:r>
              <a:rPr lang="en-US" sz="1400" dirty="0" err="1" smtClean="0">
                <a:solidFill>
                  <a:srgbClr val="000000"/>
                </a:solidFill>
              </a:rPr>
              <a:t>IP:Port</a:t>
            </a:r>
            <a:r>
              <a:rPr lang="en-US" sz="1400" dirty="0" smtClean="0">
                <a:solidFill>
                  <a:srgbClr val="000000"/>
                </a:solidFill>
              </a:rPr>
              <a:t>               Packets   Bytes Flows </a:t>
            </a:r>
          </a:p>
          <a:p>
            <a:pPr marL="228600" indent="-228600">
              <a:spcBef>
                <a:spcPts val="880"/>
              </a:spcBef>
              <a:buClr>
                <a:srgbClr val="2DB2CF"/>
              </a:buClr>
            </a:pPr>
            <a:r>
              <a:rPr lang="en-US" sz="1400" dirty="0" smtClean="0">
                <a:solidFill>
                  <a:srgbClr val="000000"/>
                </a:solidFill>
              </a:rPr>
              <a:t>2017-04-15    00:00:23.040  </a:t>
            </a:r>
            <a:r>
              <a:rPr lang="en-US" sz="1400" dirty="0">
                <a:solidFill>
                  <a:srgbClr val="000000"/>
                </a:solidFill>
              </a:rPr>
              <a:t>TCP </a:t>
            </a:r>
            <a:r>
              <a:rPr lang="en-US" sz="1400" dirty="0" smtClean="0">
                <a:solidFill>
                  <a:srgbClr val="000000"/>
                </a:solidFill>
              </a:rPr>
              <a:t>         50.127.55.32:3455 </a:t>
            </a:r>
            <a:r>
              <a:rPr lang="en-US" sz="1400" dirty="0">
                <a:solidFill>
                  <a:srgbClr val="000000"/>
                </a:solidFill>
              </a:rPr>
              <a:t>-&gt; </a:t>
            </a:r>
            <a:r>
              <a:rPr lang="en-US" sz="1400" dirty="0" smtClean="0">
                <a:solidFill>
                  <a:srgbClr val="000000"/>
                </a:solidFill>
              </a:rPr>
              <a:t>137.243.29.226:23       0              </a:t>
            </a:r>
            <a:r>
              <a:rPr lang="en-US" sz="1400" dirty="0">
                <a:solidFill>
                  <a:srgbClr val="000000"/>
                </a:solidFill>
              </a:rPr>
              <a:t>40 </a:t>
            </a:r>
            <a:r>
              <a:rPr lang="en-US" sz="1400" dirty="0" smtClean="0">
                <a:solidFill>
                  <a:srgbClr val="000000"/>
                </a:solidFill>
              </a:rPr>
              <a:t>       1 </a:t>
            </a:r>
          </a:p>
          <a:p>
            <a:pPr marL="228600" indent="-228600">
              <a:spcBef>
                <a:spcPts val="880"/>
              </a:spcBef>
              <a:buClr>
                <a:srgbClr val="2DB2CF"/>
              </a:buClr>
            </a:pPr>
            <a:r>
              <a:rPr lang="en-US" sz="1400" dirty="0" smtClean="0">
                <a:solidFill>
                  <a:srgbClr val="000000"/>
                </a:solidFill>
              </a:rPr>
              <a:t>2017-04-15    00:00:23.040  </a:t>
            </a:r>
            <a:r>
              <a:rPr lang="en-US" sz="1400" dirty="0">
                <a:solidFill>
                  <a:srgbClr val="000000"/>
                </a:solidFill>
              </a:rPr>
              <a:t>UDP </a:t>
            </a:r>
            <a:r>
              <a:rPr lang="en-US" sz="1400" dirty="0" smtClean="0">
                <a:solidFill>
                  <a:srgbClr val="000000"/>
                </a:solidFill>
              </a:rPr>
              <a:t>       120.129.253.114:9788 </a:t>
            </a:r>
            <a:r>
              <a:rPr lang="en-US" sz="1400" dirty="0">
                <a:solidFill>
                  <a:srgbClr val="000000"/>
                </a:solidFill>
              </a:rPr>
              <a:t>-&gt; </a:t>
            </a:r>
            <a:r>
              <a:rPr lang="en-US" sz="1400" dirty="0" smtClean="0">
                <a:solidFill>
                  <a:srgbClr val="000000"/>
                </a:solidFill>
              </a:rPr>
              <a:t>121.127.238.102     </a:t>
            </a:r>
            <a:r>
              <a:rPr lang="en-US" sz="1400" dirty="0">
                <a:solidFill>
                  <a:srgbClr val="000000"/>
                </a:solidFill>
              </a:rPr>
              <a:t>0 </a:t>
            </a:r>
            <a:r>
              <a:rPr lang="en-US" sz="1400" dirty="0" smtClean="0">
                <a:solidFill>
                  <a:srgbClr val="000000"/>
                </a:solidFill>
              </a:rPr>
              <a:t>            </a:t>
            </a:r>
            <a:r>
              <a:rPr lang="en-US" sz="1400" dirty="0">
                <a:solidFill>
                  <a:srgbClr val="000000"/>
                </a:solidFill>
              </a:rPr>
              <a:t>42 </a:t>
            </a:r>
            <a:r>
              <a:rPr lang="en-US" sz="1400" dirty="0" smtClean="0">
                <a:solidFill>
                  <a:srgbClr val="000000"/>
                </a:solidFill>
              </a:rPr>
              <a:t>        1 </a:t>
            </a:r>
          </a:p>
          <a:p>
            <a:pPr marL="228600" indent="-228600">
              <a:spcBef>
                <a:spcPts val="880"/>
              </a:spcBef>
              <a:buClr>
                <a:srgbClr val="2DB2CF"/>
              </a:buClr>
            </a:pPr>
            <a:r>
              <a:rPr lang="en-US" sz="1400" dirty="0" smtClean="0">
                <a:solidFill>
                  <a:srgbClr val="000000"/>
                </a:solidFill>
              </a:rPr>
              <a:t>2017-04-15    00:00:23.850  </a:t>
            </a:r>
            <a:r>
              <a:rPr lang="en-US" sz="1400" dirty="0">
                <a:solidFill>
                  <a:srgbClr val="000000"/>
                </a:solidFill>
              </a:rPr>
              <a:t>UDP </a:t>
            </a:r>
            <a:r>
              <a:rPr lang="en-US" sz="1400" dirty="0" smtClean="0">
                <a:solidFill>
                  <a:srgbClr val="000000"/>
                </a:solidFill>
              </a:rPr>
              <a:t>       120.129.253.114:9433 </a:t>
            </a:r>
            <a:r>
              <a:rPr lang="en-US" sz="1400" dirty="0">
                <a:solidFill>
                  <a:srgbClr val="000000"/>
                </a:solidFill>
              </a:rPr>
              <a:t>-&gt; </a:t>
            </a:r>
            <a:r>
              <a:rPr lang="en-US" sz="1400" dirty="0" smtClean="0">
                <a:solidFill>
                  <a:srgbClr val="000000"/>
                </a:solidFill>
              </a:rPr>
              <a:t>121.127.151.25       </a:t>
            </a:r>
            <a:r>
              <a:rPr lang="en-US" sz="1400" dirty="0">
                <a:solidFill>
                  <a:srgbClr val="000000"/>
                </a:solidFill>
              </a:rPr>
              <a:t>0 </a:t>
            </a:r>
            <a:r>
              <a:rPr lang="en-US" sz="1400" dirty="0" smtClean="0">
                <a:solidFill>
                  <a:srgbClr val="000000"/>
                </a:solidFill>
              </a:rPr>
              <a:t>             </a:t>
            </a:r>
            <a:r>
              <a:rPr lang="en-US" sz="1400" dirty="0">
                <a:solidFill>
                  <a:srgbClr val="000000"/>
                </a:solidFill>
              </a:rPr>
              <a:t>42 </a:t>
            </a:r>
            <a:r>
              <a:rPr lang="en-US" sz="1400" dirty="0" smtClean="0">
                <a:solidFill>
                  <a:srgbClr val="000000"/>
                </a:solidFill>
              </a:rPr>
              <a:t>       1</a:t>
            </a:r>
          </a:p>
        </p:txBody>
      </p:sp>
    </p:spTree>
    <p:extLst>
      <p:ext uri="{BB962C8B-B14F-4D97-AF65-F5344CB8AC3E}">
        <p14:creationId xmlns:p14="http://schemas.microsoft.com/office/powerpoint/2010/main" val="15460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Finding elephants and mice in flows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087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Exploring </a:t>
            </a:r>
            <a:r>
              <a:rPr lang="en-US" dirty="0" err="1" smtClean="0">
                <a:solidFill>
                  <a:srgbClr val="000000"/>
                </a:solidFill>
              </a:rPr>
              <a:t>Netflow</a:t>
            </a:r>
            <a:r>
              <a:rPr lang="en-US" dirty="0" smtClean="0">
                <a:solidFill>
                  <a:srgbClr val="000000"/>
                </a:solidFill>
              </a:rPr>
              <a:t> data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Cluster traffic into TWO groups </a:t>
            </a:r>
            <a:r>
              <a:rPr lang="en-US" dirty="0" smtClean="0">
                <a:solidFill>
                  <a:srgbClr val="000000"/>
                </a:solidFill>
              </a:rPr>
              <a:t>with </a:t>
            </a:r>
            <a:r>
              <a:rPr lang="en-US" b="1" u="sng" dirty="0" smtClean="0">
                <a:solidFill>
                  <a:srgbClr val="000000"/>
                </a:solidFill>
              </a:rPr>
              <a:t>NO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prior knowledge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Unsupervised </a:t>
            </a:r>
            <a:r>
              <a:rPr lang="en-US" dirty="0" smtClean="0">
                <a:solidFill>
                  <a:srgbClr val="000000"/>
                </a:solidFill>
              </a:rPr>
              <a:t>learning: Organize data into clusters based on attribute values: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Find patterns, relationships, similarity across data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50" y="2623093"/>
            <a:ext cx="4813300" cy="229870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Up Arrow 7"/>
          <p:cNvSpPr/>
          <p:nvPr/>
        </p:nvSpPr>
        <p:spPr>
          <a:xfrm>
            <a:off x="6017342" y="3854245"/>
            <a:ext cx="324464" cy="1327355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0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K-means results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50175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Start with no knowledge and find </a:t>
            </a:r>
            <a:r>
              <a:rPr lang="en-US" dirty="0" smtClean="0">
                <a:solidFill>
                  <a:srgbClr val="000000"/>
                </a:solidFill>
              </a:rPr>
              <a:t>centroids </a:t>
            </a:r>
            <a:r>
              <a:rPr lang="en-US" dirty="0">
                <a:solidFill>
                  <a:srgbClr val="000000"/>
                </a:solidFill>
              </a:rPr>
              <a:t>with closest data points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Target: Form 2 clusters based on size and bytes/s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Results: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Overlapping data points in clusters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Algorithm fails </a:t>
            </a:r>
            <a:r>
              <a:rPr lang="en-US" dirty="0" smtClean="0">
                <a:solidFill>
                  <a:srgbClr val="000000"/>
                </a:solidFill>
              </a:rPr>
              <a:t>due </a:t>
            </a:r>
            <a:r>
              <a:rPr lang="en-US" dirty="0" smtClean="0">
                <a:solidFill>
                  <a:srgbClr val="000000"/>
                </a:solidFill>
              </a:rPr>
              <a:t>to different density and data </a:t>
            </a:r>
            <a:r>
              <a:rPr lang="en-US" dirty="0" smtClean="0">
                <a:solidFill>
                  <a:srgbClr val="000000"/>
                </a:solidFill>
              </a:rPr>
              <a:t>size in flows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 need some knowledge in the algorithm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652" y="163623"/>
            <a:ext cx="2595715" cy="1946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292973"/>
            <a:ext cx="5334000" cy="432475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876800" y="2841431"/>
            <a:ext cx="1628877" cy="50144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6278" y="4301212"/>
            <a:ext cx="1628877" cy="50144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04736" y="5733677"/>
            <a:ext cx="1037303" cy="50144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0026" y="2303314"/>
            <a:ext cx="1573161" cy="248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RSite3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5117" y="248310"/>
            <a:ext cx="163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80"/>
              </a:spcBef>
              <a:buClr>
                <a:srgbClr val="2DB2CF"/>
              </a:buClr>
            </a:pPr>
            <a:r>
              <a:rPr lang="en-US" i="1" dirty="0" smtClean="0">
                <a:solidFill>
                  <a:srgbClr val="58585B"/>
                </a:solidFill>
              </a:rPr>
              <a:t>Cluster data based </a:t>
            </a:r>
            <a:r>
              <a:rPr lang="en-US" i="1" smtClean="0">
                <a:solidFill>
                  <a:srgbClr val="58585B"/>
                </a:solidFill>
              </a:rPr>
              <a:t>on distance</a:t>
            </a:r>
            <a:endParaRPr lang="en-US" i="1" dirty="0" smtClean="0">
              <a:solidFill>
                <a:srgbClr val="5858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8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</a:rPr>
              <a:t>Gaussian Mixture Model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(Semi-supervised)</a:t>
            </a:r>
            <a:endParaRPr lang="en" sz="28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2DB2CF"/>
              </a:buClr>
            </a:pPr>
            <a:r>
              <a:rPr lang="en-US" dirty="0" err="1" smtClean="0">
                <a:solidFill>
                  <a:srgbClr val="000000"/>
                </a:solidFill>
              </a:rPr>
              <a:t>Scikit</a:t>
            </a:r>
            <a:r>
              <a:rPr lang="en-US" dirty="0" smtClean="0">
                <a:solidFill>
                  <a:srgbClr val="000000"/>
                </a:solidFill>
              </a:rPr>
              <a:t>-learn python library </a:t>
            </a:r>
            <a:r>
              <a:rPr lang="en-US" dirty="0" smtClean="0">
                <a:solidFill>
                  <a:srgbClr val="000000"/>
                </a:solidFill>
              </a:rPr>
              <a:t>for </a:t>
            </a:r>
            <a:r>
              <a:rPr lang="en-US" dirty="0" smtClean="0">
                <a:solidFill>
                  <a:srgbClr val="000000"/>
                </a:solidFill>
              </a:rPr>
              <a:t>GMM-EM (</a:t>
            </a:r>
            <a:r>
              <a:rPr lang="en-US" dirty="0" smtClean="0">
                <a:solidFill>
                  <a:srgbClr val="000000"/>
                </a:solidFill>
              </a:rPr>
              <a:t>Expectation maximization)</a:t>
            </a:r>
          </a:p>
          <a:p>
            <a:pPr lvl="1">
              <a:buClr>
                <a:srgbClr val="2DB2CF"/>
              </a:buClr>
            </a:pPr>
            <a:r>
              <a:rPr lang="en-US" dirty="0" smtClean="0">
                <a:solidFill>
                  <a:srgbClr val="000000"/>
                </a:solidFill>
              </a:rPr>
              <a:t>Only 30 </a:t>
            </a:r>
            <a:r>
              <a:rPr lang="en-US" dirty="0" smtClean="0">
                <a:solidFill>
                  <a:srgbClr val="000000"/>
                </a:solidFill>
              </a:rPr>
              <a:t>lines of code </a:t>
            </a:r>
          </a:p>
          <a:p>
            <a:pPr lvl="1">
              <a:buClr>
                <a:srgbClr val="2DB2CF"/>
              </a:buClr>
            </a:pPr>
            <a:r>
              <a:rPr lang="en-US" dirty="0" smtClean="0">
                <a:solidFill>
                  <a:srgbClr val="000000"/>
                </a:solidFill>
              </a:rPr>
              <a:t>Semi-supervised: Initialize </a:t>
            </a:r>
            <a:r>
              <a:rPr lang="en-US" dirty="0" smtClean="0">
                <a:solidFill>
                  <a:srgbClr val="000000"/>
                </a:solidFill>
              </a:rPr>
              <a:t>with some knowledge</a:t>
            </a:r>
          </a:p>
          <a:p>
            <a:pPr lvl="2">
              <a:buClr>
                <a:srgbClr val="2DB2CF"/>
              </a:buClr>
            </a:pPr>
            <a:r>
              <a:rPr lang="en-US" dirty="0" smtClean="0">
                <a:solidFill>
                  <a:srgbClr val="000000"/>
                </a:solidFill>
              </a:rPr>
              <a:t>Assume 10% elephant and 90% mice and then refine µ</a:t>
            </a:r>
            <a:r>
              <a:rPr lang="en-US" baseline="-25000" dirty="0" smtClean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=0.1, </a:t>
            </a:r>
            <a:r>
              <a:rPr lang="en-US" dirty="0" smtClean="0">
                <a:solidFill>
                  <a:srgbClr val="000000"/>
                </a:solidFill>
              </a:rPr>
              <a:t>µ</a:t>
            </a:r>
            <a:r>
              <a:rPr lang="en-US" baseline="-25000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=0.9</a:t>
            </a:r>
            <a:endParaRPr lang="en-US" baseline="-25000" dirty="0">
              <a:solidFill>
                <a:srgbClr val="000000"/>
              </a:solidFill>
            </a:endParaRPr>
          </a:p>
          <a:p>
            <a:pPr lvl="2">
              <a:buClr>
                <a:srgbClr val="2DB2CF"/>
              </a:buClr>
            </a:pPr>
            <a:r>
              <a:rPr lang="en-US" dirty="0" smtClean="0">
                <a:solidFill>
                  <a:srgbClr val="000000"/>
                </a:solidFill>
              </a:rPr>
              <a:t>Compute probability </a:t>
            </a:r>
            <a:r>
              <a:rPr lang="en-US" dirty="0" smtClean="0">
                <a:solidFill>
                  <a:srgbClr val="000000"/>
                </a:solidFill>
              </a:rPr>
              <a:t>of </a:t>
            </a:r>
            <a:r>
              <a:rPr lang="en-US" dirty="0" smtClean="0">
                <a:solidFill>
                  <a:srgbClr val="000000"/>
                </a:solidFill>
              </a:rPr>
              <a:t>flow belonging </a:t>
            </a:r>
            <a:r>
              <a:rPr lang="en-US" dirty="0" smtClean="0">
                <a:solidFill>
                  <a:srgbClr val="000000"/>
                </a:solidFill>
              </a:rPr>
              <a:t>to cluster and </a:t>
            </a:r>
            <a:r>
              <a:rPr lang="en-US" dirty="0" smtClean="0">
                <a:solidFill>
                  <a:srgbClr val="000000"/>
                </a:solidFill>
              </a:rPr>
              <a:t>update </a:t>
            </a:r>
            <a:r>
              <a:rPr lang="en-US" dirty="0" smtClean="0">
                <a:solidFill>
                  <a:srgbClr val="000000"/>
                </a:solidFill>
              </a:rPr>
              <a:t>µ</a:t>
            </a:r>
            <a:r>
              <a:rPr lang="en-US" baseline="-25000" dirty="0" smtClean="0">
                <a:solidFill>
                  <a:srgbClr val="000000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, µ</a:t>
            </a:r>
            <a:r>
              <a:rPr lang="en-US" baseline="-25000" dirty="0" smtClean="0">
                <a:solidFill>
                  <a:srgbClr val="000000"/>
                </a:solidFill>
              </a:rPr>
              <a:t>m</a:t>
            </a:r>
            <a:endParaRPr lang="en-US" dirty="0">
              <a:solidFill>
                <a:srgbClr val="000000"/>
              </a:solidFill>
            </a:endParaRPr>
          </a:p>
          <a:p>
            <a:pPr lvl="2">
              <a:buClr>
                <a:srgbClr val="2DB2CF"/>
              </a:buClr>
            </a:pPr>
            <a:r>
              <a:rPr lang="en-US" dirty="0" smtClean="0">
                <a:solidFill>
                  <a:srgbClr val="000000"/>
                </a:solidFill>
              </a:rPr>
              <a:t>Compute mixture coefficients per site</a:t>
            </a:r>
          </a:p>
          <a:p>
            <a:pPr lvl="2">
              <a:buClr>
                <a:srgbClr val="2DB2CF"/>
              </a:buClr>
            </a:pPr>
            <a:r>
              <a:rPr lang="en-US" dirty="0" smtClean="0">
                <a:solidFill>
                  <a:srgbClr val="000000"/>
                </a:solidFill>
              </a:rPr>
              <a:t>Repeat </a:t>
            </a:r>
            <a:r>
              <a:rPr lang="en-US" dirty="0">
                <a:solidFill>
                  <a:srgbClr val="000000"/>
                </a:solidFill>
              </a:rPr>
              <a:t>process </a:t>
            </a:r>
            <a:r>
              <a:rPr lang="en-US" dirty="0" smtClean="0">
                <a:solidFill>
                  <a:srgbClr val="000000"/>
                </a:solidFill>
              </a:rPr>
              <a:t>until </a:t>
            </a:r>
            <a:r>
              <a:rPr lang="en-US" dirty="0">
                <a:solidFill>
                  <a:srgbClr val="000000"/>
                </a:solidFill>
              </a:rPr>
              <a:t>converge to a local optimum.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10" y="156826"/>
            <a:ext cx="2514805" cy="120100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6" name="Up Arrow 15"/>
          <p:cNvSpPr/>
          <p:nvPr/>
        </p:nvSpPr>
        <p:spPr>
          <a:xfrm>
            <a:off x="7891157" y="1033772"/>
            <a:ext cx="275303" cy="70792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hape 257"/>
          <p:cNvSpPr/>
          <p:nvPr/>
        </p:nvSpPr>
        <p:spPr>
          <a:xfrm>
            <a:off x="6466793" y="4345327"/>
            <a:ext cx="2199900" cy="1260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18" name="Shape 258"/>
          <p:cNvSpPr/>
          <p:nvPr/>
        </p:nvSpPr>
        <p:spPr>
          <a:xfrm>
            <a:off x="457200" y="4345327"/>
            <a:ext cx="2199900" cy="1260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19" name="Shape 259"/>
          <p:cNvSpPr/>
          <p:nvPr/>
        </p:nvSpPr>
        <p:spPr>
          <a:xfrm>
            <a:off x="3543425" y="4179121"/>
            <a:ext cx="2199900" cy="159241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20" name="Shape 260"/>
          <p:cNvSpPr txBox="1"/>
          <p:nvPr/>
        </p:nvSpPr>
        <p:spPr>
          <a:xfrm>
            <a:off x="555450" y="4272722"/>
            <a:ext cx="2003400" cy="10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b="1" dirty="0" err="1">
                <a:solidFill>
                  <a:srgbClr val="000000"/>
                </a:solidFill>
              </a:rPr>
              <a:t>NetFlow</a:t>
            </a:r>
            <a:r>
              <a:rPr lang="en" b="1" dirty="0">
                <a:solidFill>
                  <a:srgbClr val="000000"/>
                </a:solidFill>
              </a:rPr>
              <a:t> </a:t>
            </a:r>
            <a:r>
              <a:rPr lang="en" b="1" dirty="0" smtClean="0">
                <a:solidFill>
                  <a:srgbClr val="000000"/>
                </a:solidFill>
              </a:rPr>
              <a:t>data</a:t>
            </a:r>
            <a:endParaRPr lang="en-US" b="1" dirty="0" smtClean="0">
              <a:solidFill>
                <a:srgbClr val="000000"/>
              </a:solidFill>
            </a:endParaRP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(per </a:t>
            </a:r>
            <a:r>
              <a:rPr lang="en-US" b="1" dirty="0" err="1" smtClean="0">
                <a:solidFill>
                  <a:srgbClr val="000000"/>
                </a:solidFill>
              </a:rPr>
              <a:t>Rsite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r>
              <a:rPr lang="en" b="1" dirty="0">
                <a:solidFill>
                  <a:srgbClr val="000000"/>
                </a:solidFill>
              </a:rPr>
              <a:t/>
            </a:r>
            <a:br>
              <a:rPr lang="en" b="1" dirty="0">
                <a:solidFill>
                  <a:srgbClr val="000000"/>
                </a:solidFill>
              </a:rPr>
            </a:br>
            <a:r>
              <a:rPr lang="en" b="1" dirty="0">
                <a:solidFill>
                  <a:srgbClr val="000000"/>
                </a:solidFill>
              </a:rPr>
              <a:t/>
            </a:r>
            <a:br>
              <a:rPr lang="en" b="1" dirty="0">
                <a:solidFill>
                  <a:srgbClr val="000000"/>
                </a:solidFill>
              </a:rPr>
            </a:br>
            <a:r>
              <a:rPr lang="en" b="1" dirty="0">
                <a:solidFill>
                  <a:srgbClr val="000000"/>
                </a:solidFill>
              </a:rPr>
              <a:t>Flow size, flow rate</a:t>
            </a:r>
          </a:p>
        </p:txBody>
      </p:sp>
      <p:sp>
        <p:nvSpPr>
          <p:cNvPr id="21" name="Shape 261"/>
          <p:cNvSpPr txBox="1"/>
          <p:nvPr/>
        </p:nvSpPr>
        <p:spPr>
          <a:xfrm>
            <a:off x="6529175" y="4272722"/>
            <a:ext cx="2003400" cy="10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Two Cluster: </a:t>
            </a:r>
            <a:r>
              <a:rPr lang="en" b="1" dirty="0" smtClean="0">
                <a:solidFill>
                  <a:srgbClr val="000000"/>
                </a:solidFill>
              </a:rPr>
              <a:t>Elephants </a:t>
            </a:r>
            <a:r>
              <a:rPr lang="en-US" b="1" dirty="0" smtClean="0">
                <a:solidFill>
                  <a:srgbClr val="000000"/>
                </a:solidFill>
              </a:rPr>
              <a:t>and Mice</a:t>
            </a:r>
            <a:endParaRPr lang="en" b="1" dirty="0">
              <a:solidFill>
                <a:srgbClr val="000000"/>
              </a:solidFill>
            </a:endParaRPr>
          </a:p>
        </p:txBody>
      </p:sp>
      <p:sp>
        <p:nvSpPr>
          <p:cNvPr id="22" name="Shape 262"/>
          <p:cNvSpPr txBox="1"/>
          <p:nvPr/>
        </p:nvSpPr>
        <p:spPr>
          <a:xfrm>
            <a:off x="3641675" y="4241289"/>
            <a:ext cx="2003400" cy="10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b="1" dirty="0">
                <a:solidFill>
                  <a:srgbClr val="000000"/>
                </a:solidFill>
              </a:rPr>
              <a:t>GMM-EM Algorithm</a:t>
            </a:r>
            <a:br>
              <a:rPr lang="en" b="1" dirty="0">
                <a:solidFill>
                  <a:srgbClr val="000000"/>
                </a:solidFill>
              </a:rPr>
            </a:br>
            <a:r>
              <a:rPr lang="en" b="1" dirty="0">
                <a:solidFill>
                  <a:srgbClr val="000000"/>
                </a:solidFill>
              </a:rPr>
              <a:t>1. Initialization</a:t>
            </a:r>
            <a:br>
              <a:rPr lang="en" b="1" dirty="0">
                <a:solidFill>
                  <a:srgbClr val="000000"/>
                </a:solidFill>
              </a:rPr>
            </a:br>
            <a:r>
              <a:rPr lang="en" b="1" dirty="0">
                <a:solidFill>
                  <a:srgbClr val="000000"/>
                </a:solidFill>
              </a:rPr>
              <a:t>2. Expectation</a:t>
            </a:r>
          </a:p>
          <a:p>
            <a:pPr algn="ctr"/>
            <a:r>
              <a:rPr lang="en" b="1" dirty="0">
                <a:solidFill>
                  <a:srgbClr val="000000"/>
                </a:solidFill>
              </a:rPr>
              <a:t>3. Maximization</a:t>
            </a:r>
          </a:p>
        </p:txBody>
      </p:sp>
      <p:cxnSp>
        <p:nvCxnSpPr>
          <p:cNvPr id="23" name="Shape 263"/>
          <p:cNvCxnSpPr/>
          <p:nvPr/>
        </p:nvCxnSpPr>
        <p:spPr>
          <a:xfrm>
            <a:off x="2657100" y="4975327"/>
            <a:ext cx="886325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4" name="Shape 263"/>
          <p:cNvCxnSpPr/>
          <p:nvPr/>
        </p:nvCxnSpPr>
        <p:spPr>
          <a:xfrm flipV="1">
            <a:off x="5743325" y="4975327"/>
            <a:ext cx="723468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1" name="Curved Connector 10"/>
          <p:cNvCxnSpPr>
            <a:endCxn id="19" idx="2"/>
          </p:cNvCxnSpPr>
          <p:nvPr/>
        </p:nvCxnSpPr>
        <p:spPr>
          <a:xfrm rot="10800000" flipV="1">
            <a:off x="4643375" y="5605326"/>
            <a:ext cx="1099950" cy="166207"/>
          </a:xfrm>
          <a:prstGeom prst="curvedConnector4">
            <a:avLst>
              <a:gd name="adj1" fmla="val -42018"/>
              <a:gd name="adj2" fmla="val 237539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ESnet theme colors 080714">
      <a:dk1>
        <a:srgbClr val="6D6E71"/>
      </a:dk1>
      <a:lt1>
        <a:sysClr val="window" lastClr="FFFFFF"/>
      </a:lt1>
      <a:dk2>
        <a:srgbClr val="6D6E71"/>
      </a:dk2>
      <a:lt2>
        <a:srgbClr val="C9CACC"/>
      </a:lt2>
      <a:accent1>
        <a:srgbClr val="4EC1E0"/>
      </a:accent1>
      <a:accent2>
        <a:srgbClr val="003A5D"/>
      </a:accent2>
      <a:accent3>
        <a:srgbClr val="FF4E00"/>
      </a:accent3>
      <a:accent4>
        <a:srgbClr val="C9CACC"/>
      </a:accent4>
      <a:accent5>
        <a:srgbClr val="58585B"/>
      </a:accent5>
      <a:accent6>
        <a:srgbClr val="D2E9EE"/>
      </a:accent6>
      <a:hlink>
        <a:srgbClr val="266782"/>
      </a:hlink>
      <a:folHlink>
        <a:srgbClr val="504F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28600" indent="-228600">
          <a:spcBef>
            <a:spcPts val="880"/>
          </a:spcBef>
          <a:buClr>
            <a:srgbClr val="2DB2CF"/>
          </a:buClr>
          <a:defRPr sz="2000" dirty="0" smtClean="0">
            <a:solidFill>
              <a:srgbClr val="58585B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54185</TotalTime>
  <Words>1172</Words>
  <Application>Microsoft Macintosh PowerPoint</Application>
  <PresentationFormat>On-screen Show (4:3)</PresentationFormat>
  <Paragraphs>256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Lucida Grande</vt:lpstr>
      <vt:lpstr>Arial</vt:lpstr>
      <vt:lpstr>1_Office Theme</vt:lpstr>
      <vt:lpstr>Classifying Elephant and Mice Flows  in High-Speed Networks    </vt:lpstr>
      <vt:lpstr>Talk Agenda</vt:lpstr>
      <vt:lpstr>Myth not in Networks! “Elephants scared of Mice”</vt:lpstr>
      <vt:lpstr>Why should we understand flows?</vt:lpstr>
      <vt:lpstr>Previous work</vt:lpstr>
      <vt:lpstr>Lets use Netflow Records</vt:lpstr>
      <vt:lpstr>Finding elephants and mice in flows</vt:lpstr>
      <vt:lpstr>K-means results</vt:lpstr>
      <vt:lpstr>Gaussian Mixture Model (Semi-supervised)</vt:lpstr>
      <vt:lpstr>Working of GMM-EM algorithm</vt:lpstr>
      <vt:lpstr>Use Classification to build a LCS</vt:lpstr>
      <vt:lpstr>Results</vt:lpstr>
      <vt:lpstr>Semi supervised gives better results</vt:lpstr>
      <vt:lpstr>What lessons did we learn?</vt:lpstr>
      <vt:lpstr>Is Netflow enough?</vt:lpstr>
      <vt:lpstr>Building Learning classifier system</vt:lpstr>
      <vt:lpstr>Conclusion</vt:lpstr>
      <vt:lpstr>Thankyou</vt:lpstr>
    </vt:vector>
  </TitlesOfParts>
  <Company>LBNL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 Guok</dc:creator>
  <cp:lastModifiedBy>Mariam Kiran</cp:lastModifiedBy>
  <cp:revision>374</cp:revision>
  <cp:lastPrinted>2017-11-12T16:22:17Z</cp:lastPrinted>
  <dcterms:created xsi:type="dcterms:W3CDTF">2015-11-19T16:37:03Z</dcterms:created>
  <dcterms:modified xsi:type="dcterms:W3CDTF">2017-11-12T18:17:06Z</dcterms:modified>
</cp:coreProperties>
</file>