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8288000" cy="10287000"/>
  <p:notesSz cx="6858000" cy="9144000"/>
  <p:embeddedFontLst>
    <p:embeddedFont>
      <p:font typeface="HK Grotesk Bold" charset="1" panose="00000800000000000000"/>
      <p:regular r:id="rId38"/>
    </p:embeddedFont>
    <p:embeddedFont>
      <p:font typeface="Open Sans Bold" charset="1" panose="020B0806030504020204"/>
      <p:regular r:id="rId39"/>
    </p:embeddedFont>
    <p:embeddedFont>
      <p:font typeface="HK Grotesk Medium" charset="1" panose="00000600000000000000"/>
      <p:regular r:id="rId40"/>
    </p:embeddedFont>
    <p:embeddedFont>
      <p:font typeface="Lato Bold" charset="1" panose="020F0502020204030203"/>
      <p:regular r:id="rId41"/>
    </p:embeddedFont>
    <p:embeddedFont>
      <p:font typeface="HK Grotesk" charset="1" panose="00000500000000000000"/>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 Id="rId7" Target="../media/image19.png" Type="http://schemas.openxmlformats.org/officeDocument/2006/relationships/image"/><Relationship Id="rId8" Target="../media/image20.png" Type="http://schemas.openxmlformats.org/officeDocument/2006/relationships/image"/><Relationship Id="rId9" Target="../media/image2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7.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8.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9.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2.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7.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30.jpe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31.jpe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32.jpe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7.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5.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5.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5.pn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4423666" y="9534525"/>
            <a:ext cx="7568718" cy="762000"/>
            <a:chOff x="0" y="0"/>
            <a:chExt cx="1993407" cy="200691"/>
          </a:xfrm>
        </p:grpSpPr>
        <p:sp>
          <p:nvSpPr>
            <p:cNvPr name="Freeform 4" id="4"/>
            <p:cNvSpPr/>
            <p:nvPr/>
          </p:nvSpPr>
          <p:spPr>
            <a:xfrm flipH="false" flipV="false" rot="0">
              <a:off x="0" y="0"/>
              <a:ext cx="1993407" cy="200691"/>
            </a:xfrm>
            <a:custGeom>
              <a:avLst/>
              <a:gdLst/>
              <a:ahLst/>
              <a:cxnLst/>
              <a:rect r="r" b="b" t="t" l="l"/>
              <a:pathLst>
                <a:path h="200691" w="1993407">
                  <a:moveTo>
                    <a:pt x="203200" y="0"/>
                  </a:moveTo>
                  <a:lnTo>
                    <a:pt x="1993407" y="0"/>
                  </a:lnTo>
                  <a:lnTo>
                    <a:pt x="1790207" y="200691"/>
                  </a:lnTo>
                  <a:lnTo>
                    <a:pt x="0" y="200691"/>
                  </a:lnTo>
                  <a:lnTo>
                    <a:pt x="203200" y="0"/>
                  </a:lnTo>
                  <a:close/>
                </a:path>
              </a:pathLst>
            </a:custGeom>
            <a:gradFill rotWithShape="true">
              <a:gsLst>
                <a:gs pos="0">
                  <a:srgbClr val="FF5757">
                    <a:alpha val="100000"/>
                  </a:srgbClr>
                </a:gs>
                <a:gs pos="100000">
                  <a:srgbClr val="8C52FF">
                    <a:alpha val="100000"/>
                  </a:srgbClr>
                </a:gs>
              </a:gsLst>
              <a:lin ang="0"/>
            </a:gradFill>
          </p:spPr>
        </p:sp>
        <p:sp>
          <p:nvSpPr>
            <p:cNvPr name="TextBox 5" id="5"/>
            <p:cNvSpPr txBox="true"/>
            <p:nvPr/>
          </p:nvSpPr>
          <p:spPr>
            <a:xfrm>
              <a:off x="101600" y="-47625"/>
              <a:ext cx="1790207"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0">
            <a:off x="10976941" y="0"/>
            <a:ext cx="7311059" cy="10287000"/>
            <a:chOff x="0" y="0"/>
            <a:chExt cx="9748079" cy="13716000"/>
          </a:xfrm>
        </p:grpSpPr>
        <p:pic>
          <p:nvPicPr>
            <p:cNvPr name="Picture 7" id="7"/>
            <p:cNvPicPr>
              <a:picLocks noChangeAspect="true"/>
            </p:cNvPicPr>
            <p:nvPr/>
          </p:nvPicPr>
          <p:blipFill>
            <a:blip r:embed="rId3"/>
            <a:srcRect l="28815" t="4012" r="32868" b="0"/>
            <a:stretch>
              <a:fillRect/>
            </a:stretch>
          </p:blipFill>
          <p:spPr>
            <a:xfrm flipH="false" flipV="false">
              <a:off x="0" y="0"/>
              <a:ext cx="9748079" cy="13716000"/>
            </a:xfrm>
            <a:prstGeom prst="rect">
              <a:avLst/>
            </a:prstGeom>
          </p:spPr>
        </p:pic>
      </p:grpSp>
      <p:grpSp>
        <p:nvGrpSpPr>
          <p:cNvPr name="Group 8" id="8"/>
          <p:cNvGrpSpPr/>
          <p:nvPr/>
        </p:nvGrpSpPr>
        <p:grpSpPr>
          <a:xfrm rot="0">
            <a:off x="-1583156" y="-3773"/>
            <a:ext cx="7568718" cy="762000"/>
            <a:chOff x="0" y="0"/>
            <a:chExt cx="1993407" cy="200691"/>
          </a:xfrm>
        </p:grpSpPr>
        <p:sp>
          <p:nvSpPr>
            <p:cNvPr name="Freeform 9" id="9"/>
            <p:cNvSpPr/>
            <p:nvPr/>
          </p:nvSpPr>
          <p:spPr>
            <a:xfrm flipH="false" flipV="false" rot="0">
              <a:off x="0" y="0"/>
              <a:ext cx="1993407" cy="200691"/>
            </a:xfrm>
            <a:custGeom>
              <a:avLst/>
              <a:gdLst/>
              <a:ahLst/>
              <a:cxnLst/>
              <a:rect r="r" b="b" t="t" l="l"/>
              <a:pathLst>
                <a:path h="200691" w="1993407">
                  <a:moveTo>
                    <a:pt x="203200" y="0"/>
                  </a:moveTo>
                  <a:lnTo>
                    <a:pt x="1993407" y="0"/>
                  </a:lnTo>
                  <a:lnTo>
                    <a:pt x="1790207" y="200691"/>
                  </a:lnTo>
                  <a:lnTo>
                    <a:pt x="0" y="200691"/>
                  </a:lnTo>
                  <a:lnTo>
                    <a:pt x="203200" y="0"/>
                  </a:lnTo>
                  <a:close/>
                </a:path>
              </a:pathLst>
            </a:custGeom>
            <a:gradFill rotWithShape="true">
              <a:gsLst>
                <a:gs pos="0">
                  <a:srgbClr val="FF5757">
                    <a:alpha val="100000"/>
                  </a:srgbClr>
                </a:gs>
                <a:gs pos="100000">
                  <a:srgbClr val="8C52FF">
                    <a:alpha val="100000"/>
                  </a:srgbClr>
                </a:gs>
              </a:gsLst>
              <a:lin ang="0"/>
            </a:gradFill>
          </p:spPr>
        </p:sp>
        <p:sp>
          <p:nvSpPr>
            <p:cNvPr name="TextBox 10" id="10"/>
            <p:cNvSpPr txBox="true"/>
            <p:nvPr/>
          </p:nvSpPr>
          <p:spPr>
            <a:xfrm>
              <a:off x="101600" y="-47625"/>
              <a:ext cx="1790207" cy="248316"/>
            </a:xfrm>
            <a:prstGeom prst="rect">
              <a:avLst/>
            </a:prstGeom>
          </p:spPr>
          <p:txBody>
            <a:bodyPr anchor="ctr" rtlCol="false" tIns="50800" lIns="50800" bIns="50800" rIns="50800"/>
            <a:lstStyle/>
            <a:p>
              <a:pPr algn="ctr">
                <a:lnSpc>
                  <a:spcPts val="2940"/>
                </a:lnSpc>
              </a:pPr>
            </a:p>
          </p:txBody>
        </p:sp>
      </p:grpSp>
      <p:sp>
        <p:nvSpPr>
          <p:cNvPr name="Freeform 11" id="11"/>
          <p:cNvSpPr/>
          <p:nvPr/>
        </p:nvSpPr>
        <p:spPr>
          <a:xfrm flipH="true" flipV="false" rot="0">
            <a:off x="525572" y="1300183"/>
            <a:ext cx="633491" cy="484909"/>
          </a:xfrm>
          <a:custGeom>
            <a:avLst/>
            <a:gdLst/>
            <a:ahLst/>
            <a:cxnLst/>
            <a:rect r="r" b="b" t="t" l="l"/>
            <a:pathLst>
              <a:path h="484909" w="633491">
                <a:moveTo>
                  <a:pt x="633491" y="0"/>
                </a:moveTo>
                <a:lnTo>
                  <a:pt x="0" y="0"/>
                </a:lnTo>
                <a:lnTo>
                  <a:pt x="0" y="484909"/>
                </a:lnTo>
                <a:lnTo>
                  <a:pt x="633491" y="484909"/>
                </a:lnTo>
                <a:lnTo>
                  <a:pt x="63349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0" y="8389924"/>
            <a:ext cx="1915113" cy="1906601"/>
          </a:xfrm>
          <a:custGeom>
            <a:avLst/>
            <a:gdLst/>
            <a:ahLst/>
            <a:cxnLst/>
            <a:rect r="r" b="b" t="t" l="l"/>
            <a:pathLst>
              <a:path h="1906601" w="1915113">
                <a:moveTo>
                  <a:pt x="0" y="0"/>
                </a:moveTo>
                <a:lnTo>
                  <a:pt x="1915113" y="0"/>
                </a:lnTo>
                <a:lnTo>
                  <a:pt x="1915113" y="1906601"/>
                </a:lnTo>
                <a:lnTo>
                  <a:pt x="0" y="1906601"/>
                </a:lnTo>
                <a:lnTo>
                  <a:pt x="0" y="0"/>
                </a:lnTo>
                <a:close/>
              </a:path>
            </a:pathLst>
          </a:custGeom>
          <a:blipFill>
            <a:blip r:embed="rId6"/>
            <a:stretch>
              <a:fillRect l="0" t="0" r="0" b="0"/>
            </a:stretch>
          </a:blipFill>
        </p:spPr>
      </p:sp>
      <p:sp>
        <p:nvSpPr>
          <p:cNvPr name="TextBox 13" id="13"/>
          <p:cNvSpPr txBox="true"/>
          <p:nvPr/>
        </p:nvSpPr>
        <p:spPr>
          <a:xfrm rot="0">
            <a:off x="842318" y="1903455"/>
            <a:ext cx="6871395" cy="6929282"/>
          </a:xfrm>
          <a:prstGeom prst="rect">
            <a:avLst/>
          </a:prstGeom>
        </p:spPr>
        <p:txBody>
          <a:bodyPr anchor="t" rtlCol="false" tIns="0" lIns="0" bIns="0" rIns="0">
            <a:spAutoFit/>
          </a:bodyPr>
          <a:lstStyle/>
          <a:p>
            <a:pPr algn="l">
              <a:lnSpc>
                <a:spcPts val="13599"/>
              </a:lnSpc>
            </a:pPr>
            <a:r>
              <a:rPr lang="en-US" sz="12362" spc="-556" b="true">
                <a:solidFill>
                  <a:srgbClr val="00395E"/>
                </a:solidFill>
                <a:latin typeface="HK Grotesk Bold"/>
                <a:ea typeface="HK Grotesk Bold"/>
                <a:cs typeface="HK Grotesk Bold"/>
                <a:sym typeface="HK Grotesk Bold"/>
              </a:rPr>
              <a:t>Supply Chain Analysis</a:t>
            </a:r>
          </a:p>
          <a:p>
            <a:pPr algn="l">
              <a:lnSpc>
                <a:spcPts val="13599"/>
              </a:lnSpc>
            </a:pPr>
          </a:p>
        </p:txBody>
      </p:sp>
      <p:sp>
        <p:nvSpPr>
          <p:cNvPr name="TextBox 14" id="14"/>
          <p:cNvSpPr txBox="true"/>
          <p:nvPr/>
        </p:nvSpPr>
        <p:spPr>
          <a:xfrm rot="0">
            <a:off x="842318" y="7441276"/>
            <a:ext cx="7365708" cy="511810"/>
          </a:xfrm>
          <a:prstGeom prst="rect">
            <a:avLst/>
          </a:prstGeom>
        </p:spPr>
        <p:txBody>
          <a:bodyPr anchor="t" rtlCol="false" tIns="0" lIns="0" bIns="0" rIns="0">
            <a:spAutoFit/>
          </a:bodyPr>
          <a:lstStyle/>
          <a:p>
            <a:pPr algn="l">
              <a:lnSpc>
                <a:spcPts val="4339"/>
              </a:lnSpc>
            </a:pPr>
            <a:r>
              <a:rPr lang="en-US" b="true" sz="3099">
                <a:solidFill>
                  <a:srgbClr val="00395E"/>
                </a:solidFill>
                <a:latin typeface="Open Sans Bold"/>
                <a:ea typeface="Open Sans Bold"/>
                <a:cs typeface="Open Sans Bold"/>
                <a:sym typeface="Open Sans Bold"/>
              </a:rPr>
              <a:t>Instructor: Ammar Mustafa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755B1">
                <a:alpha val="100000"/>
              </a:srgbClr>
            </a:gs>
            <a:gs pos="100000">
              <a:srgbClr val="40B2D4">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0" y="3015024"/>
            <a:ext cx="18288000" cy="7271976"/>
            <a:chOff x="0" y="0"/>
            <a:chExt cx="24384000" cy="9695968"/>
          </a:xfrm>
        </p:grpSpPr>
        <p:pic>
          <p:nvPicPr>
            <p:cNvPr name="Picture 3" id="3"/>
            <p:cNvPicPr>
              <a:picLocks noChangeAspect="true"/>
            </p:cNvPicPr>
            <p:nvPr/>
          </p:nvPicPr>
          <p:blipFill>
            <a:blip r:embed="rId2"/>
            <a:srcRect l="0" t="10946" r="0" b="10946"/>
            <a:stretch>
              <a:fillRect/>
            </a:stretch>
          </p:blipFill>
          <p:spPr>
            <a:xfrm flipH="false" flipV="false">
              <a:off x="0" y="0"/>
              <a:ext cx="24384000" cy="9695968"/>
            </a:xfrm>
            <a:prstGeom prst="rect">
              <a:avLst/>
            </a:prstGeom>
          </p:spPr>
        </p:pic>
      </p:grpSp>
      <p:sp>
        <p:nvSpPr>
          <p:cNvPr name="TextBox 4" id="4"/>
          <p:cNvSpPr txBox="true"/>
          <p:nvPr/>
        </p:nvSpPr>
        <p:spPr>
          <a:xfrm rot="0">
            <a:off x="1320862" y="1396938"/>
            <a:ext cx="14798093" cy="914400"/>
          </a:xfrm>
          <a:prstGeom prst="rect">
            <a:avLst/>
          </a:prstGeom>
        </p:spPr>
        <p:txBody>
          <a:bodyPr anchor="t" rtlCol="false" tIns="0" lIns="0" bIns="0" rIns="0">
            <a:spAutoFit/>
          </a:bodyPr>
          <a:lstStyle/>
          <a:p>
            <a:pPr algn="l">
              <a:lnSpc>
                <a:spcPts val="3749"/>
              </a:lnSpc>
            </a:pPr>
            <a:r>
              <a:rPr lang="en-US" sz="2499" b="true">
                <a:solidFill>
                  <a:srgbClr val="F6F4F4"/>
                </a:solidFill>
                <a:latin typeface="Lato Bold"/>
                <a:ea typeface="Lato Bold"/>
                <a:cs typeface="Lato Bold"/>
                <a:sym typeface="Lato Bold"/>
              </a:rPr>
              <a:t>A new column titled ‘Inventory Turnover’ has been added to the dataset to assess inventory management effectiveness.</a:t>
            </a:r>
          </a:p>
        </p:txBody>
      </p:sp>
      <p:sp>
        <p:nvSpPr>
          <p:cNvPr name="TextBox 5" id="5"/>
          <p:cNvSpPr txBox="true"/>
          <p:nvPr/>
        </p:nvSpPr>
        <p:spPr>
          <a:xfrm rot="0">
            <a:off x="339301" y="323444"/>
            <a:ext cx="9392694" cy="951867"/>
          </a:xfrm>
          <a:prstGeom prst="rect">
            <a:avLst/>
          </a:prstGeom>
        </p:spPr>
        <p:txBody>
          <a:bodyPr anchor="t" rtlCol="false" tIns="0" lIns="0" bIns="0" rIns="0">
            <a:spAutoFit/>
          </a:bodyPr>
          <a:lstStyle/>
          <a:p>
            <a:pPr algn="l">
              <a:lnSpc>
                <a:spcPts val="7370"/>
              </a:lnSpc>
            </a:pPr>
            <a:r>
              <a:rPr lang="en-US" sz="6700" b="true">
                <a:solidFill>
                  <a:srgbClr val="F6F4F4"/>
                </a:solidFill>
                <a:latin typeface="HK Grotesk Bold"/>
                <a:ea typeface="HK Grotesk Bold"/>
                <a:cs typeface="HK Grotesk Bold"/>
                <a:sym typeface="HK Grotesk Bold"/>
              </a:rPr>
              <a:t>Cleaning &amp; Modelling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755B1">
                <a:alpha val="100000"/>
              </a:srgbClr>
            </a:gs>
            <a:gs pos="100000">
              <a:srgbClr val="40B2D4">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0" y="3015024"/>
            <a:ext cx="18288000" cy="7271976"/>
            <a:chOff x="0" y="0"/>
            <a:chExt cx="24384000" cy="9695968"/>
          </a:xfrm>
        </p:grpSpPr>
        <p:pic>
          <p:nvPicPr>
            <p:cNvPr name="Picture 3" id="3"/>
            <p:cNvPicPr>
              <a:picLocks noChangeAspect="true"/>
            </p:cNvPicPr>
            <p:nvPr/>
          </p:nvPicPr>
          <p:blipFill>
            <a:blip r:embed="rId2"/>
            <a:srcRect l="1531" t="0" r="1531" b="0"/>
            <a:stretch>
              <a:fillRect/>
            </a:stretch>
          </p:blipFill>
          <p:spPr>
            <a:xfrm flipH="false" flipV="false">
              <a:off x="0" y="0"/>
              <a:ext cx="24384000" cy="9695968"/>
            </a:xfrm>
            <a:prstGeom prst="rect">
              <a:avLst/>
            </a:prstGeom>
          </p:spPr>
        </p:pic>
      </p:grpSp>
      <p:sp>
        <p:nvSpPr>
          <p:cNvPr name="TextBox 4" id="4"/>
          <p:cNvSpPr txBox="true"/>
          <p:nvPr/>
        </p:nvSpPr>
        <p:spPr>
          <a:xfrm rot="0">
            <a:off x="367562" y="586104"/>
            <a:ext cx="9392694" cy="951867"/>
          </a:xfrm>
          <a:prstGeom prst="rect">
            <a:avLst/>
          </a:prstGeom>
        </p:spPr>
        <p:txBody>
          <a:bodyPr anchor="t" rtlCol="false" tIns="0" lIns="0" bIns="0" rIns="0">
            <a:spAutoFit/>
          </a:bodyPr>
          <a:lstStyle/>
          <a:p>
            <a:pPr algn="l">
              <a:lnSpc>
                <a:spcPts val="7370"/>
              </a:lnSpc>
            </a:pPr>
            <a:r>
              <a:rPr lang="en-US" sz="6700" b="true">
                <a:solidFill>
                  <a:srgbClr val="F6F4F4"/>
                </a:solidFill>
                <a:latin typeface="HK Grotesk Bold"/>
                <a:ea typeface="HK Grotesk Bold"/>
                <a:cs typeface="HK Grotesk Bold"/>
                <a:sym typeface="HK Grotesk Bold"/>
              </a:rPr>
              <a:t>Cleaning &amp; Modelling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755B1">
                <a:alpha val="100000"/>
              </a:srgbClr>
            </a:gs>
            <a:gs pos="100000">
              <a:srgbClr val="40B2D4">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443701" y="545464"/>
            <a:ext cx="9392694" cy="1023622"/>
          </a:xfrm>
          <a:prstGeom prst="rect">
            <a:avLst/>
          </a:prstGeom>
        </p:spPr>
        <p:txBody>
          <a:bodyPr anchor="t" rtlCol="false" tIns="0" lIns="0" bIns="0" rIns="0">
            <a:spAutoFit/>
          </a:bodyPr>
          <a:lstStyle/>
          <a:p>
            <a:pPr algn="l">
              <a:lnSpc>
                <a:spcPts val="7810"/>
              </a:lnSpc>
            </a:pPr>
            <a:r>
              <a:rPr lang="en-US" sz="7100" b="true">
                <a:solidFill>
                  <a:srgbClr val="F6F4F4"/>
                </a:solidFill>
                <a:latin typeface="HK Grotesk Bold"/>
                <a:ea typeface="HK Grotesk Bold"/>
                <a:cs typeface="HK Grotesk Bold"/>
                <a:sym typeface="HK Grotesk Bold"/>
              </a:rPr>
              <a:t>Cleaning &amp; Modelling</a:t>
            </a:r>
          </a:p>
        </p:txBody>
      </p:sp>
      <p:sp>
        <p:nvSpPr>
          <p:cNvPr name="Freeform 3" id="3"/>
          <p:cNvSpPr/>
          <p:nvPr/>
        </p:nvSpPr>
        <p:spPr>
          <a:xfrm flipH="false" flipV="false" rot="0">
            <a:off x="650343" y="1965872"/>
            <a:ext cx="16987314" cy="7527329"/>
          </a:xfrm>
          <a:custGeom>
            <a:avLst/>
            <a:gdLst/>
            <a:ahLst/>
            <a:cxnLst/>
            <a:rect r="r" b="b" t="t" l="l"/>
            <a:pathLst>
              <a:path h="7527329" w="16987314">
                <a:moveTo>
                  <a:pt x="0" y="0"/>
                </a:moveTo>
                <a:lnTo>
                  <a:pt x="16987314" y="0"/>
                </a:lnTo>
                <a:lnTo>
                  <a:pt x="16987314" y="7527329"/>
                </a:lnTo>
                <a:lnTo>
                  <a:pt x="0" y="7527329"/>
                </a:lnTo>
                <a:lnTo>
                  <a:pt x="0" y="0"/>
                </a:lnTo>
                <a:close/>
              </a:path>
            </a:pathLst>
          </a:custGeom>
          <a:blipFill>
            <a:blip r:embed="rId2"/>
            <a:stretch>
              <a:fillRect l="0" t="-2091" r="-2011" b="-1714"/>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gradFill rotWithShape="true">
              <a:gsLst>
                <a:gs pos="0">
                  <a:srgbClr val="FF5757">
                    <a:alpha val="100000"/>
                  </a:srgbClr>
                </a:gs>
                <a:gs pos="100000">
                  <a:srgbClr val="8C52FF">
                    <a:alpha val="100000"/>
                  </a:srgbClr>
                </a:gs>
              </a:gsLst>
              <a:lin ang="0"/>
            </a:gra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91002"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gradFill rotWithShape="true">
              <a:gsLst>
                <a:gs pos="0">
                  <a:srgbClr val="FF5757">
                    <a:alpha val="100000"/>
                  </a:srgbClr>
                </a:gs>
                <a:gs pos="100000">
                  <a:srgbClr val="8C52FF">
                    <a:alpha val="100000"/>
                  </a:srgbClr>
                </a:gs>
              </a:gsLst>
              <a:lin ang="0"/>
            </a:gra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p:cNvSpPr/>
          <p:nvPr/>
        </p:nvSpPr>
        <p:spPr>
          <a:xfrm flipH="false" flipV="false" rot="0">
            <a:off x="0" y="8451510"/>
            <a:ext cx="1902681" cy="1894225"/>
          </a:xfrm>
          <a:custGeom>
            <a:avLst/>
            <a:gdLst/>
            <a:ahLst/>
            <a:cxnLst/>
            <a:rect r="r" b="b" t="t" l="l"/>
            <a:pathLst>
              <a:path h="1894225" w="1902681">
                <a:moveTo>
                  <a:pt x="0" y="0"/>
                </a:moveTo>
                <a:lnTo>
                  <a:pt x="1902681" y="0"/>
                </a:lnTo>
                <a:lnTo>
                  <a:pt x="1902681" y="1894225"/>
                </a:lnTo>
                <a:lnTo>
                  <a:pt x="0" y="1894225"/>
                </a:lnTo>
                <a:lnTo>
                  <a:pt x="0" y="0"/>
                </a:lnTo>
                <a:close/>
              </a:path>
            </a:pathLst>
          </a:custGeom>
          <a:blipFill>
            <a:blip r:embed="rId3"/>
            <a:stretch>
              <a:fillRect l="0" t="0" r="0" b="0"/>
            </a:stretch>
          </a:blipFill>
        </p:spPr>
      </p:sp>
      <p:sp>
        <p:nvSpPr>
          <p:cNvPr name="TextBox 10" id="10"/>
          <p:cNvSpPr txBox="true"/>
          <p:nvPr/>
        </p:nvSpPr>
        <p:spPr>
          <a:xfrm rot="0">
            <a:off x="1028700" y="4501207"/>
            <a:ext cx="10848888" cy="1494135"/>
          </a:xfrm>
          <a:prstGeom prst="rect">
            <a:avLst/>
          </a:prstGeom>
        </p:spPr>
        <p:txBody>
          <a:bodyPr anchor="t" rtlCol="false" tIns="0" lIns="0" bIns="0" rIns="0">
            <a:spAutoFit/>
          </a:bodyPr>
          <a:lstStyle/>
          <a:p>
            <a:pPr algn="l">
              <a:lnSpc>
                <a:spcPts val="11199"/>
              </a:lnSpc>
            </a:pPr>
            <a:r>
              <a:rPr lang="en-US" sz="11199" b="true">
                <a:solidFill>
                  <a:srgbClr val="255C8C"/>
                </a:solidFill>
                <a:latin typeface="HK Grotesk Bold"/>
                <a:ea typeface="HK Grotesk Bold"/>
                <a:cs typeface="HK Grotesk Bold"/>
                <a:sym typeface="HK Grotesk Bold"/>
              </a:rPr>
              <a:t>EDA with python</a:t>
            </a:r>
          </a:p>
        </p:txBody>
      </p:sp>
      <p:sp>
        <p:nvSpPr>
          <p:cNvPr name="Freeform 11" id="11"/>
          <p:cNvSpPr/>
          <p:nvPr/>
        </p:nvSpPr>
        <p:spPr>
          <a:xfrm flipH="false" flipV="false" rot="0">
            <a:off x="13340037" y="545159"/>
            <a:ext cx="4302054" cy="4302054"/>
          </a:xfrm>
          <a:custGeom>
            <a:avLst/>
            <a:gdLst/>
            <a:ahLst/>
            <a:cxnLst/>
            <a:rect r="r" b="b" t="t" l="l"/>
            <a:pathLst>
              <a:path h="4302054" w="4302054">
                <a:moveTo>
                  <a:pt x="0" y="0"/>
                </a:moveTo>
                <a:lnTo>
                  <a:pt x="4302054" y="0"/>
                </a:lnTo>
                <a:lnTo>
                  <a:pt x="4302054" y="4302054"/>
                </a:lnTo>
                <a:lnTo>
                  <a:pt x="0" y="4302054"/>
                </a:lnTo>
                <a:lnTo>
                  <a:pt x="0" y="0"/>
                </a:lnTo>
                <a:close/>
              </a:path>
            </a:pathLst>
          </a:custGeom>
          <a:blipFill>
            <a:blip r:embed="rId4"/>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016146" y="1117404"/>
            <a:ext cx="11392699" cy="3287074"/>
          </a:xfrm>
          <a:custGeom>
            <a:avLst/>
            <a:gdLst/>
            <a:ahLst/>
            <a:cxnLst/>
            <a:rect r="r" b="b" t="t" l="l"/>
            <a:pathLst>
              <a:path h="3287074" w="11392699">
                <a:moveTo>
                  <a:pt x="0" y="0"/>
                </a:moveTo>
                <a:lnTo>
                  <a:pt x="11392699" y="0"/>
                </a:lnTo>
                <a:lnTo>
                  <a:pt x="11392699" y="3287073"/>
                </a:lnTo>
                <a:lnTo>
                  <a:pt x="0" y="3287073"/>
                </a:lnTo>
                <a:lnTo>
                  <a:pt x="0" y="0"/>
                </a:lnTo>
                <a:close/>
              </a:path>
            </a:pathLst>
          </a:custGeom>
          <a:blipFill>
            <a:blip r:embed="rId4"/>
            <a:stretch>
              <a:fillRect l="0" t="0" r="0" b="0"/>
            </a:stretch>
          </a:blipFill>
        </p:spPr>
      </p:sp>
      <p:sp>
        <p:nvSpPr>
          <p:cNvPr name="Freeform 4" id="4"/>
          <p:cNvSpPr/>
          <p:nvPr/>
        </p:nvSpPr>
        <p:spPr>
          <a:xfrm flipH="false" flipV="false" rot="0">
            <a:off x="4454957" y="352172"/>
            <a:ext cx="8816902" cy="765232"/>
          </a:xfrm>
          <a:custGeom>
            <a:avLst/>
            <a:gdLst/>
            <a:ahLst/>
            <a:cxnLst/>
            <a:rect r="r" b="b" t="t" l="l"/>
            <a:pathLst>
              <a:path h="765232" w="8816902">
                <a:moveTo>
                  <a:pt x="0" y="0"/>
                </a:moveTo>
                <a:lnTo>
                  <a:pt x="8816902" y="0"/>
                </a:lnTo>
                <a:lnTo>
                  <a:pt x="8816902" y="765232"/>
                </a:lnTo>
                <a:lnTo>
                  <a:pt x="0" y="765232"/>
                </a:lnTo>
                <a:lnTo>
                  <a:pt x="0" y="0"/>
                </a:lnTo>
                <a:close/>
              </a:path>
            </a:pathLst>
          </a:custGeom>
          <a:blipFill>
            <a:blip r:embed="rId5"/>
            <a:stretch>
              <a:fillRect l="0" t="0" r="0" b="-8516"/>
            </a:stretch>
          </a:blipFill>
        </p:spPr>
      </p:sp>
      <p:sp>
        <p:nvSpPr>
          <p:cNvPr name="Freeform 5" id="5"/>
          <p:cNvSpPr/>
          <p:nvPr/>
        </p:nvSpPr>
        <p:spPr>
          <a:xfrm flipH="false" flipV="false" rot="0">
            <a:off x="1028700" y="4903750"/>
            <a:ext cx="7841249" cy="571071"/>
          </a:xfrm>
          <a:custGeom>
            <a:avLst/>
            <a:gdLst/>
            <a:ahLst/>
            <a:cxnLst/>
            <a:rect r="r" b="b" t="t" l="l"/>
            <a:pathLst>
              <a:path h="571071" w="7841249">
                <a:moveTo>
                  <a:pt x="0" y="0"/>
                </a:moveTo>
                <a:lnTo>
                  <a:pt x="7841249" y="0"/>
                </a:lnTo>
                <a:lnTo>
                  <a:pt x="7841249" y="571072"/>
                </a:lnTo>
                <a:lnTo>
                  <a:pt x="0" y="571072"/>
                </a:lnTo>
                <a:lnTo>
                  <a:pt x="0" y="0"/>
                </a:lnTo>
                <a:close/>
              </a:path>
            </a:pathLst>
          </a:custGeom>
          <a:blipFill>
            <a:blip r:embed="rId6"/>
            <a:stretch>
              <a:fillRect l="0" t="0" r="0" b="0"/>
            </a:stretch>
          </a:blipFill>
        </p:spPr>
      </p:sp>
      <p:sp>
        <p:nvSpPr>
          <p:cNvPr name="Freeform 6" id="6"/>
          <p:cNvSpPr/>
          <p:nvPr/>
        </p:nvSpPr>
        <p:spPr>
          <a:xfrm flipH="false" flipV="false" rot="0">
            <a:off x="284216" y="5789562"/>
            <a:ext cx="8585732" cy="2606646"/>
          </a:xfrm>
          <a:custGeom>
            <a:avLst/>
            <a:gdLst/>
            <a:ahLst/>
            <a:cxnLst/>
            <a:rect r="r" b="b" t="t" l="l"/>
            <a:pathLst>
              <a:path h="2606646" w="8585732">
                <a:moveTo>
                  <a:pt x="0" y="0"/>
                </a:moveTo>
                <a:lnTo>
                  <a:pt x="8585733" y="0"/>
                </a:lnTo>
                <a:lnTo>
                  <a:pt x="8585733" y="2606646"/>
                </a:lnTo>
                <a:lnTo>
                  <a:pt x="0" y="2606646"/>
                </a:lnTo>
                <a:lnTo>
                  <a:pt x="0" y="0"/>
                </a:lnTo>
                <a:close/>
              </a:path>
            </a:pathLst>
          </a:custGeom>
          <a:blipFill>
            <a:blip r:embed="rId7"/>
            <a:stretch>
              <a:fillRect l="0" t="0" r="0" b="0"/>
            </a:stretch>
          </a:blipFill>
        </p:spPr>
      </p:sp>
      <p:sp>
        <p:nvSpPr>
          <p:cNvPr name="Freeform 7" id="7"/>
          <p:cNvSpPr/>
          <p:nvPr/>
        </p:nvSpPr>
        <p:spPr>
          <a:xfrm flipH="false" flipV="false" rot="0">
            <a:off x="9144000" y="5765377"/>
            <a:ext cx="8669784" cy="2630831"/>
          </a:xfrm>
          <a:custGeom>
            <a:avLst/>
            <a:gdLst/>
            <a:ahLst/>
            <a:cxnLst/>
            <a:rect r="r" b="b" t="t" l="l"/>
            <a:pathLst>
              <a:path h="2630831" w="8669784">
                <a:moveTo>
                  <a:pt x="0" y="0"/>
                </a:moveTo>
                <a:lnTo>
                  <a:pt x="8669784" y="0"/>
                </a:lnTo>
                <a:lnTo>
                  <a:pt x="8669784" y="2630831"/>
                </a:lnTo>
                <a:lnTo>
                  <a:pt x="0" y="2630831"/>
                </a:lnTo>
                <a:lnTo>
                  <a:pt x="0" y="0"/>
                </a:lnTo>
                <a:close/>
              </a:path>
            </a:pathLst>
          </a:custGeom>
          <a:blipFill>
            <a:blip r:embed="rId8"/>
            <a:stretch>
              <a:fillRect l="0" t="0" r="0" b="0"/>
            </a:stretch>
          </a:blipFill>
        </p:spPr>
      </p:sp>
      <p:sp>
        <p:nvSpPr>
          <p:cNvPr name="Freeform 8" id="8"/>
          <p:cNvSpPr/>
          <p:nvPr/>
        </p:nvSpPr>
        <p:spPr>
          <a:xfrm flipH="false" flipV="false" rot="0">
            <a:off x="10099838" y="4820242"/>
            <a:ext cx="7159462" cy="654579"/>
          </a:xfrm>
          <a:custGeom>
            <a:avLst/>
            <a:gdLst/>
            <a:ahLst/>
            <a:cxnLst/>
            <a:rect r="r" b="b" t="t" l="l"/>
            <a:pathLst>
              <a:path h="654579" w="7159462">
                <a:moveTo>
                  <a:pt x="0" y="0"/>
                </a:moveTo>
                <a:lnTo>
                  <a:pt x="7159462" y="0"/>
                </a:lnTo>
                <a:lnTo>
                  <a:pt x="7159462" y="654580"/>
                </a:lnTo>
                <a:lnTo>
                  <a:pt x="0" y="654580"/>
                </a:lnTo>
                <a:lnTo>
                  <a:pt x="0" y="0"/>
                </a:lnTo>
                <a:close/>
              </a:path>
            </a:pathLst>
          </a:custGeom>
          <a:blipFill>
            <a:blip r:embed="rId9"/>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792636" y="480598"/>
            <a:ext cx="10702728" cy="9009396"/>
          </a:xfrm>
          <a:custGeom>
            <a:avLst/>
            <a:gdLst/>
            <a:ahLst/>
            <a:cxnLst/>
            <a:rect r="r" b="b" t="t" l="l"/>
            <a:pathLst>
              <a:path h="9009396" w="10702728">
                <a:moveTo>
                  <a:pt x="0" y="0"/>
                </a:moveTo>
                <a:lnTo>
                  <a:pt x="10702728" y="0"/>
                </a:lnTo>
                <a:lnTo>
                  <a:pt x="10702728" y="9009396"/>
                </a:lnTo>
                <a:lnTo>
                  <a:pt x="0" y="9009396"/>
                </a:lnTo>
                <a:lnTo>
                  <a:pt x="0" y="0"/>
                </a:lnTo>
                <a:close/>
              </a:path>
            </a:pathLst>
          </a:custGeom>
          <a:blipFill>
            <a:blip r:embed="rId4"/>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598149" y="-208801"/>
            <a:ext cx="11091701" cy="10142491"/>
          </a:xfrm>
          <a:custGeom>
            <a:avLst/>
            <a:gdLst/>
            <a:ahLst/>
            <a:cxnLst/>
            <a:rect r="r" b="b" t="t" l="l"/>
            <a:pathLst>
              <a:path h="10142491" w="11091701">
                <a:moveTo>
                  <a:pt x="0" y="0"/>
                </a:moveTo>
                <a:lnTo>
                  <a:pt x="11091702" y="0"/>
                </a:lnTo>
                <a:lnTo>
                  <a:pt x="11091702" y="10142491"/>
                </a:lnTo>
                <a:lnTo>
                  <a:pt x="0" y="10142491"/>
                </a:lnTo>
                <a:lnTo>
                  <a:pt x="0" y="0"/>
                </a:lnTo>
                <a:close/>
              </a:path>
            </a:pathLst>
          </a:custGeom>
          <a:blipFill>
            <a:blip r:embed="rId4"/>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86395" y="-524760"/>
            <a:ext cx="16072905" cy="10424193"/>
          </a:xfrm>
          <a:custGeom>
            <a:avLst/>
            <a:gdLst/>
            <a:ahLst/>
            <a:cxnLst/>
            <a:rect r="r" b="b" t="t" l="l"/>
            <a:pathLst>
              <a:path h="10424193" w="16072905">
                <a:moveTo>
                  <a:pt x="0" y="0"/>
                </a:moveTo>
                <a:lnTo>
                  <a:pt x="16072905" y="0"/>
                </a:lnTo>
                <a:lnTo>
                  <a:pt x="16072905" y="10424193"/>
                </a:lnTo>
                <a:lnTo>
                  <a:pt x="0" y="10424193"/>
                </a:lnTo>
                <a:lnTo>
                  <a:pt x="0" y="0"/>
                </a:lnTo>
                <a:close/>
              </a:path>
            </a:pathLst>
          </a:custGeom>
          <a:blipFill>
            <a:blip r:embed="rId4"/>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24072" y="740727"/>
            <a:ext cx="12439855" cy="8805545"/>
          </a:xfrm>
          <a:custGeom>
            <a:avLst/>
            <a:gdLst/>
            <a:ahLst/>
            <a:cxnLst/>
            <a:rect r="r" b="b" t="t" l="l"/>
            <a:pathLst>
              <a:path h="8805545" w="12439855">
                <a:moveTo>
                  <a:pt x="0" y="0"/>
                </a:moveTo>
                <a:lnTo>
                  <a:pt x="12439856" y="0"/>
                </a:lnTo>
                <a:lnTo>
                  <a:pt x="12439856" y="8805546"/>
                </a:lnTo>
                <a:lnTo>
                  <a:pt x="0" y="8805546"/>
                </a:lnTo>
                <a:lnTo>
                  <a:pt x="0" y="0"/>
                </a:lnTo>
                <a:close/>
              </a:path>
            </a:pathLst>
          </a:custGeom>
          <a:blipFill>
            <a:blip r:embed="rId4"/>
            <a:stretch>
              <a:fillRect l="-2267" t="-5223" r="0" b="-4086"/>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55039" y="1313944"/>
            <a:ext cx="13977406" cy="7919402"/>
          </a:xfrm>
          <a:custGeom>
            <a:avLst/>
            <a:gdLst/>
            <a:ahLst/>
            <a:cxnLst/>
            <a:rect r="r" b="b" t="t" l="l"/>
            <a:pathLst>
              <a:path h="7919402" w="13977406">
                <a:moveTo>
                  <a:pt x="0" y="0"/>
                </a:moveTo>
                <a:lnTo>
                  <a:pt x="13977406" y="0"/>
                </a:lnTo>
                <a:lnTo>
                  <a:pt x="13977406" y="7919402"/>
                </a:lnTo>
                <a:lnTo>
                  <a:pt x="0" y="7919402"/>
                </a:lnTo>
                <a:lnTo>
                  <a:pt x="0" y="0"/>
                </a:lnTo>
                <a:close/>
              </a:path>
            </a:pathLst>
          </a:custGeom>
          <a:blipFill>
            <a:blip r:embed="rId4"/>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4131"/>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gradFill rotWithShape="true">
              <a:gsLst>
                <a:gs pos="0">
                  <a:srgbClr val="FF5757">
                    <a:alpha val="100000"/>
                  </a:srgbClr>
                </a:gs>
                <a:gs pos="100000">
                  <a:srgbClr val="8C52FF">
                    <a:alpha val="100000"/>
                  </a:srgbClr>
                </a:gs>
              </a:gsLst>
              <a:lin ang="0"/>
            </a:gra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96316" y="9386786"/>
            <a:ext cx="6662939" cy="900214"/>
            <a:chOff x="0" y="0"/>
            <a:chExt cx="1754848" cy="237093"/>
          </a:xfrm>
        </p:grpSpPr>
        <p:sp>
          <p:nvSpPr>
            <p:cNvPr name="Freeform 7" id="7"/>
            <p:cNvSpPr/>
            <p:nvPr/>
          </p:nvSpPr>
          <p:spPr>
            <a:xfrm flipH="false" flipV="false" rot="0">
              <a:off x="0" y="0"/>
              <a:ext cx="1754848" cy="237093"/>
            </a:xfrm>
            <a:custGeom>
              <a:avLst/>
              <a:gdLst/>
              <a:ahLst/>
              <a:cxnLst/>
              <a:rect r="r" b="b" t="t" l="l"/>
              <a:pathLst>
                <a:path h="237093" w="1754848">
                  <a:moveTo>
                    <a:pt x="203200" y="0"/>
                  </a:moveTo>
                  <a:lnTo>
                    <a:pt x="1754848" y="0"/>
                  </a:lnTo>
                  <a:lnTo>
                    <a:pt x="1551648" y="237093"/>
                  </a:lnTo>
                  <a:lnTo>
                    <a:pt x="0" y="237093"/>
                  </a:lnTo>
                  <a:lnTo>
                    <a:pt x="203200" y="0"/>
                  </a:lnTo>
                  <a:close/>
                </a:path>
              </a:pathLst>
            </a:custGeom>
            <a:gradFill rotWithShape="true">
              <a:gsLst>
                <a:gs pos="0">
                  <a:srgbClr val="FF5757">
                    <a:alpha val="100000"/>
                  </a:srgbClr>
                </a:gs>
                <a:gs pos="100000">
                  <a:srgbClr val="8C52FF">
                    <a:alpha val="100000"/>
                  </a:srgbClr>
                </a:gs>
              </a:gsLst>
              <a:lin ang="0"/>
            </a:gradFill>
          </p:spPr>
        </p:sp>
        <p:sp>
          <p:nvSpPr>
            <p:cNvPr name="TextBox 8" id="8"/>
            <p:cNvSpPr txBox="true"/>
            <p:nvPr/>
          </p:nvSpPr>
          <p:spPr>
            <a:xfrm>
              <a:off x="101600" y="-47625"/>
              <a:ext cx="1551648" cy="284718"/>
            </a:xfrm>
            <a:prstGeom prst="rect">
              <a:avLst/>
            </a:prstGeom>
          </p:spPr>
          <p:txBody>
            <a:bodyPr anchor="ctr" rtlCol="false" tIns="50800" lIns="50800" bIns="50800" rIns="50800"/>
            <a:lstStyle/>
            <a:p>
              <a:pPr algn="ctr">
                <a:lnSpc>
                  <a:spcPts val="2940"/>
                </a:lnSpc>
              </a:pPr>
            </a:p>
          </p:txBody>
        </p:sp>
      </p:grpSp>
      <p:sp>
        <p:nvSpPr>
          <p:cNvPr name="Freeform 9" id="9"/>
          <p:cNvSpPr/>
          <p:nvPr/>
        </p:nvSpPr>
        <p:spPr>
          <a:xfrm flipH="false" flipV="false" rot="0">
            <a:off x="0" y="8336891"/>
            <a:ext cx="1958815" cy="1950109"/>
          </a:xfrm>
          <a:custGeom>
            <a:avLst/>
            <a:gdLst/>
            <a:ahLst/>
            <a:cxnLst/>
            <a:rect r="r" b="b" t="t" l="l"/>
            <a:pathLst>
              <a:path h="1950109" w="1958815">
                <a:moveTo>
                  <a:pt x="0" y="0"/>
                </a:moveTo>
                <a:lnTo>
                  <a:pt x="1958815" y="0"/>
                </a:lnTo>
                <a:lnTo>
                  <a:pt x="1958815" y="1950109"/>
                </a:lnTo>
                <a:lnTo>
                  <a:pt x="0" y="1950109"/>
                </a:lnTo>
                <a:lnTo>
                  <a:pt x="0" y="0"/>
                </a:lnTo>
                <a:close/>
              </a:path>
            </a:pathLst>
          </a:custGeom>
          <a:blipFill>
            <a:blip r:embed="rId3"/>
            <a:stretch>
              <a:fillRect l="0" t="0" r="0" b="0"/>
            </a:stretch>
          </a:blipFill>
        </p:spPr>
      </p:sp>
      <p:sp>
        <p:nvSpPr>
          <p:cNvPr name="Freeform 10" id="10"/>
          <p:cNvSpPr/>
          <p:nvPr/>
        </p:nvSpPr>
        <p:spPr>
          <a:xfrm flipH="false" flipV="false" rot="0">
            <a:off x="15239831" y="3767686"/>
            <a:ext cx="2248639" cy="2248639"/>
          </a:xfrm>
          <a:custGeom>
            <a:avLst/>
            <a:gdLst/>
            <a:ahLst/>
            <a:cxnLst/>
            <a:rect r="r" b="b" t="t" l="l"/>
            <a:pathLst>
              <a:path h="2248639" w="2248639">
                <a:moveTo>
                  <a:pt x="0" y="0"/>
                </a:moveTo>
                <a:lnTo>
                  <a:pt x="2248639" y="0"/>
                </a:lnTo>
                <a:lnTo>
                  <a:pt x="2248639" y="2248639"/>
                </a:lnTo>
                <a:lnTo>
                  <a:pt x="0" y="2248639"/>
                </a:lnTo>
                <a:lnTo>
                  <a:pt x="0" y="0"/>
                </a:lnTo>
                <a:close/>
              </a:path>
            </a:pathLst>
          </a:custGeom>
          <a:blipFill>
            <a:blip r:embed="rId4"/>
            <a:stretch>
              <a:fillRect l="0" t="0" r="0" b="0"/>
            </a:stretch>
          </a:blipFill>
        </p:spPr>
      </p:sp>
      <p:sp>
        <p:nvSpPr>
          <p:cNvPr name="TextBox 11" id="11"/>
          <p:cNvSpPr txBox="true"/>
          <p:nvPr/>
        </p:nvSpPr>
        <p:spPr>
          <a:xfrm rot="0">
            <a:off x="3810910" y="1526116"/>
            <a:ext cx="9912782" cy="1191259"/>
          </a:xfrm>
          <a:prstGeom prst="rect">
            <a:avLst/>
          </a:prstGeom>
        </p:spPr>
        <p:txBody>
          <a:bodyPr anchor="t" rtlCol="false" tIns="0" lIns="0" bIns="0" rIns="0">
            <a:spAutoFit/>
          </a:bodyPr>
          <a:lstStyle/>
          <a:p>
            <a:pPr algn="ctr">
              <a:lnSpc>
                <a:spcPts val="9129"/>
              </a:lnSpc>
            </a:pPr>
            <a:r>
              <a:rPr lang="en-US" b="true" sz="8299">
                <a:solidFill>
                  <a:srgbClr val="255C8C"/>
                </a:solidFill>
                <a:latin typeface="HK Grotesk Bold"/>
                <a:ea typeface="HK Grotesk Bold"/>
                <a:cs typeface="HK Grotesk Bold"/>
                <a:sym typeface="HK Grotesk Bold"/>
              </a:rPr>
              <a:t>Our Team</a:t>
            </a:r>
          </a:p>
        </p:txBody>
      </p:sp>
      <p:sp>
        <p:nvSpPr>
          <p:cNvPr name="TextBox 12" id="12"/>
          <p:cNvSpPr txBox="true"/>
          <p:nvPr/>
        </p:nvSpPr>
        <p:spPr>
          <a:xfrm rot="0">
            <a:off x="1257925" y="6410819"/>
            <a:ext cx="2842025" cy="480060"/>
          </a:xfrm>
          <a:prstGeom prst="rect">
            <a:avLst/>
          </a:prstGeom>
        </p:spPr>
        <p:txBody>
          <a:bodyPr anchor="t" rtlCol="false" tIns="0" lIns="0" bIns="0" rIns="0">
            <a:spAutoFit/>
          </a:bodyPr>
          <a:lstStyle/>
          <a:p>
            <a:pPr algn="ctr">
              <a:lnSpc>
                <a:spcPts val="3629"/>
              </a:lnSpc>
            </a:pPr>
            <a:r>
              <a:rPr lang="en-US" b="true" sz="3299">
                <a:solidFill>
                  <a:srgbClr val="00395E"/>
                </a:solidFill>
                <a:latin typeface="HK Grotesk Medium"/>
                <a:ea typeface="HK Grotesk Medium"/>
                <a:cs typeface="HK Grotesk Medium"/>
                <a:sym typeface="HK Grotesk Medium"/>
              </a:rPr>
              <a:t>Dina Mohamed</a:t>
            </a:r>
          </a:p>
        </p:txBody>
      </p:sp>
      <p:sp>
        <p:nvSpPr>
          <p:cNvPr name="TextBox 13" id="13"/>
          <p:cNvSpPr txBox="true"/>
          <p:nvPr/>
        </p:nvSpPr>
        <p:spPr>
          <a:xfrm rot="0">
            <a:off x="4312585" y="6410819"/>
            <a:ext cx="2842025" cy="480060"/>
          </a:xfrm>
          <a:prstGeom prst="rect">
            <a:avLst/>
          </a:prstGeom>
        </p:spPr>
        <p:txBody>
          <a:bodyPr anchor="t" rtlCol="false" tIns="0" lIns="0" bIns="0" rIns="0">
            <a:spAutoFit/>
          </a:bodyPr>
          <a:lstStyle/>
          <a:p>
            <a:pPr algn="ctr">
              <a:lnSpc>
                <a:spcPts val="3629"/>
              </a:lnSpc>
            </a:pPr>
            <a:r>
              <a:rPr lang="en-US" b="true" sz="3299">
                <a:solidFill>
                  <a:srgbClr val="255C8C"/>
                </a:solidFill>
                <a:latin typeface="HK Grotesk Medium"/>
                <a:ea typeface="HK Grotesk Medium"/>
                <a:cs typeface="HK Grotesk Medium"/>
                <a:sym typeface="HK Grotesk Medium"/>
              </a:rPr>
              <a:t>Nour sheref</a:t>
            </a:r>
          </a:p>
        </p:txBody>
      </p:sp>
      <p:sp>
        <p:nvSpPr>
          <p:cNvPr name="TextBox 14" id="14"/>
          <p:cNvSpPr txBox="true"/>
          <p:nvPr/>
        </p:nvSpPr>
        <p:spPr>
          <a:xfrm rot="0">
            <a:off x="7727886" y="6410819"/>
            <a:ext cx="3096374" cy="480060"/>
          </a:xfrm>
          <a:prstGeom prst="rect">
            <a:avLst/>
          </a:prstGeom>
        </p:spPr>
        <p:txBody>
          <a:bodyPr anchor="t" rtlCol="false" tIns="0" lIns="0" bIns="0" rIns="0">
            <a:spAutoFit/>
          </a:bodyPr>
          <a:lstStyle/>
          <a:p>
            <a:pPr algn="ctr">
              <a:lnSpc>
                <a:spcPts val="3629"/>
              </a:lnSpc>
            </a:pPr>
            <a:r>
              <a:rPr lang="en-US" b="true" sz="3299">
                <a:solidFill>
                  <a:srgbClr val="255C8C"/>
                </a:solidFill>
                <a:latin typeface="HK Grotesk Medium"/>
                <a:ea typeface="HK Grotesk Medium"/>
                <a:cs typeface="HK Grotesk Medium"/>
                <a:sym typeface="HK Grotesk Medium"/>
              </a:rPr>
              <a:t>Mariem matemd</a:t>
            </a:r>
          </a:p>
        </p:txBody>
      </p:sp>
      <p:sp>
        <p:nvSpPr>
          <p:cNvPr name="TextBox 15" id="15"/>
          <p:cNvSpPr txBox="true"/>
          <p:nvPr/>
        </p:nvSpPr>
        <p:spPr>
          <a:xfrm rot="0">
            <a:off x="11033811" y="6410819"/>
            <a:ext cx="3707096" cy="480060"/>
          </a:xfrm>
          <a:prstGeom prst="rect">
            <a:avLst/>
          </a:prstGeom>
        </p:spPr>
        <p:txBody>
          <a:bodyPr anchor="t" rtlCol="false" tIns="0" lIns="0" bIns="0" rIns="0">
            <a:spAutoFit/>
          </a:bodyPr>
          <a:lstStyle/>
          <a:p>
            <a:pPr algn="ctr">
              <a:lnSpc>
                <a:spcPts val="3629"/>
              </a:lnSpc>
            </a:pPr>
            <a:r>
              <a:rPr lang="en-US" b="true" sz="3299">
                <a:solidFill>
                  <a:srgbClr val="255C8C"/>
                </a:solidFill>
                <a:latin typeface="HK Grotesk Medium"/>
                <a:ea typeface="HK Grotesk Medium"/>
                <a:cs typeface="HK Grotesk Medium"/>
                <a:sym typeface="HK Grotesk Medium"/>
              </a:rPr>
              <a:t>Doaa mahmoud</a:t>
            </a:r>
          </a:p>
        </p:txBody>
      </p:sp>
      <p:sp>
        <p:nvSpPr>
          <p:cNvPr name="TextBox 16" id="16"/>
          <p:cNvSpPr txBox="true"/>
          <p:nvPr/>
        </p:nvSpPr>
        <p:spPr>
          <a:xfrm rot="0">
            <a:off x="14740906" y="6410819"/>
            <a:ext cx="2842025" cy="480060"/>
          </a:xfrm>
          <a:prstGeom prst="rect">
            <a:avLst/>
          </a:prstGeom>
        </p:spPr>
        <p:txBody>
          <a:bodyPr anchor="t" rtlCol="false" tIns="0" lIns="0" bIns="0" rIns="0">
            <a:spAutoFit/>
          </a:bodyPr>
          <a:lstStyle/>
          <a:p>
            <a:pPr algn="ctr">
              <a:lnSpc>
                <a:spcPts val="3629"/>
              </a:lnSpc>
            </a:pPr>
            <a:r>
              <a:rPr lang="en-US" b="true" sz="3299">
                <a:solidFill>
                  <a:srgbClr val="255C8C"/>
                </a:solidFill>
                <a:latin typeface="HK Grotesk Medium"/>
                <a:ea typeface="HK Grotesk Medium"/>
                <a:cs typeface="HK Grotesk Medium"/>
                <a:sym typeface="HK Grotesk Medium"/>
              </a:rPr>
              <a:t>Sohaila Makled</a:t>
            </a:r>
          </a:p>
        </p:txBody>
      </p:sp>
      <p:sp>
        <p:nvSpPr>
          <p:cNvPr name="Freeform 17" id="17"/>
          <p:cNvSpPr/>
          <p:nvPr/>
        </p:nvSpPr>
        <p:spPr>
          <a:xfrm flipH="false" flipV="false" rot="0">
            <a:off x="1257925" y="3767686"/>
            <a:ext cx="2248639" cy="2248639"/>
          </a:xfrm>
          <a:custGeom>
            <a:avLst/>
            <a:gdLst/>
            <a:ahLst/>
            <a:cxnLst/>
            <a:rect r="r" b="b" t="t" l="l"/>
            <a:pathLst>
              <a:path h="2248639" w="2248639">
                <a:moveTo>
                  <a:pt x="0" y="0"/>
                </a:moveTo>
                <a:lnTo>
                  <a:pt x="2248638" y="0"/>
                </a:lnTo>
                <a:lnTo>
                  <a:pt x="2248638" y="2248639"/>
                </a:lnTo>
                <a:lnTo>
                  <a:pt x="0" y="2248639"/>
                </a:lnTo>
                <a:lnTo>
                  <a:pt x="0" y="0"/>
                </a:lnTo>
                <a:close/>
              </a:path>
            </a:pathLst>
          </a:custGeom>
          <a:blipFill>
            <a:blip r:embed="rId4"/>
            <a:stretch>
              <a:fillRect l="0" t="0" r="0" b="0"/>
            </a:stretch>
          </a:blipFill>
        </p:spPr>
      </p:sp>
      <p:sp>
        <p:nvSpPr>
          <p:cNvPr name="Freeform 18" id="18"/>
          <p:cNvSpPr/>
          <p:nvPr/>
        </p:nvSpPr>
        <p:spPr>
          <a:xfrm flipH="false" flipV="false" rot="0">
            <a:off x="4609278" y="3767686"/>
            <a:ext cx="2248639" cy="2248639"/>
          </a:xfrm>
          <a:custGeom>
            <a:avLst/>
            <a:gdLst/>
            <a:ahLst/>
            <a:cxnLst/>
            <a:rect r="r" b="b" t="t" l="l"/>
            <a:pathLst>
              <a:path h="2248639" w="2248639">
                <a:moveTo>
                  <a:pt x="0" y="0"/>
                </a:moveTo>
                <a:lnTo>
                  <a:pt x="2248639" y="0"/>
                </a:lnTo>
                <a:lnTo>
                  <a:pt x="2248639" y="2248639"/>
                </a:lnTo>
                <a:lnTo>
                  <a:pt x="0" y="2248639"/>
                </a:lnTo>
                <a:lnTo>
                  <a:pt x="0" y="0"/>
                </a:lnTo>
                <a:close/>
              </a:path>
            </a:pathLst>
          </a:custGeom>
          <a:blipFill>
            <a:blip r:embed="rId4"/>
            <a:stretch>
              <a:fillRect l="0" t="0" r="0" b="0"/>
            </a:stretch>
          </a:blipFill>
        </p:spPr>
      </p:sp>
      <p:sp>
        <p:nvSpPr>
          <p:cNvPr name="Freeform 19" id="19"/>
          <p:cNvSpPr/>
          <p:nvPr/>
        </p:nvSpPr>
        <p:spPr>
          <a:xfrm flipH="false" flipV="false" rot="0">
            <a:off x="8151754" y="3767686"/>
            <a:ext cx="2248639" cy="2248639"/>
          </a:xfrm>
          <a:custGeom>
            <a:avLst/>
            <a:gdLst/>
            <a:ahLst/>
            <a:cxnLst/>
            <a:rect r="r" b="b" t="t" l="l"/>
            <a:pathLst>
              <a:path h="2248639" w="2248639">
                <a:moveTo>
                  <a:pt x="0" y="0"/>
                </a:moveTo>
                <a:lnTo>
                  <a:pt x="2248639" y="0"/>
                </a:lnTo>
                <a:lnTo>
                  <a:pt x="2248639" y="2248639"/>
                </a:lnTo>
                <a:lnTo>
                  <a:pt x="0" y="2248639"/>
                </a:lnTo>
                <a:lnTo>
                  <a:pt x="0" y="0"/>
                </a:lnTo>
                <a:close/>
              </a:path>
            </a:pathLst>
          </a:custGeom>
          <a:blipFill>
            <a:blip r:embed="rId4"/>
            <a:stretch>
              <a:fillRect l="0" t="0" r="0" b="0"/>
            </a:stretch>
          </a:blipFill>
        </p:spPr>
      </p:sp>
      <p:sp>
        <p:nvSpPr>
          <p:cNvPr name="Freeform 20" id="20"/>
          <p:cNvSpPr/>
          <p:nvPr/>
        </p:nvSpPr>
        <p:spPr>
          <a:xfrm flipH="false" flipV="false" rot="0">
            <a:off x="11695793" y="3767686"/>
            <a:ext cx="2248639" cy="2248639"/>
          </a:xfrm>
          <a:custGeom>
            <a:avLst/>
            <a:gdLst/>
            <a:ahLst/>
            <a:cxnLst/>
            <a:rect r="r" b="b" t="t" l="l"/>
            <a:pathLst>
              <a:path h="2248639" w="2248639">
                <a:moveTo>
                  <a:pt x="0" y="0"/>
                </a:moveTo>
                <a:lnTo>
                  <a:pt x="2248638" y="0"/>
                </a:lnTo>
                <a:lnTo>
                  <a:pt x="2248638" y="2248639"/>
                </a:lnTo>
                <a:lnTo>
                  <a:pt x="0" y="2248639"/>
                </a:lnTo>
                <a:lnTo>
                  <a:pt x="0" y="0"/>
                </a:lnTo>
                <a:close/>
              </a:path>
            </a:pathLst>
          </a:custGeom>
          <a:blipFill>
            <a:blip r:embed="rId4"/>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48612" y="-727607"/>
            <a:ext cx="14390776" cy="9985907"/>
          </a:xfrm>
          <a:custGeom>
            <a:avLst/>
            <a:gdLst/>
            <a:ahLst/>
            <a:cxnLst/>
            <a:rect r="r" b="b" t="t" l="l"/>
            <a:pathLst>
              <a:path h="9985907" w="14390776">
                <a:moveTo>
                  <a:pt x="0" y="0"/>
                </a:moveTo>
                <a:lnTo>
                  <a:pt x="14390776" y="0"/>
                </a:lnTo>
                <a:lnTo>
                  <a:pt x="14390776" y="9985907"/>
                </a:lnTo>
                <a:lnTo>
                  <a:pt x="0" y="9985907"/>
                </a:lnTo>
                <a:lnTo>
                  <a:pt x="0" y="0"/>
                </a:lnTo>
                <a:close/>
              </a:path>
            </a:pathLst>
          </a:custGeom>
          <a:blipFill>
            <a:blip r:embed="rId4"/>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06660" y="762000"/>
            <a:ext cx="12477010" cy="8975398"/>
          </a:xfrm>
          <a:custGeom>
            <a:avLst/>
            <a:gdLst/>
            <a:ahLst/>
            <a:cxnLst/>
            <a:rect r="r" b="b" t="t" l="l"/>
            <a:pathLst>
              <a:path h="8975398" w="12477010">
                <a:moveTo>
                  <a:pt x="0" y="0"/>
                </a:moveTo>
                <a:lnTo>
                  <a:pt x="12477010" y="0"/>
                </a:lnTo>
                <a:lnTo>
                  <a:pt x="12477010" y="8975398"/>
                </a:lnTo>
                <a:lnTo>
                  <a:pt x="0" y="8975398"/>
                </a:lnTo>
                <a:lnTo>
                  <a:pt x="0" y="0"/>
                </a:lnTo>
                <a:close/>
              </a:path>
            </a:pathLst>
          </a:custGeom>
          <a:blipFill>
            <a:blip r:embed="rId4"/>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752304" y="534689"/>
            <a:ext cx="10783392" cy="9752311"/>
          </a:xfrm>
          <a:custGeom>
            <a:avLst/>
            <a:gdLst/>
            <a:ahLst/>
            <a:cxnLst/>
            <a:rect r="r" b="b" t="t" l="l"/>
            <a:pathLst>
              <a:path h="9752311" w="10783392">
                <a:moveTo>
                  <a:pt x="0" y="0"/>
                </a:moveTo>
                <a:lnTo>
                  <a:pt x="10783392" y="0"/>
                </a:lnTo>
                <a:lnTo>
                  <a:pt x="10783392" y="9752311"/>
                </a:lnTo>
                <a:lnTo>
                  <a:pt x="0" y="9752311"/>
                </a:lnTo>
                <a:lnTo>
                  <a:pt x="0" y="0"/>
                </a:lnTo>
                <a:close/>
              </a:path>
            </a:pathLst>
          </a:custGeom>
          <a:blipFill>
            <a:blip r:embed="rId4"/>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778394" y="605400"/>
            <a:ext cx="11315241" cy="9525000"/>
          </a:xfrm>
          <a:custGeom>
            <a:avLst/>
            <a:gdLst/>
            <a:ahLst/>
            <a:cxnLst/>
            <a:rect r="r" b="b" t="t" l="l"/>
            <a:pathLst>
              <a:path h="9525000" w="11315241">
                <a:moveTo>
                  <a:pt x="0" y="0"/>
                </a:moveTo>
                <a:lnTo>
                  <a:pt x="11315241" y="0"/>
                </a:lnTo>
                <a:lnTo>
                  <a:pt x="11315241" y="9525000"/>
                </a:lnTo>
                <a:lnTo>
                  <a:pt x="0" y="9525000"/>
                </a:lnTo>
                <a:lnTo>
                  <a:pt x="0" y="0"/>
                </a:lnTo>
                <a:close/>
              </a:path>
            </a:pathLst>
          </a:custGeom>
          <a:blipFill>
            <a:blip r:embed="rId4"/>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gradFill rotWithShape="true">
              <a:gsLst>
                <a:gs pos="0">
                  <a:srgbClr val="FF5757">
                    <a:alpha val="100000"/>
                  </a:srgbClr>
                </a:gs>
                <a:gs pos="100000">
                  <a:srgbClr val="8C52FF">
                    <a:alpha val="100000"/>
                  </a:srgbClr>
                </a:gs>
              </a:gsLst>
              <a:lin ang="0"/>
            </a:gra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704046"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gradFill rotWithShape="true">
              <a:gsLst>
                <a:gs pos="0">
                  <a:srgbClr val="FF5757">
                    <a:alpha val="100000"/>
                  </a:srgbClr>
                </a:gs>
                <a:gs pos="100000">
                  <a:srgbClr val="8C52FF">
                    <a:alpha val="100000"/>
                  </a:srgbClr>
                </a:gs>
              </a:gsLst>
              <a:lin ang="0"/>
            </a:gra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p:cNvSpPr/>
          <p:nvPr/>
        </p:nvSpPr>
        <p:spPr>
          <a:xfrm flipH="false" flipV="false" rot="0">
            <a:off x="0" y="8451510"/>
            <a:ext cx="1902681" cy="1894225"/>
          </a:xfrm>
          <a:custGeom>
            <a:avLst/>
            <a:gdLst/>
            <a:ahLst/>
            <a:cxnLst/>
            <a:rect r="r" b="b" t="t" l="l"/>
            <a:pathLst>
              <a:path h="1894225" w="1902681">
                <a:moveTo>
                  <a:pt x="0" y="0"/>
                </a:moveTo>
                <a:lnTo>
                  <a:pt x="1902681" y="0"/>
                </a:lnTo>
                <a:lnTo>
                  <a:pt x="1902681" y="1894225"/>
                </a:lnTo>
                <a:lnTo>
                  <a:pt x="0" y="1894225"/>
                </a:lnTo>
                <a:lnTo>
                  <a:pt x="0" y="0"/>
                </a:lnTo>
                <a:close/>
              </a:path>
            </a:pathLst>
          </a:custGeom>
          <a:blipFill>
            <a:blip r:embed="rId3"/>
            <a:stretch>
              <a:fillRect l="0" t="0" r="0" b="0"/>
            </a:stretch>
          </a:blipFill>
        </p:spPr>
      </p:sp>
      <p:sp>
        <p:nvSpPr>
          <p:cNvPr name="TextBox 10" id="10"/>
          <p:cNvSpPr txBox="true"/>
          <p:nvPr/>
        </p:nvSpPr>
        <p:spPr>
          <a:xfrm rot="0">
            <a:off x="1028700" y="4501207"/>
            <a:ext cx="10848888" cy="1494135"/>
          </a:xfrm>
          <a:prstGeom prst="rect">
            <a:avLst/>
          </a:prstGeom>
        </p:spPr>
        <p:txBody>
          <a:bodyPr anchor="t" rtlCol="false" tIns="0" lIns="0" bIns="0" rIns="0">
            <a:spAutoFit/>
          </a:bodyPr>
          <a:lstStyle/>
          <a:p>
            <a:pPr algn="l">
              <a:lnSpc>
                <a:spcPts val="11199"/>
              </a:lnSpc>
            </a:pPr>
            <a:r>
              <a:rPr lang="en-US" sz="11199" b="true">
                <a:solidFill>
                  <a:srgbClr val="255C8C"/>
                </a:solidFill>
                <a:latin typeface="HK Grotesk Bold"/>
                <a:ea typeface="HK Grotesk Bold"/>
                <a:cs typeface="HK Grotesk Bold"/>
                <a:sym typeface="HK Grotesk Bold"/>
              </a:rPr>
              <a:t>Dashboards</a:t>
            </a:r>
          </a:p>
        </p:txBody>
      </p:sp>
      <p:sp>
        <p:nvSpPr>
          <p:cNvPr name="Freeform 11" id="11"/>
          <p:cNvSpPr/>
          <p:nvPr/>
        </p:nvSpPr>
        <p:spPr>
          <a:xfrm flipH="false" flipV="false" rot="0">
            <a:off x="13238662" y="559674"/>
            <a:ext cx="4302054" cy="4302054"/>
          </a:xfrm>
          <a:custGeom>
            <a:avLst/>
            <a:gdLst/>
            <a:ahLst/>
            <a:cxnLst/>
            <a:rect r="r" b="b" t="t" l="l"/>
            <a:pathLst>
              <a:path h="4302054" w="4302054">
                <a:moveTo>
                  <a:pt x="0" y="0"/>
                </a:moveTo>
                <a:lnTo>
                  <a:pt x="4302054" y="0"/>
                </a:lnTo>
                <a:lnTo>
                  <a:pt x="4302054" y="4302053"/>
                </a:lnTo>
                <a:lnTo>
                  <a:pt x="0" y="4302053"/>
                </a:lnTo>
                <a:lnTo>
                  <a:pt x="0" y="0"/>
                </a:lnTo>
                <a:close/>
              </a:path>
            </a:pathLst>
          </a:custGeom>
          <a:blipFill>
            <a:blip r:embed="rId4"/>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4"/>
            <a:stretch>
              <a:fillRect l="0" t="-2847" r="0" b="-2847"/>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4"/>
            <a:stretch>
              <a:fillRect l="0" t="-1527" r="0" b="-1527"/>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4"/>
            <a:stretch>
              <a:fillRect l="0" t="-902" r="0" b="-902"/>
            </a:stretch>
          </a:blipFill>
        </p:spPr>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gradFill rotWithShape="true">
              <a:gsLst>
                <a:gs pos="0">
                  <a:srgbClr val="FF5757">
                    <a:alpha val="100000"/>
                  </a:srgbClr>
                </a:gs>
                <a:gs pos="100000">
                  <a:srgbClr val="8C52FF">
                    <a:alpha val="100000"/>
                  </a:srgbClr>
                </a:gs>
              </a:gsLst>
              <a:lin ang="0"/>
            </a:gra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34480"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gradFill rotWithShape="true">
              <a:gsLst>
                <a:gs pos="0">
                  <a:srgbClr val="FF5757">
                    <a:alpha val="100000"/>
                  </a:srgbClr>
                </a:gs>
                <a:gs pos="100000">
                  <a:srgbClr val="8C52FF">
                    <a:alpha val="100000"/>
                  </a:srgbClr>
                </a:gs>
              </a:gsLst>
              <a:lin ang="0"/>
            </a:gra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p:cNvSpPr/>
          <p:nvPr/>
        </p:nvSpPr>
        <p:spPr>
          <a:xfrm flipH="false" flipV="false" rot="0">
            <a:off x="0" y="8451510"/>
            <a:ext cx="1902681" cy="1894225"/>
          </a:xfrm>
          <a:custGeom>
            <a:avLst/>
            <a:gdLst/>
            <a:ahLst/>
            <a:cxnLst/>
            <a:rect r="r" b="b" t="t" l="l"/>
            <a:pathLst>
              <a:path h="1894225" w="1902681">
                <a:moveTo>
                  <a:pt x="0" y="0"/>
                </a:moveTo>
                <a:lnTo>
                  <a:pt x="1902681" y="0"/>
                </a:lnTo>
                <a:lnTo>
                  <a:pt x="1902681" y="1894225"/>
                </a:lnTo>
                <a:lnTo>
                  <a:pt x="0" y="1894225"/>
                </a:lnTo>
                <a:lnTo>
                  <a:pt x="0" y="0"/>
                </a:lnTo>
                <a:close/>
              </a:path>
            </a:pathLst>
          </a:custGeom>
          <a:blipFill>
            <a:blip r:embed="rId3"/>
            <a:stretch>
              <a:fillRect l="0" t="0" r="0" b="0"/>
            </a:stretch>
          </a:blipFill>
        </p:spPr>
      </p:sp>
      <p:sp>
        <p:nvSpPr>
          <p:cNvPr name="TextBox 10" id="10"/>
          <p:cNvSpPr txBox="true"/>
          <p:nvPr/>
        </p:nvSpPr>
        <p:spPr>
          <a:xfrm rot="0">
            <a:off x="1028700" y="4501207"/>
            <a:ext cx="10848888" cy="1494135"/>
          </a:xfrm>
          <a:prstGeom prst="rect">
            <a:avLst/>
          </a:prstGeom>
        </p:spPr>
        <p:txBody>
          <a:bodyPr anchor="t" rtlCol="false" tIns="0" lIns="0" bIns="0" rIns="0">
            <a:spAutoFit/>
          </a:bodyPr>
          <a:lstStyle/>
          <a:p>
            <a:pPr algn="l">
              <a:lnSpc>
                <a:spcPts val="11199"/>
              </a:lnSpc>
            </a:pPr>
            <a:r>
              <a:rPr lang="en-US" sz="11199" b="true">
                <a:solidFill>
                  <a:srgbClr val="255C8C"/>
                </a:solidFill>
                <a:latin typeface="HK Grotesk Bold"/>
                <a:ea typeface="HK Grotesk Bold"/>
                <a:cs typeface="HK Grotesk Bold"/>
                <a:sym typeface="HK Grotesk Bold"/>
              </a:rPr>
              <a:t>Analysis Report</a:t>
            </a:r>
          </a:p>
        </p:txBody>
      </p:sp>
      <p:sp>
        <p:nvSpPr>
          <p:cNvPr name="Freeform 11" id="11"/>
          <p:cNvSpPr/>
          <p:nvPr/>
        </p:nvSpPr>
        <p:spPr>
          <a:xfrm flipH="false" flipV="false" rot="0">
            <a:off x="13484867" y="524463"/>
            <a:ext cx="4302054" cy="4302054"/>
          </a:xfrm>
          <a:custGeom>
            <a:avLst/>
            <a:gdLst/>
            <a:ahLst/>
            <a:cxnLst/>
            <a:rect r="r" b="b" t="t" l="l"/>
            <a:pathLst>
              <a:path h="4302054" w="4302054">
                <a:moveTo>
                  <a:pt x="0" y="0"/>
                </a:moveTo>
                <a:lnTo>
                  <a:pt x="4302054" y="0"/>
                </a:lnTo>
                <a:lnTo>
                  <a:pt x="4302054" y="4302054"/>
                </a:lnTo>
                <a:lnTo>
                  <a:pt x="0" y="4302054"/>
                </a:lnTo>
                <a:lnTo>
                  <a:pt x="0" y="0"/>
                </a:lnTo>
                <a:close/>
              </a:path>
            </a:pathLst>
          </a:custGeom>
          <a:blipFill>
            <a:blip r:embed="rId4"/>
            <a:stretch>
              <a:fillRect l="0" t="0" r="0" b="0"/>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gradFill rotWithShape="true">
              <a:gsLst>
                <a:gs pos="0">
                  <a:srgbClr val="FF5757">
                    <a:alpha val="100000"/>
                  </a:srgbClr>
                </a:gs>
                <a:gs pos="100000">
                  <a:srgbClr val="8C52FF">
                    <a:alpha val="100000"/>
                  </a:srgbClr>
                </a:gs>
              </a:gsLst>
              <a:lin ang="0"/>
            </a:gra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17765"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gradFill rotWithShape="true">
              <a:gsLst>
                <a:gs pos="0">
                  <a:srgbClr val="FF5757">
                    <a:alpha val="100000"/>
                  </a:srgbClr>
                </a:gs>
                <a:gs pos="100000">
                  <a:srgbClr val="8C52FF">
                    <a:alpha val="100000"/>
                  </a:srgbClr>
                </a:gs>
              </a:gsLst>
              <a:lin ang="0"/>
            </a:gra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77359" y="8503623"/>
            <a:ext cx="1902681" cy="1894225"/>
          </a:xfrm>
          <a:custGeom>
            <a:avLst/>
            <a:gdLst/>
            <a:ahLst/>
            <a:cxnLst/>
            <a:rect r="r" b="b" t="t" l="l"/>
            <a:pathLst>
              <a:path h="1894225" w="1902681">
                <a:moveTo>
                  <a:pt x="0" y="0"/>
                </a:moveTo>
                <a:lnTo>
                  <a:pt x="1902682" y="0"/>
                </a:lnTo>
                <a:lnTo>
                  <a:pt x="1902682" y="1894225"/>
                </a:lnTo>
                <a:lnTo>
                  <a:pt x="0" y="1894225"/>
                </a:lnTo>
                <a:lnTo>
                  <a:pt x="0" y="0"/>
                </a:lnTo>
                <a:close/>
              </a:path>
            </a:pathLst>
          </a:custGeom>
          <a:blipFill>
            <a:blip r:embed="rId5"/>
            <a:stretch>
              <a:fillRect l="0" t="0" r="0" b="0"/>
            </a:stretch>
          </a:blipFill>
        </p:spPr>
      </p:sp>
      <p:sp>
        <p:nvSpPr>
          <p:cNvPr name="TextBox 11" id="11"/>
          <p:cNvSpPr txBox="true"/>
          <p:nvPr/>
        </p:nvSpPr>
        <p:spPr>
          <a:xfrm rot="0">
            <a:off x="514350" y="1366837"/>
            <a:ext cx="17773650" cy="7486651"/>
          </a:xfrm>
          <a:prstGeom prst="rect">
            <a:avLst/>
          </a:prstGeom>
        </p:spPr>
        <p:txBody>
          <a:bodyPr anchor="t" rtlCol="false" tIns="0" lIns="0" bIns="0" rIns="0">
            <a:spAutoFit/>
          </a:bodyPr>
          <a:lstStyle/>
          <a:p>
            <a:pPr algn="l">
              <a:lnSpc>
                <a:spcPts val="4479"/>
              </a:lnSpc>
              <a:spcBef>
                <a:spcPct val="0"/>
              </a:spcBef>
            </a:pPr>
            <a:r>
              <a:rPr lang="en-US" b="true" sz="3199" spc="159">
                <a:solidFill>
                  <a:srgbClr val="00395E"/>
                </a:solidFill>
                <a:latin typeface="HK Grotesk Medium"/>
                <a:ea typeface="HK Grotesk Medium"/>
                <a:cs typeface="HK Grotesk Medium"/>
                <a:sym typeface="HK Grotesk Medium"/>
              </a:rPr>
              <a:t>Sales Dashboard</a:t>
            </a:r>
          </a:p>
          <a:p>
            <a:pPr algn="l" marL="604516" indent="-302258" lvl="1">
              <a:lnSpc>
                <a:spcPts val="3919"/>
              </a:lnSpc>
              <a:buFont typeface="Arial"/>
              <a:buChar char="•"/>
            </a:pPr>
            <a:r>
              <a:rPr lang="en-US" sz="2799" spc="139">
                <a:solidFill>
                  <a:srgbClr val="00395E"/>
                </a:solidFill>
                <a:latin typeface="HK Grotesk"/>
                <a:ea typeface="HK Grotesk"/>
                <a:cs typeface="HK Grotesk"/>
                <a:sym typeface="HK Grotesk"/>
              </a:rPr>
              <a:t>The Sales Dashboard provides valuable insights into overall sales performance, number of products sold, revenue generated, and customer behavior. One significant observation is that skincare products emerge as the top-selling category, leading in both the number of products sold and price point. This suggests that skincare products are a key revenue driver.</a:t>
            </a:r>
          </a:p>
          <a:p>
            <a:pPr algn="l" marL="604516" indent="-302258" lvl="1">
              <a:lnSpc>
                <a:spcPts val="3919"/>
              </a:lnSpc>
              <a:buFont typeface="Arial"/>
              <a:buChar char="•"/>
            </a:pPr>
            <a:r>
              <a:rPr lang="en-US" sz="2799" spc="139">
                <a:solidFill>
                  <a:srgbClr val="00395E"/>
                </a:solidFill>
                <a:latin typeface="HK Grotesk"/>
                <a:ea typeface="HK Grotesk"/>
                <a:cs typeface="HK Grotesk"/>
                <a:sym typeface="HK Grotesk"/>
              </a:rPr>
              <a:t>The Top 10 Products by Revenue are predominantly high-performing SKUs across skincare, haircare, and cosmetics categories. Skincare products dominate this list, solidifying their position as the leading revenue driver for the business.</a:t>
            </a:r>
          </a:p>
          <a:p>
            <a:pPr algn="l" marL="604516" indent="-302258" lvl="1">
              <a:lnSpc>
                <a:spcPts val="3919"/>
              </a:lnSpc>
              <a:buFont typeface="Arial"/>
              <a:buChar char="•"/>
            </a:pPr>
            <a:r>
              <a:rPr lang="en-US" sz="2799" spc="139">
                <a:solidFill>
                  <a:srgbClr val="00395E"/>
                </a:solidFill>
                <a:latin typeface="HK Grotesk"/>
                <a:ea typeface="HK Grotesk"/>
                <a:cs typeface="HK Grotesk"/>
                <a:sym typeface="HK Grotesk"/>
              </a:rPr>
              <a:t>In terms of customer demographics, females generate €161,514, accounting for approximately 28% of total revenue, while males contribute €126,634, which is about 22%. These figures highlight the importance of targeting female consumers, although males also represent a significant portion of sales.</a:t>
            </a:r>
          </a:p>
          <a:p>
            <a:pPr algn="l" marL="604516" indent="-302258" lvl="1">
              <a:lnSpc>
                <a:spcPts val="3919"/>
              </a:lnSpc>
              <a:buFont typeface="Arial"/>
              <a:buChar char="•"/>
            </a:pPr>
            <a:r>
              <a:rPr lang="en-US" sz="2799" spc="139">
                <a:solidFill>
                  <a:srgbClr val="00395E"/>
                </a:solidFill>
                <a:latin typeface="HK Grotesk"/>
                <a:ea typeface="HK Grotesk"/>
                <a:cs typeface="HK Grotesk"/>
                <a:sym typeface="HK Grotesk"/>
              </a:rPr>
              <a:t>When examining product preferences, females show the highest total order quantity for skincare products, reaffirming their strong demand in this category. For males, haircare products lead in total order quantity, indicating a clear preference within this demographic.</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gradFill rotWithShape="true">
              <a:gsLst>
                <a:gs pos="0">
                  <a:srgbClr val="FF5757">
                    <a:alpha val="100000"/>
                  </a:srgbClr>
                </a:gs>
                <a:gs pos="100000">
                  <a:srgbClr val="8C52FF">
                    <a:alpha val="100000"/>
                  </a:srgbClr>
                </a:gs>
              </a:gsLst>
              <a:lin ang="0"/>
            </a:gra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183905"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gradFill rotWithShape="true">
              <a:gsLst>
                <a:gs pos="0">
                  <a:srgbClr val="FF5757">
                    <a:alpha val="100000"/>
                  </a:srgbClr>
                </a:gs>
                <a:gs pos="100000">
                  <a:srgbClr val="8C52FF">
                    <a:alpha val="100000"/>
                  </a:srgbClr>
                </a:gs>
              </a:gsLst>
              <a:lin ang="0"/>
            </a:gra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9" id="9"/>
          <p:cNvSpPr txBox="true"/>
          <p:nvPr/>
        </p:nvSpPr>
        <p:spPr>
          <a:xfrm rot="0">
            <a:off x="1028700" y="2163128"/>
            <a:ext cx="17020272" cy="6455410"/>
          </a:xfrm>
          <a:prstGeom prst="rect">
            <a:avLst/>
          </a:prstGeom>
        </p:spPr>
        <p:txBody>
          <a:bodyPr anchor="t" rtlCol="false" tIns="0" lIns="0" bIns="0" rIns="0">
            <a:spAutoFit/>
          </a:bodyPr>
          <a:lstStyle/>
          <a:p>
            <a:pPr algn="just" marL="993141" indent="-496571" lvl="1">
              <a:lnSpc>
                <a:spcPts val="6440"/>
              </a:lnSpc>
              <a:buFont typeface="Arial"/>
              <a:buChar char="•"/>
            </a:pPr>
            <a:r>
              <a:rPr lang="en-US" b="true" sz="4600" spc="138">
                <a:solidFill>
                  <a:srgbClr val="00395E"/>
                </a:solidFill>
                <a:latin typeface="Lato Bold"/>
                <a:ea typeface="Lato Bold"/>
                <a:cs typeface="Lato Bold"/>
                <a:sym typeface="Lato Bold"/>
              </a:rPr>
              <a:t>Introduction to Supply Chain Analysis </a:t>
            </a:r>
          </a:p>
          <a:p>
            <a:pPr algn="just" marL="993141" indent="-496571" lvl="1">
              <a:lnSpc>
                <a:spcPts val="6440"/>
              </a:lnSpc>
              <a:buFont typeface="Arial"/>
              <a:buChar char="•"/>
            </a:pPr>
            <a:r>
              <a:rPr lang="en-US" b="true" sz="4600" spc="138">
                <a:solidFill>
                  <a:srgbClr val="00395E"/>
                </a:solidFill>
                <a:latin typeface="Lato Bold"/>
                <a:ea typeface="Lato Bold"/>
                <a:cs typeface="Lato Bold"/>
                <a:sym typeface="Lato Bold"/>
              </a:rPr>
              <a:t>Types of Supply Chain Analytics</a:t>
            </a:r>
          </a:p>
          <a:p>
            <a:pPr algn="just" marL="993141" indent="-496571" lvl="1">
              <a:lnSpc>
                <a:spcPts val="6440"/>
              </a:lnSpc>
              <a:buFont typeface="Arial"/>
              <a:buChar char="•"/>
            </a:pPr>
            <a:r>
              <a:rPr lang="en-US" b="true" sz="4600" spc="138">
                <a:solidFill>
                  <a:srgbClr val="00395E"/>
                </a:solidFill>
                <a:latin typeface="Lato Bold"/>
                <a:ea typeface="Lato Bold"/>
                <a:cs typeface="Lato Bold"/>
                <a:sym typeface="Lato Bold"/>
              </a:rPr>
              <a:t>Objective</a:t>
            </a:r>
          </a:p>
          <a:p>
            <a:pPr algn="just" marL="993141" indent="-496571" lvl="1">
              <a:lnSpc>
                <a:spcPts val="6440"/>
              </a:lnSpc>
              <a:buFont typeface="Arial"/>
              <a:buChar char="•"/>
            </a:pPr>
            <a:r>
              <a:rPr lang="en-US" b="true" sz="4600" spc="138">
                <a:solidFill>
                  <a:srgbClr val="00395E"/>
                </a:solidFill>
                <a:latin typeface="Lato Bold"/>
                <a:ea typeface="Lato Bold"/>
                <a:cs typeface="Lato Bold"/>
                <a:sym typeface="Lato Bold"/>
              </a:rPr>
              <a:t>Data overview</a:t>
            </a:r>
          </a:p>
          <a:p>
            <a:pPr algn="just" marL="993141" indent="-496571" lvl="1">
              <a:lnSpc>
                <a:spcPts val="6440"/>
              </a:lnSpc>
              <a:buFont typeface="Arial"/>
              <a:buChar char="•"/>
            </a:pPr>
            <a:r>
              <a:rPr lang="en-US" b="true" sz="4600" spc="138">
                <a:solidFill>
                  <a:srgbClr val="00395E"/>
                </a:solidFill>
                <a:latin typeface="Lato Bold"/>
                <a:ea typeface="Lato Bold"/>
                <a:cs typeface="Lato Bold"/>
                <a:sym typeface="Lato Bold"/>
              </a:rPr>
              <a:t>Cleaning &amp; Modelling</a:t>
            </a:r>
          </a:p>
          <a:p>
            <a:pPr algn="just" marL="993141" indent="-496571" lvl="1">
              <a:lnSpc>
                <a:spcPts val="6440"/>
              </a:lnSpc>
              <a:buFont typeface="Arial"/>
              <a:buChar char="•"/>
            </a:pPr>
            <a:r>
              <a:rPr lang="en-US" b="true" sz="4600" spc="138">
                <a:solidFill>
                  <a:srgbClr val="00395E"/>
                </a:solidFill>
                <a:latin typeface="Lato Bold"/>
                <a:ea typeface="Lato Bold"/>
                <a:cs typeface="Lato Bold"/>
                <a:sym typeface="Lato Bold"/>
              </a:rPr>
              <a:t>EDA with python</a:t>
            </a:r>
          </a:p>
          <a:p>
            <a:pPr algn="just" marL="993141" indent="-496571" lvl="1">
              <a:lnSpc>
                <a:spcPts val="6440"/>
              </a:lnSpc>
              <a:buFont typeface="Arial"/>
              <a:buChar char="•"/>
            </a:pPr>
            <a:r>
              <a:rPr lang="en-US" b="true" sz="4600" spc="138">
                <a:solidFill>
                  <a:srgbClr val="00395E"/>
                </a:solidFill>
                <a:latin typeface="Lato Bold"/>
                <a:ea typeface="Lato Bold"/>
                <a:cs typeface="Lato Bold"/>
                <a:sym typeface="Lato Bold"/>
              </a:rPr>
              <a:t>Dashboards</a:t>
            </a:r>
          </a:p>
          <a:p>
            <a:pPr algn="just" marL="993141" indent="-496571" lvl="1">
              <a:lnSpc>
                <a:spcPts val="6440"/>
              </a:lnSpc>
              <a:buFont typeface="Arial"/>
              <a:buChar char="•"/>
            </a:pPr>
            <a:r>
              <a:rPr lang="en-US" b="true" sz="4600" spc="138">
                <a:solidFill>
                  <a:srgbClr val="00395E"/>
                </a:solidFill>
                <a:latin typeface="Lato Bold"/>
                <a:ea typeface="Lato Bold"/>
                <a:cs typeface="Lato Bold"/>
                <a:sym typeface="Lato Bold"/>
              </a:rPr>
              <a:t>Analysis Report</a:t>
            </a:r>
          </a:p>
        </p:txBody>
      </p:sp>
      <p:sp>
        <p:nvSpPr>
          <p:cNvPr name="TextBox 10" id="10"/>
          <p:cNvSpPr txBox="true"/>
          <p:nvPr/>
        </p:nvSpPr>
        <p:spPr>
          <a:xfrm rot="0">
            <a:off x="1028700" y="1039337"/>
            <a:ext cx="4242716" cy="1094104"/>
          </a:xfrm>
          <a:prstGeom prst="rect">
            <a:avLst/>
          </a:prstGeom>
        </p:spPr>
        <p:txBody>
          <a:bodyPr anchor="t" rtlCol="false" tIns="0" lIns="0" bIns="0" rIns="0">
            <a:spAutoFit/>
          </a:bodyPr>
          <a:lstStyle/>
          <a:p>
            <a:pPr algn="l">
              <a:lnSpc>
                <a:spcPts val="8199"/>
              </a:lnSpc>
            </a:pPr>
            <a:r>
              <a:rPr lang="en-US" sz="8199" b="true">
                <a:solidFill>
                  <a:srgbClr val="255C8C"/>
                </a:solidFill>
                <a:latin typeface="HK Grotesk Bold"/>
                <a:ea typeface="HK Grotesk Bold"/>
                <a:cs typeface="HK Grotesk Bold"/>
                <a:sym typeface="HK Grotesk Bold"/>
              </a:rPr>
              <a:t>Agenda</a:t>
            </a:r>
          </a:p>
        </p:txBody>
      </p:sp>
      <p:sp>
        <p:nvSpPr>
          <p:cNvPr name="Freeform 11" id="11"/>
          <p:cNvSpPr/>
          <p:nvPr/>
        </p:nvSpPr>
        <p:spPr>
          <a:xfrm flipH="false" flipV="false" rot="0">
            <a:off x="152400" y="8850888"/>
            <a:ext cx="1497260" cy="1490606"/>
          </a:xfrm>
          <a:custGeom>
            <a:avLst/>
            <a:gdLst/>
            <a:ahLst/>
            <a:cxnLst/>
            <a:rect r="r" b="b" t="t" l="l"/>
            <a:pathLst>
              <a:path h="1490606" w="1497260">
                <a:moveTo>
                  <a:pt x="0" y="0"/>
                </a:moveTo>
                <a:lnTo>
                  <a:pt x="1497260" y="0"/>
                </a:lnTo>
                <a:lnTo>
                  <a:pt x="1497260" y="1490606"/>
                </a:lnTo>
                <a:lnTo>
                  <a:pt x="0" y="1490606"/>
                </a:lnTo>
                <a:lnTo>
                  <a:pt x="0" y="0"/>
                </a:lnTo>
                <a:close/>
              </a:path>
            </a:pathLst>
          </a:custGeom>
          <a:blipFill>
            <a:blip r:embed="rId3"/>
            <a:stretch>
              <a:fillRect l="0" t="0" r="0" b="0"/>
            </a:stretch>
          </a:blipFill>
        </p:spPr>
      </p:sp>
      <p:sp>
        <p:nvSpPr>
          <p:cNvPr name="Freeform 12" id="12"/>
          <p:cNvSpPr/>
          <p:nvPr/>
        </p:nvSpPr>
        <p:spPr>
          <a:xfrm flipH="false" flipV="false" rot="0">
            <a:off x="46319" y="8280285"/>
            <a:ext cx="1964762" cy="1956029"/>
          </a:xfrm>
          <a:custGeom>
            <a:avLst/>
            <a:gdLst/>
            <a:ahLst/>
            <a:cxnLst/>
            <a:rect r="r" b="b" t="t" l="l"/>
            <a:pathLst>
              <a:path h="1956029" w="1964762">
                <a:moveTo>
                  <a:pt x="0" y="0"/>
                </a:moveTo>
                <a:lnTo>
                  <a:pt x="1964762" y="0"/>
                </a:lnTo>
                <a:lnTo>
                  <a:pt x="1964762" y="1956030"/>
                </a:lnTo>
                <a:lnTo>
                  <a:pt x="0" y="1956030"/>
                </a:lnTo>
                <a:lnTo>
                  <a:pt x="0" y="0"/>
                </a:lnTo>
                <a:close/>
              </a:path>
            </a:pathLst>
          </a:custGeom>
          <a:blipFill>
            <a:blip r:embed="rId3"/>
            <a:stretch>
              <a:fillRect l="0" t="0" r="0" b="0"/>
            </a:stretch>
          </a:blip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gradFill rotWithShape="true">
              <a:gsLst>
                <a:gs pos="0">
                  <a:srgbClr val="FF5757">
                    <a:alpha val="100000"/>
                  </a:srgbClr>
                </a:gs>
                <a:gs pos="100000">
                  <a:srgbClr val="8C52FF">
                    <a:alpha val="100000"/>
                  </a:srgbClr>
                </a:gs>
              </a:gsLst>
              <a:lin ang="0"/>
            </a:gra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74287"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gradFill rotWithShape="true">
              <a:gsLst>
                <a:gs pos="0">
                  <a:srgbClr val="FF5757">
                    <a:alpha val="100000"/>
                  </a:srgbClr>
                </a:gs>
                <a:gs pos="100000">
                  <a:srgbClr val="8C52FF">
                    <a:alpha val="100000"/>
                  </a:srgbClr>
                </a:gs>
              </a:gsLst>
              <a:lin ang="0"/>
            </a:gra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77359" y="8503623"/>
            <a:ext cx="1902681" cy="1894225"/>
          </a:xfrm>
          <a:custGeom>
            <a:avLst/>
            <a:gdLst/>
            <a:ahLst/>
            <a:cxnLst/>
            <a:rect r="r" b="b" t="t" l="l"/>
            <a:pathLst>
              <a:path h="1894225" w="1902681">
                <a:moveTo>
                  <a:pt x="0" y="0"/>
                </a:moveTo>
                <a:lnTo>
                  <a:pt x="1902682" y="0"/>
                </a:lnTo>
                <a:lnTo>
                  <a:pt x="1902682" y="1894225"/>
                </a:lnTo>
                <a:lnTo>
                  <a:pt x="0" y="1894225"/>
                </a:lnTo>
                <a:lnTo>
                  <a:pt x="0" y="0"/>
                </a:lnTo>
                <a:close/>
              </a:path>
            </a:pathLst>
          </a:custGeom>
          <a:blipFill>
            <a:blip r:embed="rId5"/>
            <a:stretch>
              <a:fillRect l="0" t="0" r="0" b="0"/>
            </a:stretch>
          </a:blipFill>
        </p:spPr>
      </p:sp>
      <p:sp>
        <p:nvSpPr>
          <p:cNvPr name="TextBox 11" id="11"/>
          <p:cNvSpPr txBox="true"/>
          <p:nvPr/>
        </p:nvSpPr>
        <p:spPr>
          <a:xfrm rot="0">
            <a:off x="712177" y="913003"/>
            <a:ext cx="17369681" cy="8040407"/>
          </a:xfrm>
          <a:prstGeom prst="rect">
            <a:avLst/>
          </a:prstGeom>
        </p:spPr>
        <p:txBody>
          <a:bodyPr anchor="t" rtlCol="false" tIns="0" lIns="0" bIns="0" rIns="0">
            <a:spAutoFit/>
          </a:bodyPr>
          <a:lstStyle/>
          <a:p>
            <a:pPr algn="l">
              <a:lnSpc>
                <a:spcPts val="3908"/>
              </a:lnSpc>
              <a:spcBef>
                <a:spcPct val="0"/>
              </a:spcBef>
            </a:pPr>
            <a:r>
              <a:rPr lang="en-US" b="true" sz="2791" spc="139">
                <a:solidFill>
                  <a:srgbClr val="00395E"/>
                </a:solidFill>
                <a:latin typeface="HK Grotesk Bold"/>
                <a:ea typeface="HK Grotesk Bold"/>
                <a:cs typeface="HK Grotesk Bold"/>
                <a:sym typeface="HK Grotesk Bold"/>
              </a:rPr>
              <a:t>Supply Chain Dashboard</a:t>
            </a:r>
          </a:p>
          <a:p>
            <a:pPr algn="l" marL="581152" indent="-290576" lvl="1">
              <a:lnSpc>
                <a:spcPts val="3768"/>
              </a:lnSpc>
              <a:spcBef>
                <a:spcPct val="0"/>
              </a:spcBef>
              <a:buFont typeface="Arial"/>
              <a:buChar char="•"/>
            </a:pPr>
            <a:r>
              <a:rPr lang="en-US" sz="2691" spc="134">
                <a:solidFill>
                  <a:srgbClr val="00395E"/>
                </a:solidFill>
                <a:latin typeface="HK Grotesk"/>
                <a:ea typeface="HK Grotesk"/>
                <a:cs typeface="HK Grotesk"/>
                <a:sym typeface="HK Grotesk"/>
              </a:rPr>
              <a:t>The Supply Chain Dashboard provides key insights into production volume, defect rates, supplier costs, and shipping costs across product categories. A significant observation is that haircare products exhibit the highest defect rate, while cosmetics have the lowest. This suggests that haircare manufacturing processes may require attention to reduce defects and improve product quality.</a:t>
            </a:r>
          </a:p>
          <a:p>
            <a:pPr algn="l" marL="581152" indent="-290576" lvl="1">
              <a:lnSpc>
                <a:spcPts val="3768"/>
              </a:lnSpc>
              <a:spcBef>
                <a:spcPct val="0"/>
              </a:spcBef>
              <a:buFont typeface="Arial"/>
              <a:buChar char="•"/>
            </a:pPr>
            <a:r>
              <a:rPr lang="en-US" sz="2691" spc="134">
                <a:solidFill>
                  <a:srgbClr val="00395E"/>
                </a:solidFill>
                <a:latin typeface="HK Grotesk"/>
                <a:ea typeface="HK Grotesk"/>
                <a:cs typeface="HK Grotesk"/>
                <a:sym typeface="HK Grotesk"/>
              </a:rPr>
              <a:t>Another key insight is that skincare products have the highest production volume compared to other categories. This indicates that skincare is a primary focus area.</a:t>
            </a:r>
          </a:p>
          <a:p>
            <a:pPr algn="l" marL="581152" indent="-290576" lvl="1">
              <a:lnSpc>
                <a:spcPts val="3768"/>
              </a:lnSpc>
              <a:spcBef>
                <a:spcPct val="0"/>
              </a:spcBef>
              <a:buFont typeface="Arial"/>
              <a:buChar char="•"/>
            </a:pPr>
            <a:r>
              <a:rPr lang="en-US" sz="2691" spc="134">
                <a:solidFill>
                  <a:srgbClr val="00395E"/>
                </a:solidFill>
                <a:latin typeface="HK Grotesk"/>
                <a:ea typeface="HK Grotesk"/>
                <a:cs typeface="HK Grotesk"/>
                <a:sym typeface="HK Grotesk"/>
              </a:rPr>
              <a:t>In terms of manufacturing costs, Supplier 1 incurs the highest expenses, while Supplier 3 is the most cost-effective. Optimizing supplier selection or negotiating better terms with Supplier 1 may lead to significant cost savings without sacrificing quality or lead time.</a:t>
            </a:r>
          </a:p>
          <a:p>
            <a:pPr algn="l" marL="581152" indent="-290576" lvl="1">
              <a:lnSpc>
                <a:spcPts val="3768"/>
              </a:lnSpc>
              <a:spcBef>
                <a:spcPct val="0"/>
              </a:spcBef>
              <a:buFont typeface="Arial"/>
              <a:buChar char="•"/>
            </a:pPr>
            <a:r>
              <a:rPr lang="en-US" sz="2691" spc="134">
                <a:solidFill>
                  <a:srgbClr val="00395E"/>
                </a:solidFill>
                <a:latin typeface="HK Grotesk"/>
                <a:ea typeface="HK Grotesk"/>
                <a:cs typeface="HK Grotesk"/>
                <a:sym typeface="HK Grotesk"/>
              </a:rPr>
              <a:t>Shipping costs vary significantly between carriers. Carrier B has the highest shipping costs, whereas Carrier A is the most economical. Promoting the use of Carrier A where feasible can help reduce overall logistics expenses, improving the supply chain's profitability.</a:t>
            </a:r>
          </a:p>
          <a:p>
            <a:pPr algn="l" marL="581152" indent="-290576" lvl="1">
              <a:lnSpc>
                <a:spcPts val="3768"/>
              </a:lnSpc>
              <a:spcBef>
                <a:spcPct val="0"/>
              </a:spcBef>
              <a:buFont typeface="Arial"/>
              <a:buChar char="•"/>
            </a:pPr>
            <a:r>
              <a:rPr lang="en-US" sz="2691" spc="134">
                <a:solidFill>
                  <a:srgbClr val="00395E"/>
                </a:solidFill>
                <a:latin typeface="HK Grotesk"/>
                <a:ea typeface="HK Grotesk"/>
                <a:cs typeface="HK Grotesk"/>
                <a:sym typeface="HK Grotesk"/>
              </a:rPr>
              <a:t>Additionally, Supplier 1 stands out with the shortest average lead time. While this is beneficial for time-sensitive operations, the higher associated costs warrant a closer examination to ensure that the trade-off between cost and lead time is justified.</a:t>
            </a:r>
          </a:p>
          <a:p>
            <a:pPr algn="l">
              <a:lnSpc>
                <a:spcPts val="3297"/>
              </a:lnSpc>
              <a:spcBef>
                <a:spcPct val="0"/>
              </a:spcBef>
            </a:pP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gradFill rotWithShape="true">
              <a:gsLst>
                <a:gs pos="0">
                  <a:srgbClr val="FF5757">
                    <a:alpha val="100000"/>
                  </a:srgbClr>
                </a:gs>
                <a:gs pos="100000">
                  <a:srgbClr val="8C52FF">
                    <a:alpha val="100000"/>
                  </a:srgbClr>
                </a:gs>
              </a:gsLst>
              <a:lin ang="0"/>
            </a:gra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715592"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gradFill rotWithShape="true">
              <a:gsLst>
                <a:gs pos="0">
                  <a:srgbClr val="FF5757">
                    <a:alpha val="100000"/>
                  </a:srgbClr>
                </a:gs>
                <a:gs pos="100000">
                  <a:srgbClr val="8C52FF">
                    <a:alpha val="100000"/>
                  </a:srgbClr>
                </a:gs>
              </a:gsLst>
              <a:lin ang="0"/>
            </a:gra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77359" y="8644424"/>
            <a:ext cx="1761251" cy="1753423"/>
          </a:xfrm>
          <a:custGeom>
            <a:avLst/>
            <a:gdLst/>
            <a:ahLst/>
            <a:cxnLst/>
            <a:rect r="r" b="b" t="t" l="l"/>
            <a:pathLst>
              <a:path h="1753423" w="1761251">
                <a:moveTo>
                  <a:pt x="0" y="0"/>
                </a:moveTo>
                <a:lnTo>
                  <a:pt x="1761252" y="0"/>
                </a:lnTo>
                <a:lnTo>
                  <a:pt x="1761252" y="1753424"/>
                </a:lnTo>
                <a:lnTo>
                  <a:pt x="0" y="1753424"/>
                </a:lnTo>
                <a:lnTo>
                  <a:pt x="0" y="0"/>
                </a:lnTo>
                <a:close/>
              </a:path>
            </a:pathLst>
          </a:custGeom>
          <a:blipFill>
            <a:blip r:embed="rId5"/>
            <a:stretch>
              <a:fillRect l="0" t="0" r="0" b="0"/>
            </a:stretch>
          </a:blipFill>
        </p:spPr>
      </p:sp>
      <p:sp>
        <p:nvSpPr>
          <p:cNvPr name="TextBox 11" id="11"/>
          <p:cNvSpPr txBox="true"/>
          <p:nvPr/>
        </p:nvSpPr>
        <p:spPr>
          <a:xfrm rot="0">
            <a:off x="772227" y="991626"/>
            <a:ext cx="16912393" cy="8274250"/>
          </a:xfrm>
          <a:prstGeom prst="rect">
            <a:avLst/>
          </a:prstGeom>
        </p:spPr>
        <p:txBody>
          <a:bodyPr anchor="t" rtlCol="false" tIns="0" lIns="0" bIns="0" rIns="0">
            <a:spAutoFit/>
          </a:bodyPr>
          <a:lstStyle/>
          <a:p>
            <a:pPr algn="l">
              <a:lnSpc>
                <a:spcPts val="3659"/>
              </a:lnSpc>
              <a:spcBef>
                <a:spcPct val="0"/>
              </a:spcBef>
            </a:pPr>
            <a:r>
              <a:rPr lang="en-US" b="true" sz="2613" spc="130">
                <a:solidFill>
                  <a:srgbClr val="00395E"/>
                </a:solidFill>
                <a:latin typeface="HK Grotesk Bold"/>
                <a:ea typeface="HK Grotesk Bold"/>
                <a:cs typeface="HK Grotesk Bold"/>
                <a:sym typeface="HK Grotesk Bold"/>
              </a:rPr>
              <a:t>Shipping Dashboard</a:t>
            </a:r>
          </a:p>
          <a:p>
            <a:pPr algn="l" marL="542687" indent="-271343" lvl="1">
              <a:lnSpc>
                <a:spcPts val="3519"/>
              </a:lnSpc>
              <a:spcBef>
                <a:spcPct val="0"/>
              </a:spcBef>
              <a:buFont typeface="Arial"/>
              <a:buChar char="•"/>
            </a:pPr>
            <a:r>
              <a:rPr lang="en-US" sz="2513" spc="125">
                <a:solidFill>
                  <a:srgbClr val="00395E"/>
                </a:solidFill>
                <a:latin typeface="HK Grotesk"/>
                <a:ea typeface="HK Grotesk"/>
                <a:cs typeface="HK Grotesk"/>
                <a:sym typeface="HK Grotesk"/>
              </a:rPr>
              <a:t>The Shipping Dashboard offers comprehensive insights into transportation modes, inspection results, and manufacturing efficiency. One key finding is that Route C consistently proves to be the most cost-effective across all transportation modes. This suggests that optimizing shipments along this route can result in significant cost savings for the company.</a:t>
            </a:r>
          </a:p>
          <a:p>
            <a:pPr algn="l" marL="542687" indent="-271343" lvl="1">
              <a:lnSpc>
                <a:spcPts val="3519"/>
              </a:lnSpc>
              <a:spcBef>
                <a:spcPct val="0"/>
              </a:spcBef>
              <a:buFont typeface="Arial"/>
              <a:buChar char="•"/>
            </a:pPr>
            <a:r>
              <a:rPr lang="en-US" sz="2513" spc="125">
                <a:solidFill>
                  <a:srgbClr val="00395E"/>
                </a:solidFill>
                <a:latin typeface="HK Grotesk"/>
                <a:ea typeface="HK Grotesk"/>
                <a:cs typeface="HK Grotesk"/>
                <a:sym typeface="HK Grotesk"/>
              </a:rPr>
              <a:t>Road transportation, however, incurs the highest costs among all transportation modes. While road might offer flexibility, its high cost warrants a review of other modes or the possibility of cost-saving strategies when using this option.</a:t>
            </a:r>
          </a:p>
          <a:p>
            <a:pPr algn="l" marL="542687" indent="-271343" lvl="1">
              <a:lnSpc>
                <a:spcPts val="3519"/>
              </a:lnSpc>
              <a:spcBef>
                <a:spcPct val="0"/>
              </a:spcBef>
              <a:buFont typeface="Arial"/>
              <a:buChar char="•"/>
            </a:pPr>
            <a:r>
              <a:rPr lang="en-US" sz="2513" spc="125">
                <a:solidFill>
                  <a:srgbClr val="00395E"/>
                </a:solidFill>
                <a:latin typeface="HK Grotesk"/>
                <a:ea typeface="HK Grotesk"/>
                <a:cs typeface="HK Grotesk"/>
                <a:sym typeface="HK Grotesk"/>
              </a:rPr>
              <a:t>Inspection results show that skincare products account for the highest pending and passing rates, while both skincare and haircare products equally contribute to the highest failure rates. These findings indicate that skincare is both a strong performer and a potential concern, requiring a deeper look into its inspection processes to address quality issues.</a:t>
            </a:r>
          </a:p>
          <a:p>
            <a:pPr algn="l" marL="542687" indent="-271343" lvl="1">
              <a:lnSpc>
                <a:spcPts val="3519"/>
              </a:lnSpc>
              <a:spcBef>
                <a:spcPct val="0"/>
              </a:spcBef>
              <a:buFont typeface="Arial"/>
              <a:buChar char="•"/>
            </a:pPr>
            <a:r>
              <a:rPr lang="en-US" sz="2513" spc="125">
                <a:solidFill>
                  <a:srgbClr val="00395E"/>
                </a:solidFill>
                <a:latin typeface="HK Grotesk"/>
                <a:ea typeface="HK Grotesk"/>
                <a:cs typeface="HK Grotesk"/>
                <a:sym typeface="HK Grotesk"/>
              </a:rPr>
              <a:t>Regarding manufacturing efficiency, Supplier 2 demonstrates the highest production volume but also suffers from the longest manufacturing lead time. This trade-off between production output and lead time may require balancing efficiency with the need for timely delivery.</a:t>
            </a:r>
          </a:p>
          <a:p>
            <a:pPr algn="l" marL="542687" indent="-271343" lvl="1">
              <a:lnSpc>
                <a:spcPts val="3519"/>
              </a:lnSpc>
              <a:spcBef>
                <a:spcPct val="0"/>
              </a:spcBef>
              <a:buFont typeface="Arial"/>
              <a:buChar char="•"/>
            </a:pPr>
            <a:r>
              <a:rPr lang="en-US" sz="2513" spc="125">
                <a:solidFill>
                  <a:srgbClr val="00395E"/>
                </a:solidFill>
                <a:latin typeface="HK Grotesk"/>
                <a:ea typeface="HK Grotesk"/>
                <a:cs typeface="HK Grotesk"/>
                <a:sym typeface="HK Grotesk"/>
              </a:rPr>
              <a:t>Lastly, road transportation is linked to the highest defect rate, further reinforcing the need to assess alternative transportation modes to improve product quality and reduce overall defect rates.</a:t>
            </a:r>
          </a:p>
          <a:p>
            <a:pPr algn="l">
              <a:lnSpc>
                <a:spcPts val="3519"/>
              </a:lnSpc>
              <a:spcBef>
                <a:spcPct val="0"/>
              </a:spcBef>
            </a:pPr>
          </a:p>
          <a:p>
            <a:pPr algn="l">
              <a:lnSpc>
                <a:spcPts val="2968"/>
              </a:lnSpc>
              <a:spcBef>
                <a:spcPct val="0"/>
              </a:spcBef>
            </a:pP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gradFill rotWithShape="true">
              <a:gsLst>
                <a:gs pos="0">
                  <a:srgbClr val="FF5757">
                    <a:alpha val="100000"/>
                  </a:srgbClr>
                </a:gs>
                <a:gs pos="100000">
                  <a:srgbClr val="8C52FF">
                    <a:alpha val="100000"/>
                  </a:srgbClr>
                </a:gs>
              </a:gsLst>
              <a:lin ang="0"/>
            </a:gra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404720"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gradFill rotWithShape="true">
              <a:gsLst>
                <a:gs pos="0">
                  <a:srgbClr val="FF5757">
                    <a:alpha val="100000"/>
                  </a:srgbClr>
                </a:gs>
                <a:gs pos="100000">
                  <a:srgbClr val="8C52FF">
                    <a:alpha val="100000"/>
                  </a:srgbClr>
                </a:gs>
              </a:gsLst>
              <a:lin ang="0"/>
            </a:gra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p:cNvSpPr/>
          <p:nvPr/>
        </p:nvSpPr>
        <p:spPr>
          <a:xfrm flipH="false" flipV="false" rot="0">
            <a:off x="17062876" y="762000"/>
            <a:ext cx="392848" cy="97855"/>
          </a:xfrm>
          <a:custGeom>
            <a:avLst/>
            <a:gdLst/>
            <a:ahLst/>
            <a:cxnLst/>
            <a:rect r="r" b="b" t="t" l="l"/>
            <a:pathLst>
              <a:path h="97855" w="392848">
                <a:moveTo>
                  <a:pt x="0" y="0"/>
                </a:moveTo>
                <a:lnTo>
                  <a:pt x="392848" y="0"/>
                </a:lnTo>
                <a:lnTo>
                  <a:pt x="392848" y="97855"/>
                </a:lnTo>
                <a:lnTo>
                  <a:pt x="0" y="978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77359" y="8503623"/>
            <a:ext cx="1902681" cy="1894225"/>
          </a:xfrm>
          <a:custGeom>
            <a:avLst/>
            <a:gdLst/>
            <a:ahLst/>
            <a:cxnLst/>
            <a:rect r="r" b="b" t="t" l="l"/>
            <a:pathLst>
              <a:path h="1894225" w="1902681">
                <a:moveTo>
                  <a:pt x="0" y="0"/>
                </a:moveTo>
                <a:lnTo>
                  <a:pt x="1902682" y="0"/>
                </a:lnTo>
                <a:lnTo>
                  <a:pt x="1902682" y="1894225"/>
                </a:lnTo>
                <a:lnTo>
                  <a:pt x="0" y="1894225"/>
                </a:lnTo>
                <a:lnTo>
                  <a:pt x="0" y="0"/>
                </a:lnTo>
                <a:close/>
              </a:path>
            </a:pathLst>
          </a:custGeom>
          <a:blipFill>
            <a:blip r:embed="rId5"/>
            <a:stretch>
              <a:fillRect l="0" t="0" r="0" b="0"/>
            </a:stretch>
          </a:blipFill>
        </p:spPr>
      </p:sp>
      <p:sp>
        <p:nvSpPr>
          <p:cNvPr name="TextBox 11" id="11"/>
          <p:cNvSpPr txBox="true"/>
          <p:nvPr/>
        </p:nvSpPr>
        <p:spPr>
          <a:xfrm rot="0">
            <a:off x="1225124" y="2540486"/>
            <a:ext cx="15837752" cy="3765550"/>
          </a:xfrm>
          <a:prstGeom prst="rect">
            <a:avLst/>
          </a:prstGeom>
        </p:spPr>
        <p:txBody>
          <a:bodyPr anchor="t" rtlCol="false" tIns="0" lIns="0" bIns="0" rIns="0">
            <a:spAutoFit/>
          </a:bodyPr>
          <a:lstStyle/>
          <a:p>
            <a:pPr algn="ctr" marL="0" indent="0" lvl="0">
              <a:lnSpc>
                <a:spcPts val="30799"/>
              </a:lnSpc>
              <a:spcBef>
                <a:spcPct val="0"/>
              </a:spcBef>
            </a:pPr>
            <a:r>
              <a:rPr lang="en-US" b="true" sz="21999" spc="-879" u="none">
                <a:solidFill>
                  <a:srgbClr val="00395E"/>
                </a:solidFill>
                <a:latin typeface="HK Grotesk Bold"/>
                <a:ea typeface="HK Grotesk Bold"/>
                <a:cs typeface="HK Grotesk Bold"/>
                <a:sym typeface="HK Grotesk Bold"/>
              </a:rPr>
              <a:t>Thank you!</a:t>
            </a:r>
          </a:p>
        </p:txBody>
      </p:sp>
      <p:sp>
        <p:nvSpPr>
          <p:cNvPr name="Freeform 12" id="12"/>
          <p:cNvSpPr/>
          <p:nvPr/>
        </p:nvSpPr>
        <p:spPr>
          <a:xfrm flipH="true" flipV="false" rot="0">
            <a:off x="2046448" y="2571617"/>
            <a:ext cx="633491" cy="484909"/>
          </a:xfrm>
          <a:custGeom>
            <a:avLst/>
            <a:gdLst/>
            <a:ahLst/>
            <a:cxnLst/>
            <a:rect r="r" b="b" t="t" l="l"/>
            <a:pathLst>
              <a:path h="484909" w="633491">
                <a:moveTo>
                  <a:pt x="633492" y="0"/>
                </a:moveTo>
                <a:lnTo>
                  <a:pt x="0" y="0"/>
                </a:lnTo>
                <a:lnTo>
                  <a:pt x="0" y="484908"/>
                </a:lnTo>
                <a:lnTo>
                  <a:pt x="633492" y="484908"/>
                </a:lnTo>
                <a:lnTo>
                  <a:pt x="63349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gradFill rotWithShape="true">
              <a:gsLst>
                <a:gs pos="0">
                  <a:srgbClr val="FF5757">
                    <a:alpha val="100000"/>
                  </a:srgbClr>
                </a:gs>
                <a:gs pos="100000">
                  <a:srgbClr val="8C52FF">
                    <a:alpha val="100000"/>
                  </a:srgbClr>
                </a:gs>
              </a:gsLst>
              <a:lin ang="0"/>
            </a:gra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743121"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gradFill rotWithShape="true">
              <a:gsLst>
                <a:gs pos="0">
                  <a:srgbClr val="FF5757">
                    <a:alpha val="100000"/>
                  </a:srgbClr>
                </a:gs>
                <a:gs pos="100000">
                  <a:srgbClr val="8C52FF">
                    <a:alpha val="100000"/>
                  </a:srgbClr>
                </a:gs>
              </a:gsLst>
              <a:lin ang="0"/>
            </a:gra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p:cNvSpPr/>
          <p:nvPr/>
        </p:nvSpPr>
        <p:spPr>
          <a:xfrm flipH="false" flipV="false" rot="0">
            <a:off x="0" y="8387367"/>
            <a:ext cx="1908114" cy="1899633"/>
          </a:xfrm>
          <a:custGeom>
            <a:avLst/>
            <a:gdLst/>
            <a:ahLst/>
            <a:cxnLst/>
            <a:rect r="r" b="b" t="t" l="l"/>
            <a:pathLst>
              <a:path h="1899633" w="1908114">
                <a:moveTo>
                  <a:pt x="0" y="0"/>
                </a:moveTo>
                <a:lnTo>
                  <a:pt x="1908114" y="0"/>
                </a:lnTo>
                <a:lnTo>
                  <a:pt x="1908114" y="1899633"/>
                </a:lnTo>
                <a:lnTo>
                  <a:pt x="0" y="1899633"/>
                </a:lnTo>
                <a:lnTo>
                  <a:pt x="0" y="0"/>
                </a:lnTo>
                <a:close/>
              </a:path>
            </a:pathLst>
          </a:custGeom>
          <a:blipFill>
            <a:blip r:embed="rId3"/>
            <a:stretch>
              <a:fillRect l="0" t="0" r="0" b="0"/>
            </a:stretch>
          </a:blipFill>
        </p:spPr>
      </p:sp>
      <p:sp>
        <p:nvSpPr>
          <p:cNvPr name="Freeform 10" id="10"/>
          <p:cNvSpPr/>
          <p:nvPr/>
        </p:nvSpPr>
        <p:spPr>
          <a:xfrm flipH="false" flipV="false" rot="0">
            <a:off x="13398766" y="381000"/>
            <a:ext cx="4302054" cy="4302054"/>
          </a:xfrm>
          <a:custGeom>
            <a:avLst/>
            <a:gdLst/>
            <a:ahLst/>
            <a:cxnLst/>
            <a:rect r="r" b="b" t="t" l="l"/>
            <a:pathLst>
              <a:path h="4302054" w="4302054">
                <a:moveTo>
                  <a:pt x="0" y="0"/>
                </a:moveTo>
                <a:lnTo>
                  <a:pt x="4302054" y="0"/>
                </a:lnTo>
                <a:lnTo>
                  <a:pt x="4302054" y="4302054"/>
                </a:lnTo>
                <a:lnTo>
                  <a:pt x="0" y="4302054"/>
                </a:lnTo>
                <a:lnTo>
                  <a:pt x="0" y="0"/>
                </a:lnTo>
                <a:close/>
              </a:path>
            </a:pathLst>
          </a:custGeom>
          <a:blipFill>
            <a:blip r:embed="rId4"/>
            <a:stretch>
              <a:fillRect l="0" t="0" r="0" b="0"/>
            </a:stretch>
          </a:blipFill>
        </p:spPr>
      </p:sp>
      <p:sp>
        <p:nvSpPr>
          <p:cNvPr name="TextBox 11" id="11"/>
          <p:cNvSpPr txBox="true"/>
          <p:nvPr/>
        </p:nvSpPr>
        <p:spPr>
          <a:xfrm rot="0">
            <a:off x="1028700" y="1325246"/>
            <a:ext cx="10848888" cy="3170554"/>
          </a:xfrm>
          <a:prstGeom prst="rect">
            <a:avLst/>
          </a:prstGeom>
        </p:spPr>
        <p:txBody>
          <a:bodyPr anchor="t" rtlCol="false" tIns="0" lIns="0" bIns="0" rIns="0">
            <a:spAutoFit/>
          </a:bodyPr>
          <a:lstStyle/>
          <a:p>
            <a:pPr algn="l">
              <a:lnSpc>
                <a:spcPts val="8199"/>
              </a:lnSpc>
            </a:pPr>
            <a:r>
              <a:rPr lang="en-US" sz="8199" b="true">
                <a:solidFill>
                  <a:srgbClr val="255C8C"/>
                </a:solidFill>
                <a:latin typeface="HK Grotesk Bold"/>
                <a:ea typeface="HK Grotesk Bold"/>
                <a:cs typeface="HK Grotesk Bold"/>
                <a:sym typeface="HK Grotesk Bold"/>
              </a:rPr>
              <a:t>Introduction to Supply Chain Analysis</a:t>
            </a:r>
          </a:p>
          <a:p>
            <a:pPr algn="l">
              <a:lnSpc>
                <a:spcPts val="8199"/>
              </a:lnSpc>
            </a:pPr>
          </a:p>
        </p:txBody>
      </p:sp>
      <p:sp>
        <p:nvSpPr>
          <p:cNvPr name="TextBox 12" id="12"/>
          <p:cNvSpPr txBox="true"/>
          <p:nvPr/>
        </p:nvSpPr>
        <p:spPr>
          <a:xfrm rot="0">
            <a:off x="1028700" y="3445020"/>
            <a:ext cx="12167414" cy="4653914"/>
          </a:xfrm>
          <a:prstGeom prst="rect">
            <a:avLst/>
          </a:prstGeom>
        </p:spPr>
        <p:txBody>
          <a:bodyPr anchor="t" rtlCol="false" tIns="0" lIns="0" bIns="0" rIns="0">
            <a:spAutoFit/>
          </a:bodyPr>
          <a:lstStyle/>
          <a:p>
            <a:pPr algn="l">
              <a:lnSpc>
                <a:spcPts val="6150"/>
              </a:lnSpc>
            </a:pPr>
            <a:r>
              <a:rPr lang="en-US" sz="4100" b="true">
                <a:solidFill>
                  <a:srgbClr val="00395E"/>
                </a:solidFill>
                <a:latin typeface="Lato Bold"/>
                <a:ea typeface="Lato Bold"/>
                <a:cs typeface="Lato Bold"/>
                <a:sym typeface="Lato Bold"/>
              </a:rPr>
              <a:t>The supply chain is the network of production and logistics involved in producing and delivering goods to customers. Supply chain analysis involves evaluating each stage of a supply chain, from acquiring raw materials to delivering final products, to identify areas for improvement and efficiency.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gradFill rotWithShape="true">
              <a:gsLst>
                <a:gs pos="0">
                  <a:srgbClr val="FF5757">
                    <a:alpha val="100000"/>
                  </a:srgbClr>
                </a:gs>
                <a:gs pos="100000">
                  <a:srgbClr val="8C52FF">
                    <a:alpha val="100000"/>
                  </a:srgbClr>
                </a:gs>
              </a:gsLst>
              <a:lin ang="0"/>
            </a:gra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436462"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gradFill rotWithShape="true">
              <a:gsLst>
                <a:gs pos="0">
                  <a:srgbClr val="FF5757">
                    <a:alpha val="100000"/>
                  </a:srgbClr>
                </a:gs>
                <a:gs pos="100000">
                  <a:srgbClr val="8C52FF">
                    <a:alpha val="100000"/>
                  </a:srgbClr>
                </a:gs>
              </a:gsLst>
              <a:lin ang="0"/>
            </a:gra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Freeform 9" id="9"/>
          <p:cNvSpPr/>
          <p:nvPr/>
        </p:nvSpPr>
        <p:spPr>
          <a:xfrm flipH="false" flipV="false" rot="0">
            <a:off x="82242" y="8379609"/>
            <a:ext cx="1915906" cy="1907391"/>
          </a:xfrm>
          <a:custGeom>
            <a:avLst/>
            <a:gdLst/>
            <a:ahLst/>
            <a:cxnLst/>
            <a:rect r="r" b="b" t="t" l="l"/>
            <a:pathLst>
              <a:path h="1907391" w="1915906">
                <a:moveTo>
                  <a:pt x="0" y="0"/>
                </a:moveTo>
                <a:lnTo>
                  <a:pt x="1915906" y="0"/>
                </a:lnTo>
                <a:lnTo>
                  <a:pt x="1915906" y="1907391"/>
                </a:lnTo>
                <a:lnTo>
                  <a:pt x="0" y="1907391"/>
                </a:lnTo>
                <a:lnTo>
                  <a:pt x="0" y="0"/>
                </a:lnTo>
                <a:close/>
              </a:path>
            </a:pathLst>
          </a:custGeom>
          <a:blipFill>
            <a:blip r:embed="rId3"/>
            <a:stretch>
              <a:fillRect l="0" t="0" r="0" b="0"/>
            </a:stretch>
          </a:blipFill>
        </p:spPr>
      </p:sp>
      <p:sp>
        <p:nvSpPr>
          <p:cNvPr name="Freeform 10" id="10"/>
          <p:cNvSpPr/>
          <p:nvPr/>
        </p:nvSpPr>
        <p:spPr>
          <a:xfrm flipH="false" flipV="false" rot="0">
            <a:off x="13328412" y="656637"/>
            <a:ext cx="4302054" cy="4302054"/>
          </a:xfrm>
          <a:custGeom>
            <a:avLst/>
            <a:gdLst/>
            <a:ahLst/>
            <a:cxnLst/>
            <a:rect r="r" b="b" t="t" l="l"/>
            <a:pathLst>
              <a:path h="4302054" w="4302054">
                <a:moveTo>
                  <a:pt x="0" y="0"/>
                </a:moveTo>
                <a:lnTo>
                  <a:pt x="4302054" y="0"/>
                </a:lnTo>
                <a:lnTo>
                  <a:pt x="4302054" y="4302054"/>
                </a:lnTo>
                <a:lnTo>
                  <a:pt x="0" y="4302054"/>
                </a:lnTo>
                <a:lnTo>
                  <a:pt x="0" y="0"/>
                </a:lnTo>
                <a:close/>
              </a:path>
            </a:pathLst>
          </a:custGeom>
          <a:blipFill>
            <a:blip r:embed="rId4"/>
            <a:stretch>
              <a:fillRect l="0" t="0" r="0" b="0"/>
            </a:stretch>
          </a:blipFill>
        </p:spPr>
      </p:sp>
      <p:sp>
        <p:nvSpPr>
          <p:cNvPr name="TextBox 11" id="11"/>
          <p:cNvSpPr txBox="true"/>
          <p:nvPr/>
        </p:nvSpPr>
        <p:spPr>
          <a:xfrm rot="0">
            <a:off x="830873" y="2146747"/>
            <a:ext cx="10848888" cy="1094104"/>
          </a:xfrm>
          <a:prstGeom prst="rect">
            <a:avLst/>
          </a:prstGeom>
        </p:spPr>
        <p:txBody>
          <a:bodyPr anchor="t" rtlCol="false" tIns="0" lIns="0" bIns="0" rIns="0">
            <a:spAutoFit/>
          </a:bodyPr>
          <a:lstStyle/>
          <a:p>
            <a:pPr algn="l">
              <a:lnSpc>
                <a:spcPts val="8199"/>
              </a:lnSpc>
            </a:pPr>
            <a:r>
              <a:rPr lang="en-US" sz="8199" b="true">
                <a:solidFill>
                  <a:srgbClr val="255C8C"/>
                </a:solidFill>
                <a:latin typeface="HK Grotesk Bold"/>
                <a:ea typeface="HK Grotesk Bold"/>
                <a:cs typeface="HK Grotesk Bold"/>
                <a:sym typeface="HK Grotesk Bold"/>
              </a:rPr>
              <a:t>Objective</a:t>
            </a:r>
          </a:p>
        </p:txBody>
      </p:sp>
      <p:sp>
        <p:nvSpPr>
          <p:cNvPr name="TextBox 12" id="12"/>
          <p:cNvSpPr txBox="true"/>
          <p:nvPr/>
        </p:nvSpPr>
        <p:spPr>
          <a:xfrm rot="0">
            <a:off x="1053430" y="3699369"/>
            <a:ext cx="12167414" cy="3872864"/>
          </a:xfrm>
          <a:prstGeom prst="rect">
            <a:avLst/>
          </a:prstGeom>
        </p:spPr>
        <p:txBody>
          <a:bodyPr anchor="t" rtlCol="false" tIns="0" lIns="0" bIns="0" rIns="0">
            <a:spAutoFit/>
          </a:bodyPr>
          <a:lstStyle/>
          <a:p>
            <a:pPr algn="l">
              <a:lnSpc>
                <a:spcPts val="6150"/>
              </a:lnSpc>
            </a:pPr>
            <a:r>
              <a:rPr lang="en-US" sz="4100" b="true">
                <a:solidFill>
                  <a:srgbClr val="00395E"/>
                </a:solidFill>
                <a:latin typeface="Lato Bold"/>
                <a:ea typeface="Lato Bold"/>
                <a:cs typeface="Lato Bold"/>
                <a:sym typeface="Lato Bold"/>
              </a:rPr>
              <a:t>To analyze and optimize the supply chain process by examining sales performance, profitability, stock levels, and supplier efficiency, while leveraging predictive models to support data-driven decision-making.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gradFill rotWithShape="true">
              <a:gsLst>
                <a:gs pos="0">
                  <a:srgbClr val="FF5757">
                    <a:alpha val="100000"/>
                  </a:srgbClr>
                </a:gs>
                <a:gs pos="100000">
                  <a:srgbClr val="8C52FF">
                    <a:alpha val="100000"/>
                  </a:srgbClr>
                </a:gs>
              </a:gsLst>
              <a:lin ang="0"/>
            </a:gra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596409"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gradFill rotWithShape="true">
              <a:gsLst>
                <a:gs pos="0">
                  <a:srgbClr val="FF5757">
                    <a:alpha val="100000"/>
                  </a:srgbClr>
                </a:gs>
                <a:gs pos="100000">
                  <a:srgbClr val="8C52FF">
                    <a:alpha val="100000"/>
                  </a:srgbClr>
                </a:gs>
              </a:gsLst>
              <a:lin ang="0"/>
            </a:gra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9" id="9"/>
          <p:cNvSpPr txBox="true"/>
          <p:nvPr/>
        </p:nvSpPr>
        <p:spPr>
          <a:xfrm rot="0">
            <a:off x="774350" y="1530574"/>
            <a:ext cx="10848888" cy="1094104"/>
          </a:xfrm>
          <a:prstGeom prst="rect">
            <a:avLst/>
          </a:prstGeom>
        </p:spPr>
        <p:txBody>
          <a:bodyPr anchor="t" rtlCol="false" tIns="0" lIns="0" bIns="0" rIns="0">
            <a:spAutoFit/>
          </a:bodyPr>
          <a:lstStyle/>
          <a:p>
            <a:pPr algn="l">
              <a:lnSpc>
                <a:spcPts val="8199"/>
              </a:lnSpc>
            </a:pPr>
            <a:r>
              <a:rPr lang="en-US" sz="8199" b="true">
                <a:solidFill>
                  <a:srgbClr val="255C8C"/>
                </a:solidFill>
                <a:latin typeface="HK Grotesk Bold"/>
                <a:ea typeface="HK Grotesk Bold"/>
                <a:cs typeface="HK Grotesk Bold"/>
                <a:sym typeface="HK Grotesk Bold"/>
              </a:rPr>
              <a:t>Data overview</a:t>
            </a:r>
          </a:p>
        </p:txBody>
      </p:sp>
      <p:sp>
        <p:nvSpPr>
          <p:cNvPr name="TextBox 10" id="10"/>
          <p:cNvSpPr txBox="true"/>
          <p:nvPr/>
        </p:nvSpPr>
        <p:spPr>
          <a:xfrm rot="0">
            <a:off x="1354640" y="2669681"/>
            <a:ext cx="10610272" cy="5722804"/>
          </a:xfrm>
          <a:prstGeom prst="rect">
            <a:avLst/>
          </a:prstGeom>
        </p:spPr>
        <p:txBody>
          <a:bodyPr anchor="t" rtlCol="false" tIns="0" lIns="0" bIns="0" rIns="0">
            <a:spAutoFit/>
          </a:bodyPr>
          <a:lstStyle/>
          <a:p>
            <a:pPr algn="l">
              <a:lnSpc>
                <a:spcPts val="4521"/>
              </a:lnSpc>
            </a:pPr>
            <a:r>
              <a:rPr lang="en-US" sz="3014" b="true">
                <a:solidFill>
                  <a:srgbClr val="00395E"/>
                </a:solidFill>
                <a:latin typeface="Lato Bold"/>
                <a:ea typeface="Lato Bold"/>
                <a:cs typeface="Lato Bold"/>
                <a:sym typeface="Lato Bold"/>
              </a:rPr>
              <a:t>The dataset offers a detailed view of a supply chain across 24 columns, including key data on Product Type, SKU, Price, Stock Levels, Units Sold, and Revenue Generated. It also tracks logistics such as Lead Times, Order Quantities, Shipping Times, Carriers, and Shipping Costs, along with production details like Supplier, Location, Manufacturing Lead Time, and Costs. Additionally, it includes Customer Demographics, Defect Rates, and Transportation Modes, providing a comprehensive overview of both product performance and logistics.</a:t>
            </a:r>
          </a:p>
        </p:txBody>
      </p:sp>
      <p:sp>
        <p:nvSpPr>
          <p:cNvPr name="Freeform 11" id="11"/>
          <p:cNvSpPr/>
          <p:nvPr/>
        </p:nvSpPr>
        <p:spPr>
          <a:xfrm flipH="false" flipV="false" rot="0">
            <a:off x="0" y="8392485"/>
            <a:ext cx="1902973" cy="1894515"/>
          </a:xfrm>
          <a:custGeom>
            <a:avLst/>
            <a:gdLst/>
            <a:ahLst/>
            <a:cxnLst/>
            <a:rect r="r" b="b" t="t" l="l"/>
            <a:pathLst>
              <a:path h="1894515" w="1902973">
                <a:moveTo>
                  <a:pt x="0" y="0"/>
                </a:moveTo>
                <a:lnTo>
                  <a:pt x="1902973" y="0"/>
                </a:lnTo>
                <a:lnTo>
                  <a:pt x="1902973" y="1894515"/>
                </a:lnTo>
                <a:lnTo>
                  <a:pt x="0" y="1894515"/>
                </a:lnTo>
                <a:lnTo>
                  <a:pt x="0" y="0"/>
                </a:lnTo>
                <a:close/>
              </a:path>
            </a:pathLst>
          </a:custGeom>
          <a:blipFill>
            <a:blip r:embed="rId3"/>
            <a:stretch>
              <a:fillRect l="0" t="0" r="0" b="0"/>
            </a:stretch>
          </a:blipFill>
        </p:spPr>
      </p:sp>
      <p:sp>
        <p:nvSpPr>
          <p:cNvPr name="Freeform 12" id="12"/>
          <p:cNvSpPr/>
          <p:nvPr/>
        </p:nvSpPr>
        <p:spPr>
          <a:xfrm flipH="false" flipV="false" rot="0">
            <a:off x="13480812" y="809037"/>
            <a:ext cx="4302054" cy="4302054"/>
          </a:xfrm>
          <a:custGeom>
            <a:avLst/>
            <a:gdLst/>
            <a:ahLst/>
            <a:cxnLst/>
            <a:rect r="r" b="b" t="t" l="l"/>
            <a:pathLst>
              <a:path h="4302054" w="4302054">
                <a:moveTo>
                  <a:pt x="0" y="0"/>
                </a:moveTo>
                <a:lnTo>
                  <a:pt x="4302054" y="0"/>
                </a:lnTo>
                <a:lnTo>
                  <a:pt x="4302054" y="4302054"/>
                </a:lnTo>
                <a:lnTo>
                  <a:pt x="0" y="4302054"/>
                </a:lnTo>
                <a:lnTo>
                  <a:pt x="0" y="0"/>
                </a:lnTo>
                <a:close/>
              </a:path>
            </a:pathLst>
          </a:custGeom>
          <a:blipFill>
            <a:blip r:embed="rId4"/>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 r="0" b="-37"/>
            </a:stretch>
          </a:blipFill>
        </p:spPr>
      </p:sp>
      <p:grpSp>
        <p:nvGrpSpPr>
          <p:cNvPr name="Group 3" id="3"/>
          <p:cNvGrpSpPr/>
          <p:nvPr/>
        </p:nvGrpSpPr>
        <p:grpSpPr>
          <a:xfrm rot="0">
            <a:off x="-949225" y="0"/>
            <a:ext cx="6662939" cy="762000"/>
            <a:chOff x="0" y="0"/>
            <a:chExt cx="1754848" cy="200691"/>
          </a:xfrm>
        </p:grpSpPr>
        <p:sp>
          <p:nvSpPr>
            <p:cNvPr name="Freeform 4" id="4"/>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gradFill rotWithShape="true">
              <a:gsLst>
                <a:gs pos="0">
                  <a:srgbClr val="FF5757">
                    <a:alpha val="100000"/>
                  </a:srgbClr>
                </a:gs>
                <a:gs pos="100000">
                  <a:srgbClr val="8C52FF">
                    <a:alpha val="100000"/>
                  </a:srgbClr>
                </a:gs>
              </a:gsLst>
              <a:lin ang="0"/>
            </a:gradFill>
          </p:spPr>
        </p:sp>
        <p:sp>
          <p:nvSpPr>
            <p:cNvPr name="TextBox 5" id="5"/>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10800000">
            <a:off x="12382416" y="9525000"/>
            <a:ext cx="6662939" cy="762000"/>
            <a:chOff x="0" y="0"/>
            <a:chExt cx="1754848" cy="200691"/>
          </a:xfrm>
        </p:grpSpPr>
        <p:sp>
          <p:nvSpPr>
            <p:cNvPr name="Freeform 7" id="7"/>
            <p:cNvSpPr/>
            <p:nvPr/>
          </p:nvSpPr>
          <p:spPr>
            <a:xfrm flipH="false" flipV="false" rot="0">
              <a:off x="0" y="0"/>
              <a:ext cx="1754848" cy="200691"/>
            </a:xfrm>
            <a:custGeom>
              <a:avLst/>
              <a:gdLst/>
              <a:ahLst/>
              <a:cxnLst/>
              <a:rect r="r" b="b" t="t" l="l"/>
              <a:pathLst>
                <a:path h="200691" w="1754848">
                  <a:moveTo>
                    <a:pt x="203200" y="0"/>
                  </a:moveTo>
                  <a:lnTo>
                    <a:pt x="1754848" y="0"/>
                  </a:lnTo>
                  <a:lnTo>
                    <a:pt x="1551648" y="200691"/>
                  </a:lnTo>
                  <a:lnTo>
                    <a:pt x="0" y="200691"/>
                  </a:lnTo>
                  <a:lnTo>
                    <a:pt x="203200" y="0"/>
                  </a:lnTo>
                  <a:close/>
                </a:path>
              </a:pathLst>
            </a:custGeom>
            <a:gradFill rotWithShape="true">
              <a:gsLst>
                <a:gs pos="0">
                  <a:srgbClr val="FF5757">
                    <a:alpha val="100000"/>
                  </a:srgbClr>
                </a:gs>
                <a:gs pos="100000">
                  <a:srgbClr val="8C52FF">
                    <a:alpha val="100000"/>
                  </a:srgbClr>
                </a:gs>
              </a:gsLst>
              <a:lin ang="0"/>
            </a:gradFill>
          </p:spPr>
        </p:sp>
        <p:sp>
          <p:nvSpPr>
            <p:cNvPr name="TextBox 8" id="8"/>
            <p:cNvSpPr txBox="true"/>
            <p:nvPr/>
          </p:nvSpPr>
          <p:spPr>
            <a:xfrm>
              <a:off x="101600" y="-47625"/>
              <a:ext cx="1551648" cy="248316"/>
            </a:xfrm>
            <a:prstGeom prst="rect">
              <a:avLst/>
            </a:prstGeom>
          </p:spPr>
          <p:txBody>
            <a:bodyPr anchor="ctr" rtlCol="false" tIns="50800" lIns="50800" bIns="50800" rIns="50800"/>
            <a:lstStyle/>
            <a:p>
              <a:pPr algn="ctr">
                <a:lnSpc>
                  <a:spcPts val="2940"/>
                </a:lnSpc>
              </a:pPr>
            </a:p>
          </p:txBody>
        </p:sp>
      </p:grpSp>
      <p:sp>
        <p:nvSpPr>
          <p:cNvPr name="TextBox 9" id="9"/>
          <p:cNvSpPr txBox="true"/>
          <p:nvPr/>
        </p:nvSpPr>
        <p:spPr>
          <a:xfrm rot="0">
            <a:off x="1028700" y="2425026"/>
            <a:ext cx="8719700" cy="5637233"/>
          </a:xfrm>
          <a:prstGeom prst="rect">
            <a:avLst/>
          </a:prstGeom>
        </p:spPr>
        <p:txBody>
          <a:bodyPr anchor="t" rtlCol="false" tIns="0" lIns="0" bIns="0" rIns="0">
            <a:spAutoFit/>
          </a:bodyPr>
          <a:lstStyle/>
          <a:p>
            <a:pPr algn="l">
              <a:lnSpc>
                <a:spcPts val="14627"/>
              </a:lnSpc>
            </a:pPr>
            <a:r>
              <a:rPr lang="en-US" sz="14627" b="true">
                <a:solidFill>
                  <a:srgbClr val="255C8C"/>
                </a:solidFill>
                <a:latin typeface="HK Grotesk Bold"/>
                <a:ea typeface="HK Grotesk Bold"/>
                <a:cs typeface="HK Grotesk Bold"/>
                <a:sym typeface="HK Grotesk Bold"/>
              </a:rPr>
              <a:t>Cleaning &amp; Modelling</a:t>
            </a:r>
          </a:p>
        </p:txBody>
      </p:sp>
      <p:sp>
        <p:nvSpPr>
          <p:cNvPr name="Freeform 10" id="10"/>
          <p:cNvSpPr/>
          <p:nvPr/>
        </p:nvSpPr>
        <p:spPr>
          <a:xfrm flipH="false" flipV="false" rot="0">
            <a:off x="0" y="8503478"/>
            <a:ext cx="1902973" cy="1894515"/>
          </a:xfrm>
          <a:custGeom>
            <a:avLst/>
            <a:gdLst/>
            <a:ahLst/>
            <a:cxnLst/>
            <a:rect r="r" b="b" t="t" l="l"/>
            <a:pathLst>
              <a:path h="1894515" w="1902973">
                <a:moveTo>
                  <a:pt x="0" y="0"/>
                </a:moveTo>
                <a:lnTo>
                  <a:pt x="1902973" y="0"/>
                </a:lnTo>
                <a:lnTo>
                  <a:pt x="1902973" y="1894515"/>
                </a:lnTo>
                <a:lnTo>
                  <a:pt x="0" y="1894515"/>
                </a:lnTo>
                <a:lnTo>
                  <a:pt x="0" y="0"/>
                </a:lnTo>
                <a:close/>
              </a:path>
            </a:pathLst>
          </a:custGeom>
          <a:blipFill>
            <a:blip r:embed="rId3"/>
            <a:stretch>
              <a:fillRect l="0" t="0" r="0" b="0"/>
            </a:stretch>
          </a:blipFill>
        </p:spPr>
      </p:sp>
      <p:sp>
        <p:nvSpPr>
          <p:cNvPr name="Freeform 11" id="11"/>
          <p:cNvSpPr/>
          <p:nvPr/>
        </p:nvSpPr>
        <p:spPr>
          <a:xfrm flipH="false" flipV="false" rot="0">
            <a:off x="13562858" y="841446"/>
            <a:ext cx="4302054" cy="4302054"/>
          </a:xfrm>
          <a:custGeom>
            <a:avLst/>
            <a:gdLst/>
            <a:ahLst/>
            <a:cxnLst/>
            <a:rect r="r" b="b" t="t" l="l"/>
            <a:pathLst>
              <a:path h="4302054" w="4302054">
                <a:moveTo>
                  <a:pt x="0" y="0"/>
                </a:moveTo>
                <a:lnTo>
                  <a:pt x="4302054" y="0"/>
                </a:lnTo>
                <a:lnTo>
                  <a:pt x="4302054" y="4302054"/>
                </a:lnTo>
                <a:lnTo>
                  <a:pt x="0" y="4302054"/>
                </a:lnTo>
                <a:lnTo>
                  <a:pt x="0" y="0"/>
                </a:lnTo>
                <a:close/>
              </a:path>
            </a:pathLst>
          </a:custGeom>
          <a:blipFill>
            <a:blip r:embed="rId4"/>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755B1">
                <a:alpha val="100000"/>
              </a:srgbClr>
            </a:gs>
            <a:gs pos="100000">
              <a:srgbClr val="40B2D4">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0" y="3015024"/>
            <a:ext cx="18288000" cy="7271976"/>
            <a:chOff x="0" y="0"/>
            <a:chExt cx="24384000" cy="9695968"/>
          </a:xfrm>
        </p:grpSpPr>
        <p:pic>
          <p:nvPicPr>
            <p:cNvPr name="Picture 3" id="3"/>
            <p:cNvPicPr>
              <a:picLocks noChangeAspect="true"/>
            </p:cNvPicPr>
            <p:nvPr/>
          </p:nvPicPr>
          <p:blipFill>
            <a:blip r:embed="rId2"/>
            <a:srcRect l="0" t="4437" r="0" b="4437"/>
            <a:stretch>
              <a:fillRect/>
            </a:stretch>
          </p:blipFill>
          <p:spPr>
            <a:xfrm flipH="false" flipV="false">
              <a:off x="0" y="0"/>
              <a:ext cx="24384000" cy="9695968"/>
            </a:xfrm>
            <a:prstGeom prst="rect">
              <a:avLst/>
            </a:prstGeom>
          </p:spPr>
        </p:pic>
      </p:grpSp>
      <p:sp>
        <p:nvSpPr>
          <p:cNvPr name="TextBox 4" id="4"/>
          <p:cNvSpPr txBox="true"/>
          <p:nvPr/>
        </p:nvSpPr>
        <p:spPr>
          <a:xfrm rot="0">
            <a:off x="1259530" y="1416505"/>
            <a:ext cx="14798093" cy="1381125"/>
          </a:xfrm>
          <a:prstGeom prst="rect">
            <a:avLst/>
          </a:prstGeom>
        </p:spPr>
        <p:txBody>
          <a:bodyPr anchor="t" rtlCol="false" tIns="0" lIns="0" bIns="0" rIns="0">
            <a:spAutoFit/>
          </a:bodyPr>
          <a:lstStyle/>
          <a:p>
            <a:pPr algn="l">
              <a:lnSpc>
                <a:spcPts val="3749"/>
              </a:lnSpc>
            </a:pPr>
            <a:r>
              <a:rPr lang="en-US" sz="2499" b="true">
                <a:solidFill>
                  <a:srgbClr val="F6F4F4"/>
                </a:solidFill>
                <a:latin typeface="Lato Bold"/>
                <a:ea typeface="Lato Bold"/>
                <a:cs typeface="Lato Bold"/>
                <a:sym typeface="Lato Bold"/>
              </a:rPr>
              <a:t>First, we imported libraries like Pandas for cleaning, Matplotlib &amp; Seaborn for visualization Then, we uploaded the file and checked the number of rows and columns, and there was 101 rows and 24 columns.</a:t>
            </a:r>
          </a:p>
        </p:txBody>
      </p:sp>
      <p:sp>
        <p:nvSpPr>
          <p:cNvPr name="TextBox 5" id="5"/>
          <p:cNvSpPr txBox="true"/>
          <p:nvPr/>
        </p:nvSpPr>
        <p:spPr>
          <a:xfrm rot="0">
            <a:off x="339301" y="323444"/>
            <a:ext cx="9392694" cy="951867"/>
          </a:xfrm>
          <a:prstGeom prst="rect">
            <a:avLst/>
          </a:prstGeom>
        </p:spPr>
        <p:txBody>
          <a:bodyPr anchor="t" rtlCol="false" tIns="0" lIns="0" bIns="0" rIns="0">
            <a:spAutoFit/>
          </a:bodyPr>
          <a:lstStyle/>
          <a:p>
            <a:pPr algn="l">
              <a:lnSpc>
                <a:spcPts val="7370"/>
              </a:lnSpc>
            </a:pPr>
            <a:r>
              <a:rPr lang="en-US" sz="6700" b="true">
                <a:solidFill>
                  <a:srgbClr val="F6F4F4"/>
                </a:solidFill>
                <a:latin typeface="HK Grotesk Bold"/>
                <a:ea typeface="HK Grotesk Bold"/>
                <a:cs typeface="HK Grotesk Bold"/>
                <a:sym typeface="HK Grotesk Bold"/>
              </a:rPr>
              <a:t>Cleaning &amp; Modelling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755B1">
                <a:alpha val="100000"/>
              </a:srgbClr>
            </a:gs>
            <a:gs pos="100000">
              <a:srgbClr val="40B2D4">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0" y="3067224"/>
            <a:ext cx="18288000" cy="5914772"/>
            <a:chOff x="0" y="0"/>
            <a:chExt cx="24384000" cy="7886363"/>
          </a:xfrm>
        </p:grpSpPr>
        <p:pic>
          <p:nvPicPr>
            <p:cNvPr name="Picture 3" id="3"/>
            <p:cNvPicPr>
              <a:picLocks noChangeAspect="true"/>
            </p:cNvPicPr>
            <p:nvPr/>
          </p:nvPicPr>
          <p:blipFill>
            <a:blip r:embed="rId2"/>
            <a:srcRect l="0" t="539" r="0" b="38332"/>
            <a:stretch>
              <a:fillRect/>
            </a:stretch>
          </p:blipFill>
          <p:spPr>
            <a:xfrm flipH="false" flipV="false">
              <a:off x="0" y="0"/>
              <a:ext cx="24384000" cy="7886363"/>
            </a:xfrm>
            <a:prstGeom prst="rect">
              <a:avLst/>
            </a:prstGeom>
          </p:spPr>
        </p:pic>
      </p:grpSp>
      <p:sp>
        <p:nvSpPr>
          <p:cNvPr name="Freeform 4" id="4"/>
          <p:cNvSpPr/>
          <p:nvPr/>
        </p:nvSpPr>
        <p:spPr>
          <a:xfrm flipH="false" flipV="false" rot="0">
            <a:off x="0" y="8799284"/>
            <a:ext cx="18288000" cy="1487716"/>
          </a:xfrm>
          <a:custGeom>
            <a:avLst/>
            <a:gdLst/>
            <a:ahLst/>
            <a:cxnLst/>
            <a:rect r="r" b="b" t="t" l="l"/>
            <a:pathLst>
              <a:path h="1487716" w="18288000">
                <a:moveTo>
                  <a:pt x="0" y="0"/>
                </a:moveTo>
                <a:lnTo>
                  <a:pt x="18288000" y="0"/>
                </a:lnTo>
                <a:lnTo>
                  <a:pt x="18288000" y="1487716"/>
                </a:lnTo>
                <a:lnTo>
                  <a:pt x="0" y="1487716"/>
                </a:lnTo>
                <a:lnTo>
                  <a:pt x="0" y="0"/>
                </a:lnTo>
                <a:close/>
              </a:path>
            </a:pathLst>
          </a:custGeom>
          <a:blipFill>
            <a:blip r:embed="rId3"/>
            <a:stretch>
              <a:fillRect l="0" t="-10266" r="0" b="-8512"/>
            </a:stretch>
          </a:blipFill>
        </p:spPr>
      </p:sp>
      <p:sp>
        <p:nvSpPr>
          <p:cNvPr name="TextBox 5" id="5"/>
          <p:cNvSpPr txBox="true"/>
          <p:nvPr/>
        </p:nvSpPr>
        <p:spPr>
          <a:xfrm rot="0">
            <a:off x="1236079" y="1433624"/>
            <a:ext cx="14798093" cy="914400"/>
          </a:xfrm>
          <a:prstGeom prst="rect">
            <a:avLst/>
          </a:prstGeom>
        </p:spPr>
        <p:txBody>
          <a:bodyPr anchor="t" rtlCol="false" tIns="0" lIns="0" bIns="0" rIns="0">
            <a:spAutoFit/>
          </a:bodyPr>
          <a:lstStyle/>
          <a:p>
            <a:pPr algn="l">
              <a:lnSpc>
                <a:spcPts val="3749"/>
              </a:lnSpc>
            </a:pPr>
            <a:r>
              <a:rPr lang="en-US" sz="2499" b="true">
                <a:solidFill>
                  <a:srgbClr val="F6F4F4"/>
                </a:solidFill>
                <a:latin typeface="Lato Bold"/>
                <a:ea typeface="Lato Bold"/>
                <a:cs typeface="Lato Bold"/>
                <a:sym typeface="Lato Bold"/>
              </a:rPr>
              <a:t>second, we checked each column for its data type and the number of null values, Then we examined how many duplicates were in the data and reviewed the format of each column.</a:t>
            </a:r>
          </a:p>
        </p:txBody>
      </p:sp>
      <p:sp>
        <p:nvSpPr>
          <p:cNvPr name="TextBox 6" id="6"/>
          <p:cNvSpPr txBox="true"/>
          <p:nvPr/>
        </p:nvSpPr>
        <p:spPr>
          <a:xfrm rot="0">
            <a:off x="339301" y="323444"/>
            <a:ext cx="9392694" cy="951867"/>
          </a:xfrm>
          <a:prstGeom prst="rect">
            <a:avLst/>
          </a:prstGeom>
        </p:spPr>
        <p:txBody>
          <a:bodyPr anchor="t" rtlCol="false" tIns="0" lIns="0" bIns="0" rIns="0">
            <a:spAutoFit/>
          </a:bodyPr>
          <a:lstStyle/>
          <a:p>
            <a:pPr algn="l">
              <a:lnSpc>
                <a:spcPts val="7370"/>
              </a:lnSpc>
            </a:pPr>
            <a:r>
              <a:rPr lang="en-US" sz="6700" b="true">
                <a:solidFill>
                  <a:srgbClr val="F6F4F4"/>
                </a:solidFill>
                <a:latin typeface="HK Grotesk Bold"/>
                <a:ea typeface="HK Grotesk Bold"/>
                <a:cs typeface="HK Grotesk Bold"/>
                <a:sym typeface="HK Grotesk Bold"/>
              </a:rPr>
              <a:t>Cleaning &amp; 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DAGT8CeRow4</dc:identifier>
  <dcterms:modified xsi:type="dcterms:W3CDTF">2011-08-01T06:04:30Z</dcterms:modified>
  <cp:revision>1</cp:revision>
  <dc:title>Supply Chain Analysis</dc:title>
</cp:coreProperties>
</file>