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83" r:id="rId2"/>
    <p:sldId id="285" r:id="rId3"/>
    <p:sldId id="269" r:id="rId4"/>
    <p:sldId id="289" r:id="rId5"/>
    <p:sldId id="288" r:id="rId6"/>
    <p:sldId id="271" r:id="rId7"/>
    <p:sldId id="258" r:id="rId8"/>
    <p:sldId id="273" r:id="rId9"/>
    <p:sldId id="268" r:id="rId10"/>
    <p:sldId id="266" r:id="rId11"/>
    <p:sldId id="263" r:id="rId12"/>
    <p:sldId id="294" r:id="rId13"/>
    <p:sldId id="296" r:id="rId14"/>
    <p:sldId id="297" r:id="rId15"/>
    <p:sldId id="298" r:id="rId16"/>
    <p:sldId id="274" r:id="rId17"/>
    <p:sldId id="257" r:id="rId18"/>
    <p:sldId id="286" r:id="rId19"/>
    <p:sldId id="29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6004" autoAdjust="0"/>
  </p:normalViewPr>
  <p:slideViewPr>
    <p:cSldViewPr snapToGrid="0">
      <p:cViewPr varScale="1">
        <p:scale>
          <a:sx n="59" d="100"/>
          <a:sy n="59" d="100"/>
        </p:scale>
        <p:origin x="10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76479-2E71-4045-8A9E-4AAA88FCB29E}" type="doc">
      <dgm:prSet loTypeId="urn:microsoft.com/office/officeart/2008/layout/VerticalCurvedList" loCatId="list" qsTypeId="urn:microsoft.com/office/officeart/2005/8/quickstyle/simple2" qsCatId="simple" csTypeId="urn:microsoft.com/office/officeart/2005/8/colors/accent2_1" csCatId="accent2" phldr="1"/>
      <dgm:spPr/>
      <dgm:t>
        <a:bodyPr/>
        <a:lstStyle/>
        <a:p>
          <a:endParaRPr lang="fr-FR"/>
        </a:p>
      </dgm:t>
    </dgm:pt>
    <dgm:pt modelId="{8A290956-3CDB-483C-B811-0FE1F4144418}">
      <dgm:prSet/>
      <dgm:spPr/>
      <dgm:t>
        <a:bodyPr/>
        <a:lstStyle/>
        <a:p>
          <a:r>
            <a:rPr lang="fr-FR" dirty="0"/>
            <a:t>Présentation du Design pattern</a:t>
          </a:r>
        </a:p>
      </dgm:t>
    </dgm:pt>
    <dgm:pt modelId="{0603C416-E8B3-4B41-B647-E0BF949FB81F}" type="parTrans" cxnId="{F8E6322A-67B8-4974-BB3E-F1841932F3FA}">
      <dgm:prSet/>
      <dgm:spPr/>
      <dgm:t>
        <a:bodyPr/>
        <a:lstStyle/>
        <a:p>
          <a:endParaRPr lang="fr-FR"/>
        </a:p>
      </dgm:t>
    </dgm:pt>
    <dgm:pt modelId="{AE5ED20B-5240-4874-88C3-F69FF9C153C0}" type="sibTrans" cxnId="{F8E6322A-67B8-4974-BB3E-F1841932F3FA}">
      <dgm:prSet/>
      <dgm:spPr/>
      <dgm:t>
        <a:bodyPr/>
        <a:lstStyle/>
        <a:p>
          <a:endParaRPr lang="fr-FR"/>
        </a:p>
      </dgm:t>
    </dgm:pt>
    <dgm:pt modelId="{0FFB2163-E9A9-4B66-AF42-6EC1797A3748}">
      <dgm:prSet/>
      <dgm:spPr/>
      <dgm:t>
        <a:bodyPr/>
        <a:lstStyle/>
        <a:p>
          <a:r>
            <a:rPr lang="fr-FR" dirty="0"/>
            <a:t>Introduction au pattern </a:t>
          </a:r>
          <a:r>
            <a:rPr lang="fr-FR" dirty="0" err="1"/>
            <a:t>builder</a:t>
          </a:r>
          <a:endParaRPr lang="fr-FR" dirty="0"/>
        </a:p>
      </dgm:t>
    </dgm:pt>
    <dgm:pt modelId="{A4142019-A883-477E-BABA-D404B34A2373}" type="parTrans" cxnId="{4F1BD4C2-6C90-4E2B-A1D3-92AC02F21D77}">
      <dgm:prSet/>
      <dgm:spPr/>
      <dgm:t>
        <a:bodyPr/>
        <a:lstStyle/>
        <a:p>
          <a:endParaRPr lang="fr-FR"/>
        </a:p>
      </dgm:t>
    </dgm:pt>
    <dgm:pt modelId="{34509896-23FD-4EBC-A601-B729387775DB}" type="sibTrans" cxnId="{4F1BD4C2-6C90-4E2B-A1D3-92AC02F21D77}">
      <dgm:prSet/>
      <dgm:spPr/>
      <dgm:t>
        <a:bodyPr/>
        <a:lstStyle/>
        <a:p>
          <a:endParaRPr lang="fr-FR"/>
        </a:p>
      </dgm:t>
    </dgm:pt>
    <dgm:pt modelId="{F7CD7035-87BA-4742-ADE8-702334FE29D9}">
      <dgm:prSet/>
      <dgm:spPr/>
      <dgm:t>
        <a:bodyPr/>
        <a:lstStyle/>
        <a:p>
          <a:r>
            <a:rPr lang="fr-FR" dirty="0"/>
            <a:t>Quand utiliser le pattern </a:t>
          </a:r>
          <a:r>
            <a:rPr lang="fr-FR" dirty="0" err="1"/>
            <a:t>builder</a:t>
          </a:r>
          <a:r>
            <a:rPr lang="fr-FR" dirty="0"/>
            <a:t>?</a:t>
          </a:r>
        </a:p>
      </dgm:t>
    </dgm:pt>
    <dgm:pt modelId="{E87EFF65-C1FD-4F89-919D-1A6238CC2AD8}" type="parTrans" cxnId="{6BD9DF99-1AD2-449E-A5C5-BA70B67AF27C}">
      <dgm:prSet/>
      <dgm:spPr/>
      <dgm:t>
        <a:bodyPr/>
        <a:lstStyle/>
        <a:p>
          <a:endParaRPr lang="fr-FR"/>
        </a:p>
      </dgm:t>
    </dgm:pt>
    <dgm:pt modelId="{793A5B42-388A-4FD5-925A-913283659953}" type="sibTrans" cxnId="{6BD9DF99-1AD2-449E-A5C5-BA70B67AF27C}">
      <dgm:prSet/>
      <dgm:spPr/>
      <dgm:t>
        <a:bodyPr/>
        <a:lstStyle/>
        <a:p>
          <a:endParaRPr lang="fr-FR"/>
        </a:p>
      </dgm:t>
    </dgm:pt>
    <dgm:pt modelId="{F50B512F-EA0C-445D-A8D1-8FA645AA1FCA}">
      <dgm:prSet/>
      <dgm:spPr/>
      <dgm:t>
        <a:bodyPr/>
        <a:lstStyle/>
        <a:p>
          <a:r>
            <a:rPr lang="fr-FR" b="0" cap="none" dirty="0"/>
            <a:t>Avantages et inconvénients du modèle </a:t>
          </a:r>
          <a:r>
            <a:rPr lang="fr-FR" b="0" cap="none" dirty="0" err="1"/>
            <a:t>builder</a:t>
          </a:r>
          <a:endParaRPr lang="fr-FR" b="0" dirty="0"/>
        </a:p>
      </dgm:t>
    </dgm:pt>
    <dgm:pt modelId="{DDA6CFA4-602D-4C3E-9E7B-4CF3C0866F36}" type="parTrans" cxnId="{60D4C16B-5188-4079-8EA6-60EA8EA402D9}">
      <dgm:prSet/>
      <dgm:spPr/>
      <dgm:t>
        <a:bodyPr/>
        <a:lstStyle/>
        <a:p>
          <a:endParaRPr lang="fr-FR"/>
        </a:p>
      </dgm:t>
    </dgm:pt>
    <dgm:pt modelId="{0FDC0814-EC81-4C0C-89A2-6C9B98AAD7C1}" type="sibTrans" cxnId="{60D4C16B-5188-4079-8EA6-60EA8EA402D9}">
      <dgm:prSet/>
      <dgm:spPr/>
      <dgm:t>
        <a:bodyPr/>
        <a:lstStyle/>
        <a:p>
          <a:endParaRPr lang="fr-FR"/>
        </a:p>
      </dgm:t>
    </dgm:pt>
    <dgm:pt modelId="{BF3D6ABA-FD65-4EF6-B482-3C7549F64BE2}">
      <dgm:prSet/>
      <dgm:spPr/>
      <dgm:t>
        <a:bodyPr/>
        <a:lstStyle/>
        <a:p>
          <a:r>
            <a:rPr lang="fr-FR" dirty="0"/>
            <a:t>Implémentation</a:t>
          </a:r>
        </a:p>
      </dgm:t>
    </dgm:pt>
    <dgm:pt modelId="{81C2A3FE-7615-4180-9423-C2A2BB561914}" type="parTrans" cxnId="{F24A3A59-C8B5-4B64-988D-4D4F2C0CA136}">
      <dgm:prSet/>
      <dgm:spPr/>
      <dgm:t>
        <a:bodyPr/>
        <a:lstStyle/>
        <a:p>
          <a:endParaRPr lang="fr-FR"/>
        </a:p>
      </dgm:t>
    </dgm:pt>
    <dgm:pt modelId="{C57BE06F-BF24-4E7C-9677-84B3358F1967}" type="sibTrans" cxnId="{F24A3A59-C8B5-4B64-988D-4D4F2C0CA136}">
      <dgm:prSet/>
      <dgm:spPr/>
      <dgm:t>
        <a:bodyPr/>
        <a:lstStyle/>
        <a:p>
          <a:endParaRPr lang="fr-FR"/>
        </a:p>
      </dgm:t>
    </dgm:pt>
    <dgm:pt modelId="{FA71DCCF-0411-4C8F-930A-347B518F07CB}">
      <dgm:prSet/>
      <dgm:spPr/>
      <dgm:t>
        <a:bodyPr/>
        <a:lstStyle/>
        <a:p>
          <a:r>
            <a:rPr lang="fr-FR" dirty="0"/>
            <a:t>Conclusion</a:t>
          </a:r>
        </a:p>
      </dgm:t>
    </dgm:pt>
    <dgm:pt modelId="{65F18085-2A1D-4F89-89A3-9A105A7168EC}" type="parTrans" cxnId="{60874A29-167C-49AF-B90C-BE4579891EEB}">
      <dgm:prSet/>
      <dgm:spPr/>
      <dgm:t>
        <a:bodyPr/>
        <a:lstStyle/>
        <a:p>
          <a:endParaRPr lang="fr-FR"/>
        </a:p>
      </dgm:t>
    </dgm:pt>
    <dgm:pt modelId="{848717D4-E503-4CA4-AAC4-7AB6276876E8}" type="sibTrans" cxnId="{60874A29-167C-49AF-B90C-BE4579891EEB}">
      <dgm:prSet/>
      <dgm:spPr/>
      <dgm:t>
        <a:bodyPr/>
        <a:lstStyle/>
        <a:p>
          <a:endParaRPr lang="fr-FR"/>
        </a:p>
      </dgm:t>
    </dgm:pt>
    <dgm:pt modelId="{AD4E70AA-B194-40C9-8BE5-2C8B262DF13C}" type="pres">
      <dgm:prSet presAssocID="{C7176479-2E71-4045-8A9E-4AAA88FCB29E}" presName="Name0" presStyleCnt="0">
        <dgm:presLayoutVars>
          <dgm:chMax val="7"/>
          <dgm:chPref val="7"/>
          <dgm:dir/>
        </dgm:presLayoutVars>
      </dgm:prSet>
      <dgm:spPr/>
    </dgm:pt>
    <dgm:pt modelId="{28925B29-6CF2-48B1-809D-68FA8D2DFB30}" type="pres">
      <dgm:prSet presAssocID="{C7176479-2E71-4045-8A9E-4AAA88FCB29E}" presName="Name1" presStyleCnt="0"/>
      <dgm:spPr/>
    </dgm:pt>
    <dgm:pt modelId="{53106191-99A6-461A-9B1C-FAFBF6EDA36C}" type="pres">
      <dgm:prSet presAssocID="{C7176479-2E71-4045-8A9E-4AAA88FCB29E}" presName="cycle" presStyleCnt="0"/>
      <dgm:spPr/>
    </dgm:pt>
    <dgm:pt modelId="{1F58E648-0BF9-48EF-9328-EDF7F044C8CA}" type="pres">
      <dgm:prSet presAssocID="{C7176479-2E71-4045-8A9E-4AAA88FCB29E}" presName="srcNode" presStyleLbl="node1" presStyleIdx="0" presStyleCnt="6"/>
      <dgm:spPr/>
    </dgm:pt>
    <dgm:pt modelId="{45BEB1BC-26E8-4F98-B178-55A0BD7D3536}" type="pres">
      <dgm:prSet presAssocID="{C7176479-2E71-4045-8A9E-4AAA88FCB29E}" presName="conn" presStyleLbl="parChTrans1D2" presStyleIdx="0" presStyleCnt="1"/>
      <dgm:spPr/>
    </dgm:pt>
    <dgm:pt modelId="{A1E98E0D-560C-4A4C-A8D1-498584A4B91D}" type="pres">
      <dgm:prSet presAssocID="{C7176479-2E71-4045-8A9E-4AAA88FCB29E}" presName="extraNode" presStyleLbl="node1" presStyleIdx="0" presStyleCnt="6"/>
      <dgm:spPr/>
    </dgm:pt>
    <dgm:pt modelId="{C19E9627-387A-4B8D-A33F-D4F63A2A4293}" type="pres">
      <dgm:prSet presAssocID="{C7176479-2E71-4045-8A9E-4AAA88FCB29E}" presName="dstNode" presStyleLbl="node1" presStyleIdx="0" presStyleCnt="6"/>
      <dgm:spPr/>
    </dgm:pt>
    <dgm:pt modelId="{E52847C6-6535-468E-B870-4507A1EC45AD}" type="pres">
      <dgm:prSet presAssocID="{8A290956-3CDB-483C-B811-0FE1F4144418}" presName="text_1" presStyleLbl="node1" presStyleIdx="0" presStyleCnt="6">
        <dgm:presLayoutVars>
          <dgm:bulletEnabled val="1"/>
        </dgm:presLayoutVars>
      </dgm:prSet>
      <dgm:spPr/>
    </dgm:pt>
    <dgm:pt modelId="{5D22713D-3E94-4FAA-B6EB-7CC467BFC550}" type="pres">
      <dgm:prSet presAssocID="{8A290956-3CDB-483C-B811-0FE1F4144418}" presName="accent_1" presStyleCnt="0"/>
      <dgm:spPr/>
    </dgm:pt>
    <dgm:pt modelId="{180AD9B1-EA6B-4212-8118-71196C5DCFA6}" type="pres">
      <dgm:prSet presAssocID="{8A290956-3CDB-483C-B811-0FE1F4144418}" presName="accentRepeatNode" presStyleLbl="solidFgAcc1" presStyleIdx="0" presStyleCnt="6"/>
      <dgm:spPr/>
    </dgm:pt>
    <dgm:pt modelId="{E0562F60-93E7-4C37-9B17-BE747A9FB379}" type="pres">
      <dgm:prSet presAssocID="{0FFB2163-E9A9-4B66-AF42-6EC1797A3748}" presName="text_2" presStyleLbl="node1" presStyleIdx="1" presStyleCnt="6">
        <dgm:presLayoutVars>
          <dgm:bulletEnabled val="1"/>
        </dgm:presLayoutVars>
      </dgm:prSet>
      <dgm:spPr/>
    </dgm:pt>
    <dgm:pt modelId="{C1D424F8-AA8D-427C-ACF3-10C1B3CD3CFF}" type="pres">
      <dgm:prSet presAssocID="{0FFB2163-E9A9-4B66-AF42-6EC1797A3748}" presName="accent_2" presStyleCnt="0"/>
      <dgm:spPr/>
    </dgm:pt>
    <dgm:pt modelId="{92F29A23-5616-48C6-AF02-F04FEEB9B2E1}" type="pres">
      <dgm:prSet presAssocID="{0FFB2163-E9A9-4B66-AF42-6EC1797A3748}" presName="accentRepeatNode" presStyleLbl="solidFgAcc1" presStyleIdx="1" presStyleCnt="6"/>
      <dgm:spPr/>
    </dgm:pt>
    <dgm:pt modelId="{AE3967A5-12C5-41A1-AF1A-A2379A07A425}" type="pres">
      <dgm:prSet presAssocID="{F7CD7035-87BA-4742-ADE8-702334FE29D9}" presName="text_3" presStyleLbl="node1" presStyleIdx="2" presStyleCnt="6">
        <dgm:presLayoutVars>
          <dgm:bulletEnabled val="1"/>
        </dgm:presLayoutVars>
      </dgm:prSet>
      <dgm:spPr/>
    </dgm:pt>
    <dgm:pt modelId="{D978CF22-DEA6-4B27-A2DC-598AFCF67560}" type="pres">
      <dgm:prSet presAssocID="{F7CD7035-87BA-4742-ADE8-702334FE29D9}" presName="accent_3" presStyleCnt="0"/>
      <dgm:spPr/>
    </dgm:pt>
    <dgm:pt modelId="{0301EBC5-01F3-4025-B3BE-9B995A54D182}" type="pres">
      <dgm:prSet presAssocID="{F7CD7035-87BA-4742-ADE8-702334FE29D9}" presName="accentRepeatNode" presStyleLbl="solidFgAcc1" presStyleIdx="2" presStyleCnt="6"/>
      <dgm:spPr/>
    </dgm:pt>
    <dgm:pt modelId="{287684EA-68D9-47CF-B154-219009AC3692}" type="pres">
      <dgm:prSet presAssocID="{F50B512F-EA0C-445D-A8D1-8FA645AA1FCA}" presName="text_4" presStyleLbl="node1" presStyleIdx="3" presStyleCnt="6">
        <dgm:presLayoutVars>
          <dgm:bulletEnabled val="1"/>
        </dgm:presLayoutVars>
      </dgm:prSet>
      <dgm:spPr/>
    </dgm:pt>
    <dgm:pt modelId="{C6B6585B-0CF2-4A50-AAB0-BDBE97773593}" type="pres">
      <dgm:prSet presAssocID="{F50B512F-EA0C-445D-A8D1-8FA645AA1FCA}" presName="accent_4" presStyleCnt="0"/>
      <dgm:spPr/>
    </dgm:pt>
    <dgm:pt modelId="{406A13E6-DB03-4321-B9DA-211A14537B7B}" type="pres">
      <dgm:prSet presAssocID="{F50B512F-EA0C-445D-A8D1-8FA645AA1FCA}" presName="accentRepeatNode" presStyleLbl="solidFgAcc1" presStyleIdx="3" presStyleCnt="6"/>
      <dgm:spPr/>
    </dgm:pt>
    <dgm:pt modelId="{6471F8BD-37F8-4442-B8D4-9ABEE968E171}" type="pres">
      <dgm:prSet presAssocID="{BF3D6ABA-FD65-4EF6-B482-3C7549F64BE2}" presName="text_5" presStyleLbl="node1" presStyleIdx="4" presStyleCnt="6">
        <dgm:presLayoutVars>
          <dgm:bulletEnabled val="1"/>
        </dgm:presLayoutVars>
      </dgm:prSet>
      <dgm:spPr/>
    </dgm:pt>
    <dgm:pt modelId="{A4B4F991-3049-42A3-B464-D79B05BB05A4}" type="pres">
      <dgm:prSet presAssocID="{BF3D6ABA-FD65-4EF6-B482-3C7549F64BE2}" presName="accent_5" presStyleCnt="0"/>
      <dgm:spPr/>
    </dgm:pt>
    <dgm:pt modelId="{71840186-D66B-4088-AC06-4108541A598D}" type="pres">
      <dgm:prSet presAssocID="{BF3D6ABA-FD65-4EF6-B482-3C7549F64BE2}" presName="accentRepeatNode" presStyleLbl="solidFgAcc1" presStyleIdx="4" presStyleCnt="6"/>
      <dgm:spPr/>
    </dgm:pt>
    <dgm:pt modelId="{3B7EB10D-7BA9-4196-80F1-9305602ABC6C}" type="pres">
      <dgm:prSet presAssocID="{FA71DCCF-0411-4C8F-930A-347B518F07CB}" presName="text_6" presStyleLbl="node1" presStyleIdx="5" presStyleCnt="6">
        <dgm:presLayoutVars>
          <dgm:bulletEnabled val="1"/>
        </dgm:presLayoutVars>
      </dgm:prSet>
      <dgm:spPr/>
    </dgm:pt>
    <dgm:pt modelId="{8C58832F-0949-47F3-9732-84D656C2A1E6}" type="pres">
      <dgm:prSet presAssocID="{FA71DCCF-0411-4C8F-930A-347B518F07CB}" presName="accent_6" presStyleCnt="0"/>
      <dgm:spPr/>
    </dgm:pt>
    <dgm:pt modelId="{EC0D8A4D-5909-4C52-8734-364A99C224E0}" type="pres">
      <dgm:prSet presAssocID="{FA71DCCF-0411-4C8F-930A-347B518F07CB}" presName="accentRepeatNode" presStyleLbl="solidFgAcc1" presStyleIdx="5" presStyleCnt="6"/>
      <dgm:spPr/>
    </dgm:pt>
  </dgm:ptLst>
  <dgm:cxnLst>
    <dgm:cxn modelId="{53E80616-5CE7-45C8-B2AA-7922A7D4E037}" type="presOf" srcId="{F7CD7035-87BA-4742-ADE8-702334FE29D9}" destId="{AE3967A5-12C5-41A1-AF1A-A2379A07A425}" srcOrd="0" destOrd="0" presId="urn:microsoft.com/office/officeart/2008/layout/VerticalCurvedList"/>
    <dgm:cxn modelId="{4385F022-AFBC-4414-9F2C-D865A44E7E27}" type="presOf" srcId="{F50B512F-EA0C-445D-A8D1-8FA645AA1FCA}" destId="{287684EA-68D9-47CF-B154-219009AC3692}" srcOrd="0" destOrd="0" presId="urn:microsoft.com/office/officeart/2008/layout/VerticalCurvedList"/>
    <dgm:cxn modelId="{60874A29-167C-49AF-B90C-BE4579891EEB}" srcId="{C7176479-2E71-4045-8A9E-4AAA88FCB29E}" destId="{FA71DCCF-0411-4C8F-930A-347B518F07CB}" srcOrd="5" destOrd="0" parTransId="{65F18085-2A1D-4F89-89A3-9A105A7168EC}" sibTransId="{848717D4-E503-4CA4-AAC4-7AB6276876E8}"/>
    <dgm:cxn modelId="{F8E6322A-67B8-4974-BB3E-F1841932F3FA}" srcId="{C7176479-2E71-4045-8A9E-4AAA88FCB29E}" destId="{8A290956-3CDB-483C-B811-0FE1F4144418}" srcOrd="0" destOrd="0" parTransId="{0603C416-E8B3-4B41-B647-E0BF949FB81F}" sibTransId="{AE5ED20B-5240-4874-88C3-F69FF9C153C0}"/>
    <dgm:cxn modelId="{60D4C16B-5188-4079-8EA6-60EA8EA402D9}" srcId="{C7176479-2E71-4045-8A9E-4AAA88FCB29E}" destId="{F50B512F-EA0C-445D-A8D1-8FA645AA1FCA}" srcOrd="3" destOrd="0" parTransId="{DDA6CFA4-602D-4C3E-9E7B-4CF3C0866F36}" sibTransId="{0FDC0814-EC81-4C0C-89A2-6C9B98AAD7C1}"/>
    <dgm:cxn modelId="{BC553A70-3E5C-4EE1-9F35-028AD4B0CD71}" type="presOf" srcId="{AE5ED20B-5240-4874-88C3-F69FF9C153C0}" destId="{45BEB1BC-26E8-4F98-B178-55A0BD7D3536}" srcOrd="0" destOrd="0" presId="urn:microsoft.com/office/officeart/2008/layout/VerticalCurvedList"/>
    <dgm:cxn modelId="{F24A3A59-C8B5-4B64-988D-4D4F2C0CA136}" srcId="{C7176479-2E71-4045-8A9E-4AAA88FCB29E}" destId="{BF3D6ABA-FD65-4EF6-B482-3C7549F64BE2}" srcOrd="4" destOrd="0" parTransId="{81C2A3FE-7615-4180-9423-C2A2BB561914}" sibTransId="{C57BE06F-BF24-4E7C-9677-84B3358F1967}"/>
    <dgm:cxn modelId="{6BD9DF99-1AD2-449E-A5C5-BA70B67AF27C}" srcId="{C7176479-2E71-4045-8A9E-4AAA88FCB29E}" destId="{F7CD7035-87BA-4742-ADE8-702334FE29D9}" srcOrd="2" destOrd="0" parTransId="{E87EFF65-C1FD-4F89-919D-1A6238CC2AD8}" sibTransId="{793A5B42-388A-4FD5-925A-913283659953}"/>
    <dgm:cxn modelId="{78143CA9-2454-42E7-89A9-54986F5B788C}" type="presOf" srcId="{C7176479-2E71-4045-8A9E-4AAA88FCB29E}" destId="{AD4E70AA-B194-40C9-8BE5-2C8B262DF13C}" srcOrd="0" destOrd="0" presId="urn:microsoft.com/office/officeart/2008/layout/VerticalCurvedList"/>
    <dgm:cxn modelId="{4F1BD4C2-6C90-4E2B-A1D3-92AC02F21D77}" srcId="{C7176479-2E71-4045-8A9E-4AAA88FCB29E}" destId="{0FFB2163-E9A9-4B66-AF42-6EC1797A3748}" srcOrd="1" destOrd="0" parTransId="{A4142019-A883-477E-BABA-D404B34A2373}" sibTransId="{34509896-23FD-4EBC-A601-B729387775DB}"/>
    <dgm:cxn modelId="{21C371E2-A2BE-48B5-83B0-7395519ED725}" type="presOf" srcId="{8A290956-3CDB-483C-B811-0FE1F4144418}" destId="{E52847C6-6535-468E-B870-4507A1EC45AD}" srcOrd="0" destOrd="0" presId="urn:microsoft.com/office/officeart/2008/layout/VerticalCurvedList"/>
    <dgm:cxn modelId="{3ACA79E4-F0D8-4443-82C3-4D6A326D2856}" type="presOf" srcId="{BF3D6ABA-FD65-4EF6-B482-3C7549F64BE2}" destId="{6471F8BD-37F8-4442-B8D4-9ABEE968E171}" srcOrd="0" destOrd="0" presId="urn:microsoft.com/office/officeart/2008/layout/VerticalCurvedList"/>
    <dgm:cxn modelId="{6B3A75E5-E4F7-4ED1-8A34-F0E4C77B8F06}" type="presOf" srcId="{0FFB2163-E9A9-4B66-AF42-6EC1797A3748}" destId="{E0562F60-93E7-4C37-9B17-BE747A9FB379}" srcOrd="0" destOrd="0" presId="urn:microsoft.com/office/officeart/2008/layout/VerticalCurvedList"/>
    <dgm:cxn modelId="{74363EFC-363A-4DF7-BECE-1D59E6152DEA}" type="presOf" srcId="{FA71DCCF-0411-4C8F-930A-347B518F07CB}" destId="{3B7EB10D-7BA9-4196-80F1-9305602ABC6C}" srcOrd="0" destOrd="0" presId="urn:microsoft.com/office/officeart/2008/layout/VerticalCurvedList"/>
    <dgm:cxn modelId="{6C05A880-0DA7-481A-B1C6-647C988DA300}" type="presParOf" srcId="{AD4E70AA-B194-40C9-8BE5-2C8B262DF13C}" destId="{28925B29-6CF2-48B1-809D-68FA8D2DFB30}" srcOrd="0" destOrd="0" presId="urn:microsoft.com/office/officeart/2008/layout/VerticalCurvedList"/>
    <dgm:cxn modelId="{8BC25900-DDC8-435B-A399-AA297909A5AC}" type="presParOf" srcId="{28925B29-6CF2-48B1-809D-68FA8D2DFB30}" destId="{53106191-99A6-461A-9B1C-FAFBF6EDA36C}" srcOrd="0" destOrd="0" presId="urn:microsoft.com/office/officeart/2008/layout/VerticalCurvedList"/>
    <dgm:cxn modelId="{F58C9946-4F91-4A1A-B42E-77A055AA8E1E}" type="presParOf" srcId="{53106191-99A6-461A-9B1C-FAFBF6EDA36C}" destId="{1F58E648-0BF9-48EF-9328-EDF7F044C8CA}" srcOrd="0" destOrd="0" presId="urn:microsoft.com/office/officeart/2008/layout/VerticalCurvedList"/>
    <dgm:cxn modelId="{DE786DAC-F22C-427E-9A2E-49CAE2D177B3}" type="presParOf" srcId="{53106191-99A6-461A-9B1C-FAFBF6EDA36C}" destId="{45BEB1BC-26E8-4F98-B178-55A0BD7D3536}" srcOrd="1" destOrd="0" presId="urn:microsoft.com/office/officeart/2008/layout/VerticalCurvedList"/>
    <dgm:cxn modelId="{B8881E84-C9EA-4C3D-A494-AC75EB1B33C6}" type="presParOf" srcId="{53106191-99A6-461A-9B1C-FAFBF6EDA36C}" destId="{A1E98E0D-560C-4A4C-A8D1-498584A4B91D}" srcOrd="2" destOrd="0" presId="urn:microsoft.com/office/officeart/2008/layout/VerticalCurvedList"/>
    <dgm:cxn modelId="{A41A152B-8F03-4A99-87A5-960A17EA9091}" type="presParOf" srcId="{53106191-99A6-461A-9B1C-FAFBF6EDA36C}" destId="{C19E9627-387A-4B8D-A33F-D4F63A2A4293}" srcOrd="3" destOrd="0" presId="urn:microsoft.com/office/officeart/2008/layout/VerticalCurvedList"/>
    <dgm:cxn modelId="{B08ECEDB-0AD4-4487-A107-619F51775FD2}" type="presParOf" srcId="{28925B29-6CF2-48B1-809D-68FA8D2DFB30}" destId="{E52847C6-6535-468E-B870-4507A1EC45AD}" srcOrd="1" destOrd="0" presId="urn:microsoft.com/office/officeart/2008/layout/VerticalCurvedList"/>
    <dgm:cxn modelId="{4431C57F-8EE5-42B0-8C69-42B05CA7494C}" type="presParOf" srcId="{28925B29-6CF2-48B1-809D-68FA8D2DFB30}" destId="{5D22713D-3E94-4FAA-B6EB-7CC467BFC550}" srcOrd="2" destOrd="0" presId="urn:microsoft.com/office/officeart/2008/layout/VerticalCurvedList"/>
    <dgm:cxn modelId="{F4FE623E-AFA1-4FE2-A727-232F7A69EB1E}" type="presParOf" srcId="{5D22713D-3E94-4FAA-B6EB-7CC467BFC550}" destId="{180AD9B1-EA6B-4212-8118-71196C5DCFA6}" srcOrd="0" destOrd="0" presId="urn:microsoft.com/office/officeart/2008/layout/VerticalCurvedList"/>
    <dgm:cxn modelId="{026E99AB-78EB-42DF-9A35-79AD737F1D91}" type="presParOf" srcId="{28925B29-6CF2-48B1-809D-68FA8D2DFB30}" destId="{E0562F60-93E7-4C37-9B17-BE747A9FB379}" srcOrd="3" destOrd="0" presId="urn:microsoft.com/office/officeart/2008/layout/VerticalCurvedList"/>
    <dgm:cxn modelId="{32F0D959-EBCE-4FC1-B43C-9766A1BDC35F}" type="presParOf" srcId="{28925B29-6CF2-48B1-809D-68FA8D2DFB30}" destId="{C1D424F8-AA8D-427C-ACF3-10C1B3CD3CFF}" srcOrd="4" destOrd="0" presId="urn:microsoft.com/office/officeart/2008/layout/VerticalCurvedList"/>
    <dgm:cxn modelId="{7FE7233B-4274-449C-9658-48624BD2E438}" type="presParOf" srcId="{C1D424F8-AA8D-427C-ACF3-10C1B3CD3CFF}" destId="{92F29A23-5616-48C6-AF02-F04FEEB9B2E1}" srcOrd="0" destOrd="0" presId="urn:microsoft.com/office/officeart/2008/layout/VerticalCurvedList"/>
    <dgm:cxn modelId="{07563FC3-0F25-4A68-98F2-A6A0F1F609AC}" type="presParOf" srcId="{28925B29-6CF2-48B1-809D-68FA8D2DFB30}" destId="{AE3967A5-12C5-41A1-AF1A-A2379A07A425}" srcOrd="5" destOrd="0" presId="urn:microsoft.com/office/officeart/2008/layout/VerticalCurvedList"/>
    <dgm:cxn modelId="{87CB9D28-6983-43BC-A9E8-189CA2B8C829}" type="presParOf" srcId="{28925B29-6CF2-48B1-809D-68FA8D2DFB30}" destId="{D978CF22-DEA6-4B27-A2DC-598AFCF67560}" srcOrd="6" destOrd="0" presId="urn:microsoft.com/office/officeart/2008/layout/VerticalCurvedList"/>
    <dgm:cxn modelId="{9476EC83-D507-4900-9620-61BF57769FB0}" type="presParOf" srcId="{D978CF22-DEA6-4B27-A2DC-598AFCF67560}" destId="{0301EBC5-01F3-4025-B3BE-9B995A54D182}" srcOrd="0" destOrd="0" presId="urn:microsoft.com/office/officeart/2008/layout/VerticalCurvedList"/>
    <dgm:cxn modelId="{29BA9E72-729B-4315-81C6-1BF4F72EDE15}" type="presParOf" srcId="{28925B29-6CF2-48B1-809D-68FA8D2DFB30}" destId="{287684EA-68D9-47CF-B154-219009AC3692}" srcOrd="7" destOrd="0" presId="urn:microsoft.com/office/officeart/2008/layout/VerticalCurvedList"/>
    <dgm:cxn modelId="{048C6488-0AAF-40CA-89B6-68C66D9A4A7F}" type="presParOf" srcId="{28925B29-6CF2-48B1-809D-68FA8D2DFB30}" destId="{C6B6585B-0CF2-4A50-AAB0-BDBE97773593}" srcOrd="8" destOrd="0" presId="urn:microsoft.com/office/officeart/2008/layout/VerticalCurvedList"/>
    <dgm:cxn modelId="{8CD86C9A-C8C8-4DA4-972A-B37F702C42D3}" type="presParOf" srcId="{C6B6585B-0CF2-4A50-AAB0-BDBE97773593}" destId="{406A13E6-DB03-4321-B9DA-211A14537B7B}" srcOrd="0" destOrd="0" presId="urn:microsoft.com/office/officeart/2008/layout/VerticalCurvedList"/>
    <dgm:cxn modelId="{5C2087DF-5318-437C-A377-B51213C891C4}" type="presParOf" srcId="{28925B29-6CF2-48B1-809D-68FA8D2DFB30}" destId="{6471F8BD-37F8-4442-B8D4-9ABEE968E171}" srcOrd="9" destOrd="0" presId="urn:microsoft.com/office/officeart/2008/layout/VerticalCurvedList"/>
    <dgm:cxn modelId="{2A490B35-050D-4866-A43F-E56F87D607FF}" type="presParOf" srcId="{28925B29-6CF2-48B1-809D-68FA8D2DFB30}" destId="{A4B4F991-3049-42A3-B464-D79B05BB05A4}" srcOrd="10" destOrd="0" presId="urn:microsoft.com/office/officeart/2008/layout/VerticalCurvedList"/>
    <dgm:cxn modelId="{07459826-7564-4B24-B12B-75BB13DBCC63}" type="presParOf" srcId="{A4B4F991-3049-42A3-B464-D79B05BB05A4}" destId="{71840186-D66B-4088-AC06-4108541A598D}" srcOrd="0" destOrd="0" presId="urn:microsoft.com/office/officeart/2008/layout/VerticalCurvedList"/>
    <dgm:cxn modelId="{92601B6E-1B61-46AA-9BF4-F74CC38AD6CB}" type="presParOf" srcId="{28925B29-6CF2-48B1-809D-68FA8D2DFB30}" destId="{3B7EB10D-7BA9-4196-80F1-9305602ABC6C}" srcOrd="11" destOrd="0" presId="urn:microsoft.com/office/officeart/2008/layout/VerticalCurvedList"/>
    <dgm:cxn modelId="{2C316A64-4BF2-443D-BC3E-75C3AF0A3640}" type="presParOf" srcId="{28925B29-6CF2-48B1-809D-68FA8D2DFB30}" destId="{8C58832F-0949-47F3-9732-84D656C2A1E6}" srcOrd="12" destOrd="0" presId="urn:microsoft.com/office/officeart/2008/layout/VerticalCurvedList"/>
    <dgm:cxn modelId="{9BBA735D-EAF2-49A9-878D-9707D15A1D07}" type="presParOf" srcId="{8C58832F-0949-47F3-9732-84D656C2A1E6}" destId="{EC0D8A4D-5909-4C52-8734-364A99C224E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EB1BC-26E8-4F98-B178-55A0BD7D3536}">
      <dsp:nvSpPr>
        <dsp:cNvPr id="0" name=""/>
        <dsp:cNvSpPr/>
      </dsp:nvSpPr>
      <dsp:spPr>
        <a:xfrm>
          <a:off x="-5030780" y="-770759"/>
          <a:ext cx="5991281" cy="5991281"/>
        </a:xfrm>
        <a:prstGeom prst="blockArc">
          <a:avLst>
            <a:gd name="adj1" fmla="val 18900000"/>
            <a:gd name="adj2" fmla="val 2700000"/>
            <a:gd name="adj3" fmla="val 361"/>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847C6-6535-468E-B870-4507A1EC45AD}">
      <dsp:nvSpPr>
        <dsp:cNvPr id="0" name=""/>
        <dsp:cNvSpPr/>
      </dsp:nvSpPr>
      <dsp:spPr>
        <a:xfrm>
          <a:off x="358333" y="234324"/>
          <a:ext cx="5570370" cy="468471"/>
        </a:xfrm>
        <a:prstGeom prst="rect">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1849" tIns="48260" rIns="48260" bIns="48260" numCol="1" spcCol="1270" anchor="ctr" anchorCtr="0">
          <a:noAutofit/>
        </a:bodyPr>
        <a:lstStyle/>
        <a:p>
          <a:pPr marL="0" lvl="0" indent="0" algn="l" defTabSz="844550">
            <a:lnSpc>
              <a:spcPct val="90000"/>
            </a:lnSpc>
            <a:spcBef>
              <a:spcPct val="0"/>
            </a:spcBef>
            <a:spcAft>
              <a:spcPct val="35000"/>
            </a:spcAft>
            <a:buNone/>
          </a:pPr>
          <a:r>
            <a:rPr lang="fr-FR" sz="1900" kern="1200" dirty="0"/>
            <a:t>Présentation du Design pattern</a:t>
          </a:r>
        </a:p>
      </dsp:txBody>
      <dsp:txXfrm>
        <a:off x="358333" y="234324"/>
        <a:ext cx="5570370" cy="468471"/>
      </dsp:txXfrm>
    </dsp:sp>
    <dsp:sp modelId="{180AD9B1-EA6B-4212-8118-71196C5DCFA6}">
      <dsp:nvSpPr>
        <dsp:cNvPr id="0" name=""/>
        <dsp:cNvSpPr/>
      </dsp:nvSpPr>
      <dsp:spPr>
        <a:xfrm>
          <a:off x="65538" y="175765"/>
          <a:ext cx="585588" cy="58558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562F60-93E7-4C37-9B17-BE747A9FB379}">
      <dsp:nvSpPr>
        <dsp:cNvPr id="0" name=""/>
        <dsp:cNvSpPr/>
      </dsp:nvSpPr>
      <dsp:spPr>
        <a:xfrm>
          <a:off x="743682" y="936942"/>
          <a:ext cx="5185020" cy="468471"/>
        </a:xfrm>
        <a:prstGeom prst="rect">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1849" tIns="48260" rIns="48260" bIns="48260" numCol="1" spcCol="1270" anchor="ctr" anchorCtr="0">
          <a:noAutofit/>
        </a:bodyPr>
        <a:lstStyle/>
        <a:p>
          <a:pPr marL="0" lvl="0" indent="0" algn="l" defTabSz="844550">
            <a:lnSpc>
              <a:spcPct val="90000"/>
            </a:lnSpc>
            <a:spcBef>
              <a:spcPct val="0"/>
            </a:spcBef>
            <a:spcAft>
              <a:spcPct val="35000"/>
            </a:spcAft>
            <a:buNone/>
          </a:pPr>
          <a:r>
            <a:rPr lang="fr-FR" sz="1900" kern="1200" dirty="0"/>
            <a:t>Introduction au pattern </a:t>
          </a:r>
          <a:r>
            <a:rPr lang="fr-FR" sz="1900" kern="1200" dirty="0" err="1"/>
            <a:t>builder</a:t>
          </a:r>
          <a:endParaRPr lang="fr-FR" sz="1900" kern="1200" dirty="0"/>
        </a:p>
      </dsp:txBody>
      <dsp:txXfrm>
        <a:off x="743682" y="936942"/>
        <a:ext cx="5185020" cy="468471"/>
      </dsp:txXfrm>
    </dsp:sp>
    <dsp:sp modelId="{92F29A23-5616-48C6-AF02-F04FEEB9B2E1}">
      <dsp:nvSpPr>
        <dsp:cNvPr id="0" name=""/>
        <dsp:cNvSpPr/>
      </dsp:nvSpPr>
      <dsp:spPr>
        <a:xfrm>
          <a:off x="450888" y="878383"/>
          <a:ext cx="585588" cy="58558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3967A5-12C5-41A1-AF1A-A2379A07A425}">
      <dsp:nvSpPr>
        <dsp:cNvPr id="0" name=""/>
        <dsp:cNvSpPr/>
      </dsp:nvSpPr>
      <dsp:spPr>
        <a:xfrm>
          <a:off x="919893" y="1639559"/>
          <a:ext cx="5008810" cy="468471"/>
        </a:xfrm>
        <a:prstGeom prst="rect">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1849" tIns="48260" rIns="48260" bIns="48260" numCol="1" spcCol="1270" anchor="ctr" anchorCtr="0">
          <a:noAutofit/>
        </a:bodyPr>
        <a:lstStyle/>
        <a:p>
          <a:pPr marL="0" lvl="0" indent="0" algn="l" defTabSz="844550">
            <a:lnSpc>
              <a:spcPct val="90000"/>
            </a:lnSpc>
            <a:spcBef>
              <a:spcPct val="0"/>
            </a:spcBef>
            <a:spcAft>
              <a:spcPct val="35000"/>
            </a:spcAft>
            <a:buNone/>
          </a:pPr>
          <a:r>
            <a:rPr lang="fr-FR" sz="1900" kern="1200" dirty="0"/>
            <a:t>Quand utiliser le pattern </a:t>
          </a:r>
          <a:r>
            <a:rPr lang="fr-FR" sz="1900" kern="1200" dirty="0" err="1"/>
            <a:t>builder</a:t>
          </a:r>
          <a:r>
            <a:rPr lang="fr-FR" sz="1900" kern="1200" dirty="0"/>
            <a:t>?</a:t>
          </a:r>
        </a:p>
      </dsp:txBody>
      <dsp:txXfrm>
        <a:off x="919893" y="1639559"/>
        <a:ext cx="5008810" cy="468471"/>
      </dsp:txXfrm>
    </dsp:sp>
    <dsp:sp modelId="{0301EBC5-01F3-4025-B3BE-9B995A54D182}">
      <dsp:nvSpPr>
        <dsp:cNvPr id="0" name=""/>
        <dsp:cNvSpPr/>
      </dsp:nvSpPr>
      <dsp:spPr>
        <a:xfrm>
          <a:off x="627099" y="1581000"/>
          <a:ext cx="585588" cy="58558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684EA-68D9-47CF-B154-219009AC3692}">
      <dsp:nvSpPr>
        <dsp:cNvPr id="0" name=""/>
        <dsp:cNvSpPr/>
      </dsp:nvSpPr>
      <dsp:spPr>
        <a:xfrm>
          <a:off x="919893" y="2341732"/>
          <a:ext cx="5008810" cy="468471"/>
        </a:xfrm>
        <a:prstGeom prst="rect">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1849" tIns="48260" rIns="48260" bIns="48260" numCol="1" spcCol="1270" anchor="ctr" anchorCtr="0">
          <a:noAutofit/>
        </a:bodyPr>
        <a:lstStyle/>
        <a:p>
          <a:pPr marL="0" lvl="0" indent="0" algn="l" defTabSz="844550">
            <a:lnSpc>
              <a:spcPct val="90000"/>
            </a:lnSpc>
            <a:spcBef>
              <a:spcPct val="0"/>
            </a:spcBef>
            <a:spcAft>
              <a:spcPct val="35000"/>
            </a:spcAft>
            <a:buNone/>
          </a:pPr>
          <a:r>
            <a:rPr lang="fr-FR" sz="1900" b="0" kern="1200" cap="none" dirty="0"/>
            <a:t>Avantages et inconvénients du modèle </a:t>
          </a:r>
          <a:r>
            <a:rPr lang="fr-FR" sz="1900" b="0" kern="1200" cap="none" dirty="0" err="1"/>
            <a:t>builder</a:t>
          </a:r>
          <a:endParaRPr lang="fr-FR" sz="1900" b="0" kern="1200" dirty="0"/>
        </a:p>
      </dsp:txBody>
      <dsp:txXfrm>
        <a:off x="919893" y="2341732"/>
        <a:ext cx="5008810" cy="468471"/>
      </dsp:txXfrm>
    </dsp:sp>
    <dsp:sp modelId="{406A13E6-DB03-4321-B9DA-211A14537B7B}">
      <dsp:nvSpPr>
        <dsp:cNvPr id="0" name=""/>
        <dsp:cNvSpPr/>
      </dsp:nvSpPr>
      <dsp:spPr>
        <a:xfrm>
          <a:off x="627099" y="2283173"/>
          <a:ext cx="585588" cy="58558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71F8BD-37F8-4442-B8D4-9ABEE968E171}">
      <dsp:nvSpPr>
        <dsp:cNvPr id="0" name=""/>
        <dsp:cNvSpPr/>
      </dsp:nvSpPr>
      <dsp:spPr>
        <a:xfrm>
          <a:off x="743682" y="3044349"/>
          <a:ext cx="5185020" cy="468471"/>
        </a:xfrm>
        <a:prstGeom prst="rect">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1849" tIns="48260" rIns="48260" bIns="48260" numCol="1" spcCol="1270" anchor="ctr" anchorCtr="0">
          <a:noAutofit/>
        </a:bodyPr>
        <a:lstStyle/>
        <a:p>
          <a:pPr marL="0" lvl="0" indent="0" algn="l" defTabSz="844550">
            <a:lnSpc>
              <a:spcPct val="90000"/>
            </a:lnSpc>
            <a:spcBef>
              <a:spcPct val="0"/>
            </a:spcBef>
            <a:spcAft>
              <a:spcPct val="35000"/>
            </a:spcAft>
            <a:buNone/>
          </a:pPr>
          <a:r>
            <a:rPr lang="fr-FR" sz="1900" kern="1200" dirty="0"/>
            <a:t>Implémentation</a:t>
          </a:r>
        </a:p>
      </dsp:txBody>
      <dsp:txXfrm>
        <a:off x="743682" y="3044349"/>
        <a:ext cx="5185020" cy="468471"/>
      </dsp:txXfrm>
    </dsp:sp>
    <dsp:sp modelId="{71840186-D66B-4088-AC06-4108541A598D}">
      <dsp:nvSpPr>
        <dsp:cNvPr id="0" name=""/>
        <dsp:cNvSpPr/>
      </dsp:nvSpPr>
      <dsp:spPr>
        <a:xfrm>
          <a:off x="450888" y="2985790"/>
          <a:ext cx="585588" cy="58558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7EB10D-7BA9-4196-80F1-9305602ABC6C}">
      <dsp:nvSpPr>
        <dsp:cNvPr id="0" name=""/>
        <dsp:cNvSpPr/>
      </dsp:nvSpPr>
      <dsp:spPr>
        <a:xfrm>
          <a:off x="358333" y="3746967"/>
          <a:ext cx="5570370" cy="468471"/>
        </a:xfrm>
        <a:prstGeom prst="rect">
          <a:avLst/>
        </a:prstGeom>
        <a:solidFill>
          <a:schemeClr val="lt1">
            <a:hueOff val="0"/>
            <a:satOff val="0"/>
            <a:lumOff val="0"/>
            <a:alphaOff val="0"/>
          </a:schemeClr>
        </a:solidFill>
        <a:ln w="25400" cap="rnd"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71849" tIns="48260" rIns="48260" bIns="48260" numCol="1" spcCol="1270" anchor="ctr" anchorCtr="0">
          <a:noAutofit/>
        </a:bodyPr>
        <a:lstStyle/>
        <a:p>
          <a:pPr marL="0" lvl="0" indent="0" algn="l" defTabSz="844550">
            <a:lnSpc>
              <a:spcPct val="90000"/>
            </a:lnSpc>
            <a:spcBef>
              <a:spcPct val="0"/>
            </a:spcBef>
            <a:spcAft>
              <a:spcPct val="35000"/>
            </a:spcAft>
            <a:buNone/>
          </a:pPr>
          <a:r>
            <a:rPr lang="fr-FR" sz="1900" kern="1200" dirty="0"/>
            <a:t>Conclusion</a:t>
          </a:r>
        </a:p>
      </dsp:txBody>
      <dsp:txXfrm>
        <a:off x="358333" y="3746967"/>
        <a:ext cx="5570370" cy="468471"/>
      </dsp:txXfrm>
    </dsp:sp>
    <dsp:sp modelId="{EC0D8A4D-5909-4C52-8734-364A99C224E0}">
      <dsp:nvSpPr>
        <dsp:cNvPr id="0" name=""/>
        <dsp:cNvSpPr/>
      </dsp:nvSpPr>
      <dsp:spPr>
        <a:xfrm>
          <a:off x="65538" y="3688408"/>
          <a:ext cx="585588" cy="585588"/>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B3013-8A91-4F18-914D-3BD682388242}" type="datetimeFigureOut">
              <a:rPr lang="fr-FR" smtClean="0"/>
              <a:t>14/06/2020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91089-632B-4890-AC87-793992CA748E}" type="slidenum">
              <a:rPr lang="fr-FR" smtClean="0"/>
              <a:t>‹N°›</a:t>
            </a:fld>
            <a:endParaRPr lang="fr-FR"/>
          </a:p>
        </p:txBody>
      </p:sp>
    </p:spTree>
    <p:extLst>
      <p:ext uri="{BB962C8B-B14F-4D97-AF65-F5344CB8AC3E}">
        <p14:creationId xmlns:p14="http://schemas.microsoft.com/office/powerpoint/2010/main" val="101038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pPr lvl="0"/>
            <a:fld id="{61B62AFF-F84D-4B37-B2BF-B64D5ACC754C}" type="datetime1">
              <a:rPr lang="fr-FR" smtClean="0"/>
              <a:t>14/06/2020</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pPr lvl="0"/>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lvl="0"/>
            <a:fld id="{134AC46C-1179-4202-A88F-78FEC7012F26}" type="slidenum">
              <a:rPr lang="fr-FR" smtClean="0"/>
              <a:t>‹N°›</a:t>
            </a:fld>
            <a:endParaRPr lang="fr-FR"/>
          </a:p>
        </p:txBody>
      </p:sp>
    </p:spTree>
    <p:extLst>
      <p:ext uri="{BB962C8B-B14F-4D97-AF65-F5344CB8AC3E}">
        <p14:creationId xmlns:p14="http://schemas.microsoft.com/office/powerpoint/2010/main" val="180774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BFCC9C4F-3F67-4161-A402-693880269AFD}" type="datetime1">
              <a:rPr lang="fr-FR" smtClean="0"/>
              <a:t>14/06/2020</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8CEF351F-41FE-4FDA-8295-F4D3CA557EF0}" type="slidenum">
              <a:rPr lang="fr-FR" smtClean="0"/>
              <a:t>‹N°›</a:t>
            </a:fld>
            <a:endParaRPr lang="fr-FR"/>
          </a:p>
        </p:txBody>
      </p:sp>
    </p:spTree>
    <p:extLst>
      <p:ext uri="{BB962C8B-B14F-4D97-AF65-F5344CB8AC3E}">
        <p14:creationId xmlns:p14="http://schemas.microsoft.com/office/powerpoint/2010/main" val="155565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pPr lvl="0"/>
            <a:fld id="{8D640091-F8F9-424E-862D-D3647C59B595}" type="datetime1">
              <a:rPr lang="fr-FR" smtClean="0"/>
              <a:t>14/06/2020</a:t>
            </a:fld>
            <a:endParaRPr lang="fr-FR"/>
          </a:p>
        </p:txBody>
      </p:sp>
      <p:sp>
        <p:nvSpPr>
          <p:cNvPr id="5" name="Footer Placeholder 4"/>
          <p:cNvSpPr>
            <a:spLocks noGrp="1"/>
          </p:cNvSpPr>
          <p:nvPr>
            <p:ph type="ftr" sz="quarter" idx="11"/>
          </p:nvPr>
        </p:nvSpPr>
        <p:spPr>
          <a:xfrm>
            <a:off x="774923" y="5951811"/>
            <a:ext cx="7896279" cy="365125"/>
          </a:xfrm>
        </p:spPr>
        <p:txBody>
          <a:bodyPr/>
          <a:lstStyle/>
          <a:p>
            <a:pPr lvl="0"/>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lvl="0"/>
            <a:fld id="{B809E2CE-09C8-4BA9-9940-9D10CAE2CD81}" type="slidenum">
              <a:rPr lang="fr-FR" smtClean="0"/>
              <a:t>‹N°›</a:t>
            </a:fld>
            <a:endParaRPr lang="fr-FR"/>
          </a:p>
        </p:txBody>
      </p:sp>
    </p:spTree>
    <p:extLst>
      <p:ext uri="{BB962C8B-B14F-4D97-AF65-F5344CB8AC3E}">
        <p14:creationId xmlns:p14="http://schemas.microsoft.com/office/powerpoint/2010/main" val="331517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9B645E17-CA64-4F62-A4AF-A3B4FD1E871C}" type="datetime1">
              <a:rPr lang="fr-FR" smtClean="0"/>
              <a:t>14/06/2020</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a:xfrm>
            <a:off x="10558300" y="5956137"/>
            <a:ext cx="1052508" cy="365125"/>
          </a:xfrm>
        </p:spPr>
        <p:txBody>
          <a:bodyPr/>
          <a:lstStyle/>
          <a:p>
            <a:pPr lvl="0"/>
            <a:fld id="{A5ACAE8B-752B-48D7-BC0A-EFD418E5CA58}" type="slidenum">
              <a:rPr lang="fr-FR" smtClean="0"/>
              <a:t>‹N°›</a:t>
            </a:fld>
            <a:endParaRPr lang="fr-FR"/>
          </a:p>
        </p:txBody>
      </p:sp>
    </p:spTree>
    <p:extLst>
      <p:ext uri="{BB962C8B-B14F-4D97-AF65-F5344CB8AC3E}">
        <p14:creationId xmlns:p14="http://schemas.microsoft.com/office/powerpoint/2010/main" val="239801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lvl="0"/>
            <a:fld id="{549446F5-065D-4C7D-BFED-9E5EB8A0FB06}" type="datetime1">
              <a:rPr lang="fr-FR" smtClean="0"/>
              <a:t>14/06/2020</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lvl="0"/>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lvl="0"/>
            <a:fld id="{4CB3B29B-3AA7-46AD-8058-19536724B440}" type="slidenum">
              <a:rPr lang="fr-FR" smtClean="0"/>
              <a:t>‹N°›</a:t>
            </a:fld>
            <a:endParaRPr lang="fr-FR"/>
          </a:p>
        </p:txBody>
      </p:sp>
    </p:spTree>
    <p:extLst>
      <p:ext uri="{BB962C8B-B14F-4D97-AF65-F5344CB8AC3E}">
        <p14:creationId xmlns:p14="http://schemas.microsoft.com/office/powerpoint/2010/main" val="10331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lvl="0"/>
            <a:fld id="{D869BDA9-8B45-46F0-BBAE-2E6DB529D42A}" type="datetime1">
              <a:rPr lang="fr-FR" smtClean="0"/>
              <a:t>14/06/2020</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FEC1C0E2-3C3E-4E01-B653-3EAFF7C5962A}" type="slidenum">
              <a:rPr lang="fr-FR" smtClean="0"/>
              <a:t>‹N°›</a:t>
            </a:fld>
            <a:endParaRPr lang="fr-FR"/>
          </a:p>
        </p:txBody>
      </p:sp>
    </p:spTree>
    <p:extLst>
      <p:ext uri="{BB962C8B-B14F-4D97-AF65-F5344CB8AC3E}">
        <p14:creationId xmlns:p14="http://schemas.microsoft.com/office/powerpoint/2010/main" val="97790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lvl="0"/>
            <a:fld id="{F3D3C9FA-B540-40C0-85B3-9264E55C4BE7}" type="datetime1">
              <a:rPr lang="fr-FR" smtClean="0"/>
              <a:t>14/06/2020</a:t>
            </a:fld>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77FF8E47-0118-4179-8AF0-7A717B9FB404}" type="slidenum">
              <a:rPr lang="fr-FR" smtClean="0"/>
              <a:t>‹N°›</a:t>
            </a:fld>
            <a:endParaRPr lang="fr-FR"/>
          </a:p>
        </p:txBody>
      </p:sp>
    </p:spTree>
    <p:extLst>
      <p:ext uri="{BB962C8B-B14F-4D97-AF65-F5344CB8AC3E}">
        <p14:creationId xmlns:p14="http://schemas.microsoft.com/office/powerpoint/2010/main" val="298322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lvl="0"/>
            <a:fld id="{B0D11B4C-0098-4B58-81E3-BD20955E32BD}" type="datetime1">
              <a:rPr lang="fr-FR" smtClean="0"/>
              <a:t>14/06/2020</a:t>
            </a:fld>
            <a:endParaRPr lang="fr-FR"/>
          </a:p>
        </p:txBody>
      </p:sp>
      <p:sp>
        <p:nvSpPr>
          <p:cNvPr id="4" name="Footer Placeholder 3"/>
          <p:cNvSpPr>
            <a:spLocks noGrp="1"/>
          </p:cNvSpPr>
          <p:nvPr>
            <p:ph type="ftr" sz="quarter" idx="11"/>
          </p:nvPr>
        </p:nvSpPr>
        <p:spPr/>
        <p:txBody>
          <a:bodyPr/>
          <a:lstStyle/>
          <a:p>
            <a:pPr lvl="0"/>
            <a:endParaRPr lang="fr-FR"/>
          </a:p>
        </p:txBody>
      </p:sp>
      <p:sp>
        <p:nvSpPr>
          <p:cNvPr id="5" name="Slide Number Placeholder 4"/>
          <p:cNvSpPr>
            <a:spLocks noGrp="1"/>
          </p:cNvSpPr>
          <p:nvPr>
            <p:ph type="sldNum" sz="quarter" idx="12"/>
          </p:nvPr>
        </p:nvSpPr>
        <p:spPr/>
        <p:txBody>
          <a:bodyPr/>
          <a:lstStyle/>
          <a:p>
            <a:pPr lvl="0"/>
            <a:fld id="{BBD99193-0474-4D33-B409-ABA61BCCE4F0}" type="slidenum">
              <a:rPr lang="fr-FR" smtClean="0"/>
              <a:t>‹N°›</a:t>
            </a:fld>
            <a:endParaRPr lang="fr-FR"/>
          </a:p>
        </p:txBody>
      </p:sp>
    </p:spTree>
    <p:extLst>
      <p:ext uri="{BB962C8B-B14F-4D97-AF65-F5344CB8AC3E}">
        <p14:creationId xmlns:p14="http://schemas.microsoft.com/office/powerpoint/2010/main" val="230842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31DD3B4-447F-4F0F-A58B-84B007CEBF60}" type="datetime1">
              <a:rPr lang="fr-FR" smtClean="0"/>
              <a:t>14/06/2020</a:t>
            </a:fld>
            <a:endParaRPr lang="fr-FR"/>
          </a:p>
        </p:txBody>
      </p:sp>
      <p:sp>
        <p:nvSpPr>
          <p:cNvPr id="3" name="Footer Placeholder 2"/>
          <p:cNvSpPr>
            <a:spLocks noGrp="1"/>
          </p:cNvSpPr>
          <p:nvPr>
            <p:ph type="ftr" sz="quarter" idx="11"/>
          </p:nvPr>
        </p:nvSpPr>
        <p:spPr/>
        <p:txBody>
          <a:bodyPr/>
          <a:lstStyle/>
          <a:p>
            <a:pPr lvl="0"/>
            <a:endParaRPr lang="fr-FR"/>
          </a:p>
        </p:txBody>
      </p:sp>
      <p:sp>
        <p:nvSpPr>
          <p:cNvPr id="4" name="Slide Number Placeholder 3"/>
          <p:cNvSpPr>
            <a:spLocks noGrp="1"/>
          </p:cNvSpPr>
          <p:nvPr>
            <p:ph type="sldNum" sz="quarter" idx="12"/>
          </p:nvPr>
        </p:nvSpPr>
        <p:spPr/>
        <p:txBody>
          <a:bodyPr/>
          <a:lstStyle/>
          <a:p>
            <a:pPr lvl="0"/>
            <a:fld id="{3BE69550-7150-4E12-8778-19C84A2F44EC}" type="slidenum">
              <a:rPr lang="fr-FR" smtClean="0"/>
              <a:t>‹N°›</a:t>
            </a:fld>
            <a:endParaRPr lang="fr-FR"/>
          </a:p>
        </p:txBody>
      </p:sp>
    </p:spTree>
    <p:extLst>
      <p:ext uri="{BB962C8B-B14F-4D97-AF65-F5344CB8AC3E}">
        <p14:creationId xmlns:p14="http://schemas.microsoft.com/office/powerpoint/2010/main" val="324616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lvl="0"/>
            <a:fld id="{8B3FB32F-1CB7-4CC8-AEF1-61C11FC9F783}" type="datetime1">
              <a:rPr lang="fr-FR" smtClean="0"/>
              <a:t>14/06/2020</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lvl="0"/>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lvl="0"/>
            <a:fld id="{FAD0E913-7DC4-4F5B-B28F-5A77B981C977}" type="slidenum">
              <a:rPr lang="fr-FR" smtClean="0"/>
              <a:t>‹N°›</a:t>
            </a:fld>
            <a:endParaRPr lang="fr-FR"/>
          </a:p>
        </p:txBody>
      </p:sp>
    </p:spTree>
    <p:extLst>
      <p:ext uri="{BB962C8B-B14F-4D97-AF65-F5344CB8AC3E}">
        <p14:creationId xmlns:p14="http://schemas.microsoft.com/office/powerpoint/2010/main" val="236705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8CEBFF3F-467E-41CC-AA25-95CDD59E5E28}" type="datetime1">
              <a:rPr lang="fr-FR" smtClean="0"/>
              <a:t>14/06/2020</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A549E24-67A5-433B-8B1C-390D620AFA0B}" type="slidenum">
              <a:rPr lang="fr-FR" smtClean="0"/>
              <a:t>‹N°›</a:t>
            </a:fld>
            <a:endParaRPr lang="fr-FR"/>
          </a:p>
        </p:txBody>
      </p:sp>
    </p:spTree>
    <p:extLst>
      <p:ext uri="{BB962C8B-B14F-4D97-AF65-F5344CB8AC3E}">
        <p14:creationId xmlns:p14="http://schemas.microsoft.com/office/powerpoint/2010/main" val="70567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lvl="0"/>
            <a:fld id="{CDEF71B3-3C27-403E-A57C-AEAB4C61FBA4}" type="datetime1">
              <a:rPr lang="fr-FR" smtClean="0"/>
              <a:t>14/06/2020</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lvl="0"/>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lvl="0"/>
            <a:fld id="{6AD2BC70-6834-4C1E-B7F6-65D74898E10A}"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173726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evdiaries.net/blog/Spring-Design-Patterns-Creational-Patterns/" TargetMode="External"/><Relationship Id="rId2" Type="http://schemas.openxmlformats.org/officeDocument/2006/relationships/hyperlink" Target="https://springframework.guru/gang-of-four-design-patterns/builder-pattern/" TargetMode="External"/><Relationship Id="rId1" Type="http://schemas.openxmlformats.org/officeDocument/2006/relationships/slideLayout" Target="../slideLayouts/slideLayout2.xml"/><Relationship Id="rId6" Type="http://schemas.openxmlformats.org/officeDocument/2006/relationships/hyperlink" Target="https://www.dineshonjava.com/builder-design-pattern/" TargetMode="External"/><Relationship Id="rId5" Type="http://schemas.openxmlformats.org/officeDocument/2006/relationships/hyperlink" Target="https://dzone.com/articles/the-builder-pattern-for-class-with-many-constructo" TargetMode="External"/><Relationship Id="rId4" Type="http://schemas.openxmlformats.org/officeDocument/2006/relationships/hyperlink" Target="https://howtodoinjava.com/design-patterns/creational/builder-pattern-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F5C92C-EBA9-4A67-8E9B-337339651E71}"/>
              </a:ext>
            </a:extLst>
          </p:cNvPr>
          <p:cNvSpPr>
            <a:spLocks noGrp="1"/>
          </p:cNvSpPr>
          <p:nvPr>
            <p:ph type="title"/>
          </p:nvPr>
        </p:nvSpPr>
        <p:spPr>
          <a:xfrm>
            <a:off x="581192" y="2689437"/>
            <a:ext cx="11029615" cy="1497507"/>
          </a:xfrm>
          <a:solidFill>
            <a:schemeClr val="accent4">
              <a:lumMod val="20000"/>
              <a:lumOff val="80000"/>
            </a:schemeClr>
          </a:solidFill>
        </p:spPr>
        <p:txBody>
          <a:bodyPr>
            <a:normAutofit fontScale="90000"/>
          </a:bodyPr>
          <a:lstStyle/>
          <a:p>
            <a:pPr algn="ctr"/>
            <a:r>
              <a:rPr lang="fr-FR" sz="4000" cap="none" dirty="0"/>
              <a:t> </a:t>
            </a:r>
            <a:br>
              <a:rPr lang="fr-FR" sz="4000" cap="none" dirty="0"/>
            </a:br>
            <a:r>
              <a:rPr lang="fr-FR" sz="4000" cap="none" dirty="0"/>
              <a:t>Design pattern ‘Builder’</a:t>
            </a:r>
            <a:br>
              <a:rPr lang="fr-FR" sz="4000" cap="none" dirty="0"/>
            </a:br>
            <a:endParaRPr lang="fr-FR" sz="4000" cap="none" dirty="0"/>
          </a:p>
        </p:txBody>
      </p:sp>
      <p:pic>
        <p:nvPicPr>
          <p:cNvPr id="5" name="Google Shape;968;p136">
            <a:extLst>
              <a:ext uri="{FF2B5EF4-FFF2-40B4-BE49-F238E27FC236}">
                <a16:creationId xmlns:a16="http://schemas.microsoft.com/office/drawing/2014/main" id="{DA12CA5F-4C76-4ADC-9310-1E36AED38C14}"/>
              </a:ext>
            </a:extLst>
          </p:cNvPr>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6731" y="536738"/>
            <a:ext cx="1539578" cy="12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970;p136">
            <a:extLst>
              <a:ext uri="{FF2B5EF4-FFF2-40B4-BE49-F238E27FC236}">
                <a16:creationId xmlns:a16="http://schemas.microsoft.com/office/drawing/2014/main" id="{562297B9-2DD3-4BFF-8268-C2F32599A598}"/>
              </a:ext>
            </a:extLst>
          </p:cNvPr>
          <p:cNvSpPr txBox="1">
            <a:spLocks noChangeArrowheads="1"/>
          </p:cNvSpPr>
          <p:nvPr/>
        </p:nvSpPr>
        <p:spPr bwMode="auto">
          <a:xfrm>
            <a:off x="1444487" y="520187"/>
            <a:ext cx="8340871" cy="141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Université Sultan Moulay Slimane</a:t>
            </a:r>
          </a:p>
          <a:p>
            <a:pPr algn="ctr">
              <a:spcBef>
                <a:spcPts val="1200"/>
              </a:spcBef>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Faculté Polydisciplinaire Béni Mellal</a:t>
            </a:r>
          </a:p>
          <a:p>
            <a:pPr algn="ctr">
              <a:spcBef>
                <a:spcPts val="1200"/>
              </a:spcBef>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Département de Mathématiques et Informatique</a:t>
            </a:r>
          </a:p>
          <a:p>
            <a:pPr algn="ctr">
              <a:spcBef>
                <a:spcPts val="1200"/>
              </a:spcBef>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Master ISI</a:t>
            </a:r>
          </a:p>
          <a:p>
            <a:pPr algn="ctr"/>
            <a:endParaRPr lang="fr-FR" altLang="fr-FR" dirty="0">
              <a:latin typeface="Calibri" panose="020F0502020204030204" pitchFamily="34" charset="0"/>
              <a:cs typeface="Calibri" panose="020F0502020204030204" pitchFamily="34" charset="0"/>
              <a:sym typeface="Calibri" panose="020F0502020204030204" pitchFamily="34" charset="0"/>
            </a:endParaRPr>
          </a:p>
        </p:txBody>
      </p:sp>
      <p:pic>
        <p:nvPicPr>
          <p:cNvPr id="7" name="Google Shape;969;p136">
            <a:extLst>
              <a:ext uri="{FF2B5EF4-FFF2-40B4-BE49-F238E27FC236}">
                <a16:creationId xmlns:a16="http://schemas.microsoft.com/office/drawing/2014/main" id="{139D52CB-B6DD-471C-A9C3-D4B54173C64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20" y="512218"/>
            <a:ext cx="1743807" cy="157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Google Shape;164;p30">
            <a:extLst>
              <a:ext uri="{FF2B5EF4-FFF2-40B4-BE49-F238E27FC236}">
                <a16:creationId xmlns:a16="http://schemas.microsoft.com/office/drawing/2014/main" id="{65504138-95ED-4CB2-B5D4-D594B5595588}"/>
              </a:ext>
            </a:extLst>
          </p:cNvPr>
          <p:cNvSpPr txBox="1"/>
          <p:nvPr/>
        </p:nvSpPr>
        <p:spPr>
          <a:xfrm>
            <a:off x="463649" y="5040930"/>
            <a:ext cx="2351812" cy="1185863"/>
          </a:xfrm>
          <a:prstGeom prst="rect">
            <a:avLst/>
          </a:prstGeom>
          <a:noFill/>
          <a:ln>
            <a:noFill/>
          </a:ln>
        </p:spPr>
        <p:txBody>
          <a:bodyPr spcFirstLastPara="1" lIns="91425" tIns="91425" rIns="91425" bIns="91425"/>
          <a:lstStyle/>
          <a:p>
            <a:pPr>
              <a:lnSpc>
                <a:spcPct val="150000"/>
              </a:lnSpc>
              <a:spcBef>
                <a:spcPts val="0"/>
              </a:spcBef>
              <a:spcAft>
                <a:spcPts val="0"/>
              </a:spcAft>
              <a:defRPr/>
            </a:pPr>
            <a:r>
              <a:rPr lang="fr-FR" sz="1400" b="1" dirty="0">
                <a:latin typeface="Times New Roman"/>
                <a:ea typeface="Times New Roman"/>
                <a:cs typeface="Times New Roman"/>
                <a:sym typeface="Times New Roman"/>
              </a:rPr>
              <a:t>Réalisé</a:t>
            </a:r>
            <a:r>
              <a:rPr lang="fr" sz="1400" b="1" dirty="0">
                <a:latin typeface="Times New Roman"/>
                <a:ea typeface="Times New Roman"/>
                <a:cs typeface="Times New Roman"/>
                <a:sym typeface="Times New Roman"/>
              </a:rPr>
              <a:t> par:</a:t>
            </a:r>
            <a:endParaRPr lang="fr" sz="1400" dirty="0">
              <a:latin typeface="Times New Roman"/>
              <a:ea typeface="Times New Roman"/>
              <a:cs typeface="Times New Roman"/>
              <a:sym typeface="Times New Roman"/>
            </a:endParaRPr>
          </a:p>
          <a:p>
            <a:pPr marL="457200" indent="-317500">
              <a:lnSpc>
                <a:spcPct val="150000"/>
              </a:lnSpc>
              <a:spcBef>
                <a:spcPts val="0"/>
              </a:spcBef>
              <a:spcAft>
                <a:spcPts val="0"/>
              </a:spcAft>
              <a:buSzPts val="1400"/>
              <a:buFont typeface="Times New Roman"/>
              <a:buChar char="-"/>
              <a:defRPr/>
            </a:pPr>
            <a:r>
              <a:rPr lang="fr" sz="1400" dirty="0">
                <a:latin typeface="Times New Roman"/>
                <a:ea typeface="Times New Roman"/>
                <a:cs typeface="Times New Roman"/>
                <a:sym typeface="Times New Roman"/>
              </a:rPr>
              <a:t>Mariam QUARNE</a:t>
            </a:r>
            <a:endParaRPr sz="1400" dirty="0">
              <a:latin typeface="Times New Roman"/>
              <a:ea typeface="Times New Roman"/>
              <a:cs typeface="Times New Roman"/>
              <a:sym typeface="Times New Roman"/>
            </a:endParaRPr>
          </a:p>
        </p:txBody>
      </p:sp>
      <p:sp>
        <p:nvSpPr>
          <p:cNvPr id="21" name="Google Shape;166;p30">
            <a:extLst>
              <a:ext uri="{FF2B5EF4-FFF2-40B4-BE49-F238E27FC236}">
                <a16:creationId xmlns:a16="http://schemas.microsoft.com/office/drawing/2014/main" id="{6DC426E9-5485-464C-B3E4-77520BC44617}"/>
              </a:ext>
            </a:extLst>
          </p:cNvPr>
          <p:cNvSpPr txBox="1">
            <a:spLocks noChangeArrowheads="1"/>
          </p:cNvSpPr>
          <p:nvPr/>
        </p:nvSpPr>
        <p:spPr bwMode="auto">
          <a:xfrm>
            <a:off x="4340565" y="5914068"/>
            <a:ext cx="40179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lnSpc>
                <a:spcPct val="115000"/>
              </a:lnSpc>
              <a:spcBef>
                <a:spcPts val="1200"/>
              </a:spcBef>
              <a:spcAft>
                <a:spcPts val="1200"/>
              </a:spcAft>
            </a:pPr>
            <a:r>
              <a:rPr lang="fr-FR" altLang="fr-FR" sz="1600" b="1" dirty="0">
                <a:latin typeface="Times New Roman" panose="02020603050405020304" pitchFamily="18" charset="0"/>
                <a:cs typeface="Times New Roman" panose="02020603050405020304" pitchFamily="18" charset="0"/>
                <a:sym typeface="Times New Roman" panose="02020603050405020304" pitchFamily="18" charset="0"/>
              </a:rPr>
              <a:t>Année universitaire :  </a:t>
            </a:r>
            <a:r>
              <a:rPr lang="fr-FR" altLang="fr-FR" sz="1600" dirty="0">
                <a:latin typeface="Times New Roman" panose="02020603050405020304" pitchFamily="18" charset="0"/>
                <a:cs typeface="Times New Roman" panose="02020603050405020304" pitchFamily="18" charset="0"/>
                <a:sym typeface="Times New Roman" panose="02020603050405020304" pitchFamily="18" charset="0"/>
              </a:rPr>
              <a:t>2019/2020</a:t>
            </a:r>
          </a:p>
        </p:txBody>
      </p:sp>
      <p:sp>
        <p:nvSpPr>
          <p:cNvPr id="22" name="Google Shape;164;p30">
            <a:extLst>
              <a:ext uri="{FF2B5EF4-FFF2-40B4-BE49-F238E27FC236}">
                <a16:creationId xmlns:a16="http://schemas.microsoft.com/office/drawing/2014/main" id="{04727EDC-1C36-4F87-AB59-D6E00811891C}"/>
              </a:ext>
            </a:extLst>
          </p:cNvPr>
          <p:cNvSpPr txBox="1"/>
          <p:nvPr/>
        </p:nvSpPr>
        <p:spPr>
          <a:xfrm>
            <a:off x="9258995" y="5151950"/>
            <a:ext cx="2351812" cy="904349"/>
          </a:xfrm>
          <a:prstGeom prst="rect">
            <a:avLst/>
          </a:prstGeom>
          <a:noFill/>
          <a:ln>
            <a:noFill/>
          </a:ln>
        </p:spPr>
        <p:txBody>
          <a:bodyPr spcFirstLastPara="1" lIns="91425" tIns="91425" rIns="91425" bIns="91425"/>
          <a:lstStyle/>
          <a:p>
            <a:pPr>
              <a:lnSpc>
                <a:spcPct val="150000"/>
              </a:lnSpc>
              <a:spcBef>
                <a:spcPts val="0"/>
              </a:spcBef>
              <a:spcAft>
                <a:spcPts val="0"/>
              </a:spcAft>
              <a:defRPr/>
            </a:pPr>
            <a:r>
              <a:rPr lang="fr-FR" sz="1400" b="1" dirty="0">
                <a:latin typeface="Times New Roman"/>
                <a:ea typeface="Times New Roman"/>
                <a:cs typeface="Times New Roman"/>
                <a:sym typeface="Times New Roman"/>
              </a:rPr>
              <a:t>Demandé</a:t>
            </a:r>
            <a:r>
              <a:rPr lang="fr" sz="1400" b="1" dirty="0">
                <a:latin typeface="Times New Roman"/>
                <a:ea typeface="Times New Roman"/>
                <a:cs typeface="Times New Roman"/>
                <a:sym typeface="Times New Roman"/>
              </a:rPr>
              <a:t> par:</a:t>
            </a:r>
            <a:endParaRPr lang="fr" sz="1400" dirty="0">
              <a:latin typeface="Times New Roman"/>
              <a:ea typeface="Times New Roman"/>
              <a:cs typeface="Times New Roman"/>
              <a:sym typeface="Times New Roman"/>
            </a:endParaRPr>
          </a:p>
          <a:p>
            <a:pPr marL="457200" indent="-317500">
              <a:lnSpc>
                <a:spcPct val="150000"/>
              </a:lnSpc>
              <a:spcBef>
                <a:spcPts val="0"/>
              </a:spcBef>
              <a:spcAft>
                <a:spcPts val="0"/>
              </a:spcAft>
              <a:buSzPts val="1400"/>
              <a:buFont typeface="Times New Roman"/>
              <a:buChar char="-"/>
              <a:defRPr/>
            </a:pPr>
            <a:r>
              <a:rPr lang="fr-FR" sz="1400" dirty="0">
                <a:latin typeface="Times New Roman"/>
                <a:ea typeface="Times New Roman"/>
                <a:cs typeface="Times New Roman"/>
                <a:sym typeface="Times New Roman"/>
              </a:rPr>
              <a:t>M. Mohamed </a:t>
            </a:r>
            <a:r>
              <a:rPr lang="fr-FR" sz="1400" dirty="0" err="1">
                <a:latin typeface="Times New Roman"/>
                <a:ea typeface="Times New Roman"/>
                <a:cs typeface="Times New Roman"/>
                <a:sym typeface="Times New Roman"/>
              </a:rPr>
              <a:t>Biniz</a:t>
            </a:r>
            <a:endParaRPr sz="1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9112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67E34A-2B13-44C3-B6BA-05923B601743}"/>
              </a:ext>
            </a:extLst>
          </p:cNvPr>
          <p:cNvSpPr>
            <a:spLocks noGrp="1"/>
          </p:cNvSpPr>
          <p:nvPr>
            <p:ph type="title"/>
          </p:nvPr>
        </p:nvSpPr>
        <p:spPr/>
        <p:txBody>
          <a:bodyPr>
            <a:normAutofit/>
          </a:bodyPr>
          <a:lstStyle/>
          <a:p>
            <a:r>
              <a:rPr lang="fr-FR" b="1" cap="none" dirty="0"/>
              <a:t>Inconvénients du modèle </a:t>
            </a:r>
            <a:r>
              <a:rPr lang="fr-FR" b="1" cap="none" dirty="0" err="1"/>
              <a:t>builder</a:t>
            </a:r>
            <a:endParaRPr lang="fr-FR" cap="none" dirty="0"/>
          </a:p>
        </p:txBody>
      </p:sp>
      <p:sp>
        <p:nvSpPr>
          <p:cNvPr id="3" name="Espace réservé du contenu 2">
            <a:extLst>
              <a:ext uri="{FF2B5EF4-FFF2-40B4-BE49-F238E27FC236}">
                <a16:creationId xmlns:a16="http://schemas.microsoft.com/office/drawing/2014/main" id="{FBFF51EE-F98B-431F-9C37-0C62FE19908F}"/>
              </a:ext>
            </a:extLst>
          </p:cNvPr>
          <p:cNvSpPr>
            <a:spLocks noGrp="1"/>
          </p:cNvSpPr>
          <p:nvPr>
            <p:ph idx="1"/>
          </p:nvPr>
        </p:nvSpPr>
        <p:spPr/>
        <p:txBody>
          <a:bodyPr>
            <a:normAutofit lnSpcReduction="10000"/>
          </a:bodyPr>
          <a:lstStyle/>
          <a:p>
            <a:pPr algn="just">
              <a:lnSpc>
                <a:spcPct val="150000"/>
              </a:lnSpc>
            </a:pPr>
            <a:r>
              <a:rPr lang="fr-FR" sz="2400" dirty="0">
                <a:latin typeface="Times New Roman" panose="02020603050405020304" pitchFamily="18" charset="0"/>
                <a:cs typeface="Times New Roman" panose="02020603050405020304" pitchFamily="18" charset="0"/>
              </a:rPr>
              <a:t>Le modèle </a:t>
            </a:r>
            <a:r>
              <a:rPr lang="fr-FR" sz="2400" dirty="0" err="1">
                <a:latin typeface="Times New Roman" panose="02020603050405020304" pitchFamily="18" charset="0"/>
                <a:cs typeface="Times New Roman" panose="02020603050405020304" pitchFamily="18" charset="0"/>
              </a:rPr>
              <a:t>builder</a:t>
            </a:r>
            <a:r>
              <a:rPr lang="fr-FR" sz="2400" dirty="0">
                <a:latin typeface="Times New Roman" panose="02020603050405020304" pitchFamily="18" charset="0"/>
                <a:cs typeface="Times New Roman" panose="02020603050405020304" pitchFamily="18" charset="0"/>
              </a:rPr>
              <a:t> est détaillé et nécessite une duplication de code car le générateur doit copier tous les champs de la classe Original.</a:t>
            </a:r>
          </a:p>
          <a:p>
            <a:pPr algn="just">
              <a:lnSpc>
                <a:spcPct val="150000"/>
              </a:lnSpc>
            </a:pPr>
            <a:r>
              <a:rPr lang="fr-FR" sz="2400" dirty="0">
                <a:latin typeface="Times New Roman" panose="02020603050405020304" pitchFamily="18" charset="0"/>
                <a:cs typeface="Times New Roman" panose="02020603050405020304" pitchFamily="18" charset="0"/>
              </a:rPr>
              <a:t>Nécessite la création d'un Concrète Builder distinct pour chaque type de produit différent.</a:t>
            </a:r>
          </a:p>
          <a:p>
            <a:pPr algn="just">
              <a:lnSpc>
                <a:spcPct val="150000"/>
              </a:lnSpc>
            </a:pPr>
            <a:r>
              <a:rPr lang="fr-FR" sz="2400" dirty="0">
                <a:latin typeface="Times New Roman" panose="02020603050405020304" pitchFamily="18" charset="0"/>
                <a:cs typeface="Times New Roman" panose="02020603050405020304" pitchFamily="18" charset="0"/>
              </a:rPr>
              <a:t>Nécessite que les classes de générateur soient immutables.</a:t>
            </a:r>
          </a:p>
          <a:p>
            <a:pPr algn="just">
              <a:lnSpc>
                <a:spcPct val="150000"/>
              </a:lnSpc>
            </a:pPr>
            <a:r>
              <a:rPr lang="fr-FR" sz="2400" dirty="0">
                <a:latin typeface="Times New Roman" panose="02020603050405020304" pitchFamily="18" charset="0"/>
                <a:cs typeface="Times New Roman" panose="02020603050405020304" pitchFamily="18" charset="0"/>
              </a:rPr>
              <a:t>L'injection de dépendance peut être moins prise en charge.</a:t>
            </a:r>
            <a:r>
              <a:rPr lang="fr-FR" dirty="0"/>
              <a:t>	</a:t>
            </a:r>
          </a:p>
        </p:txBody>
      </p:sp>
      <p:sp>
        <p:nvSpPr>
          <p:cNvPr id="4" name="Espace réservé du numéro de diapositive 3">
            <a:extLst>
              <a:ext uri="{FF2B5EF4-FFF2-40B4-BE49-F238E27FC236}">
                <a16:creationId xmlns:a16="http://schemas.microsoft.com/office/drawing/2014/main" id="{8BB8F7B6-0D23-4A50-83B6-F88BCF4EA129}"/>
              </a:ext>
            </a:extLst>
          </p:cNvPr>
          <p:cNvSpPr>
            <a:spLocks noGrp="1"/>
          </p:cNvSpPr>
          <p:nvPr>
            <p:ph type="sldNum" sz="quarter" idx="12"/>
          </p:nvPr>
        </p:nvSpPr>
        <p:spPr/>
        <p:txBody>
          <a:bodyPr/>
          <a:lstStyle/>
          <a:p>
            <a:pPr lvl="0"/>
            <a:fld id="{A5ACAE8B-752B-48D7-BC0A-EFD418E5CA58}" type="slidenum">
              <a:rPr lang="fr-FR" smtClean="0"/>
              <a:t>10</a:t>
            </a:fld>
            <a:endParaRPr lang="fr-FR"/>
          </a:p>
        </p:txBody>
      </p:sp>
    </p:spTree>
    <p:extLst>
      <p:ext uri="{BB962C8B-B14F-4D97-AF65-F5344CB8AC3E}">
        <p14:creationId xmlns:p14="http://schemas.microsoft.com/office/powerpoint/2010/main" val="266771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EA8A9-6A86-4AA5-99F8-624C4B4A01CF}"/>
              </a:ext>
            </a:extLst>
          </p:cNvPr>
          <p:cNvSpPr>
            <a:spLocks noGrp="1"/>
          </p:cNvSpPr>
          <p:nvPr>
            <p:ph type="title"/>
          </p:nvPr>
        </p:nvSpPr>
        <p:spPr/>
        <p:txBody>
          <a:bodyPr>
            <a:normAutofit/>
          </a:bodyPr>
          <a:lstStyle/>
          <a:p>
            <a:r>
              <a:rPr lang="fr-FR" b="1" cap="none" dirty="0"/>
              <a:t>Structure du modèle Builder</a:t>
            </a:r>
          </a:p>
        </p:txBody>
      </p:sp>
      <p:sp>
        <p:nvSpPr>
          <p:cNvPr id="3" name="Espace réservé du contenu 2">
            <a:extLst>
              <a:ext uri="{FF2B5EF4-FFF2-40B4-BE49-F238E27FC236}">
                <a16:creationId xmlns:a16="http://schemas.microsoft.com/office/drawing/2014/main" id="{397A1376-7B76-483B-88ED-B7BE3A60499C}"/>
              </a:ext>
            </a:extLst>
          </p:cNvPr>
          <p:cNvSpPr>
            <a:spLocks noGrp="1"/>
          </p:cNvSpPr>
          <p:nvPr>
            <p:ph idx="1"/>
          </p:nvPr>
        </p:nvSpPr>
        <p:spPr/>
        <p:txBody>
          <a:bodyPr>
            <a:normAutofit fontScale="92500"/>
          </a:bodyPr>
          <a:lstStyle/>
          <a:p>
            <a:pPr algn="just">
              <a:lnSpc>
                <a:spcPct val="150000"/>
              </a:lnSpc>
            </a:pPr>
            <a:r>
              <a:rPr lang="fr-FR" sz="2400" dirty="0">
                <a:latin typeface="Times New Roman" panose="02020603050405020304" pitchFamily="18" charset="0"/>
                <a:cs typeface="Times New Roman" panose="02020603050405020304" pitchFamily="18" charset="0"/>
              </a:rPr>
              <a:t>Voici les étapes requises pour créer un modèle de générateur:</a:t>
            </a:r>
          </a:p>
          <a:p>
            <a:pPr lvl="1" algn="just">
              <a:lnSpc>
                <a:spcPct val="150000"/>
              </a:lnSpc>
            </a:pPr>
            <a:r>
              <a:rPr lang="fr-FR" sz="2200" dirty="0">
                <a:latin typeface="Times New Roman" panose="02020603050405020304" pitchFamily="18" charset="0"/>
                <a:cs typeface="Times New Roman" panose="02020603050405020304" pitchFamily="18" charset="0"/>
              </a:rPr>
              <a:t>Créer une classe de </a:t>
            </a:r>
            <a:r>
              <a:rPr lang="fr-FR" sz="2200" dirty="0" err="1">
                <a:latin typeface="Times New Roman" panose="02020603050405020304" pitchFamily="18" charset="0"/>
                <a:cs typeface="Times New Roman" panose="02020603050405020304" pitchFamily="18" charset="0"/>
              </a:rPr>
              <a:t>builder</a:t>
            </a:r>
            <a:r>
              <a:rPr lang="fr-FR" sz="2200" dirty="0">
                <a:latin typeface="Times New Roman" panose="02020603050405020304" pitchFamily="18" charset="0"/>
                <a:cs typeface="Times New Roman" panose="02020603050405020304" pitchFamily="18" charset="0"/>
              </a:rPr>
              <a:t> avec tous les champs obligatoires.</a:t>
            </a:r>
          </a:p>
          <a:p>
            <a:pPr lvl="1" algn="just">
              <a:lnSpc>
                <a:spcPct val="150000"/>
              </a:lnSpc>
            </a:pPr>
            <a:r>
              <a:rPr lang="fr-FR" sz="2200" dirty="0">
                <a:latin typeface="Times New Roman" panose="02020603050405020304" pitchFamily="18" charset="0"/>
                <a:cs typeface="Times New Roman" panose="02020603050405020304" pitchFamily="18" charset="0"/>
              </a:rPr>
              <a:t>La classe Builder doit avoir un constructeur public avec tous les paramètres requis.</a:t>
            </a:r>
          </a:p>
          <a:p>
            <a:pPr lvl="1" algn="just">
              <a:lnSpc>
                <a:spcPct val="150000"/>
              </a:lnSpc>
            </a:pPr>
            <a:r>
              <a:rPr lang="fr-FR" sz="2200" dirty="0">
                <a:latin typeface="Times New Roman" panose="02020603050405020304" pitchFamily="18" charset="0"/>
                <a:cs typeface="Times New Roman" panose="02020603050405020304" pitchFamily="18" charset="0"/>
              </a:rPr>
              <a:t>Créer des méthodes pour obtenir les valeurs des paramètres facultatifs. Ces méthodes doivent renvoyer le même objet de </a:t>
            </a:r>
            <a:r>
              <a:rPr lang="fr-FR" sz="2200" dirty="0" err="1">
                <a:latin typeface="Times New Roman" panose="02020603050405020304" pitchFamily="18" charset="0"/>
                <a:cs typeface="Times New Roman" panose="02020603050405020304" pitchFamily="18" charset="0"/>
              </a:rPr>
              <a:t>builder</a:t>
            </a:r>
            <a:r>
              <a:rPr lang="fr-FR" sz="2200" dirty="0">
                <a:latin typeface="Times New Roman" panose="02020603050405020304" pitchFamily="18" charset="0"/>
                <a:cs typeface="Times New Roman" panose="02020603050405020304" pitchFamily="18" charset="0"/>
              </a:rPr>
              <a:t> après avoir défini l'attribut facultatif.</a:t>
            </a:r>
          </a:p>
          <a:p>
            <a:pPr lvl="1" algn="just">
              <a:lnSpc>
                <a:spcPct val="150000"/>
              </a:lnSpc>
            </a:pPr>
            <a:r>
              <a:rPr lang="fr-FR" sz="2200" dirty="0">
                <a:latin typeface="Times New Roman" panose="02020603050405020304" pitchFamily="18" charset="0"/>
                <a:cs typeface="Times New Roman" panose="02020603050405020304" pitchFamily="18" charset="0"/>
              </a:rPr>
              <a:t>Enfin, fournissez une méthode </a:t>
            </a:r>
            <a:r>
              <a:rPr lang="fr-FR" sz="2200" dirty="0" err="1">
                <a:latin typeface="Times New Roman" panose="02020603050405020304" pitchFamily="18" charset="0"/>
                <a:cs typeface="Times New Roman" panose="02020603050405020304" pitchFamily="18" charset="0"/>
              </a:rPr>
              <a:t>build</a:t>
            </a:r>
            <a:r>
              <a:rPr lang="fr-FR" sz="2200" dirty="0">
                <a:latin typeface="Times New Roman" panose="02020603050405020304" pitchFamily="18" charset="0"/>
                <a:cs typeface="Times New Roman" panose="02020603050405020304" pitchFamily="18" charset="0"/>
              </a:rPr>
              <a:t> () dans la classe </a:t>
            </a:r>
            <a:r>
              <a:rPr lang="fr-FR" sz="2200" dirty="0" err="1">
                <a:latin typeface="Times New Roman" panose="02020603050405020304" pitchFamily="18" charset="0"/>
                <a:cs typeface="Times New Roman" panose="02020603050405020304" pitchFamily="18" charset="0"/>
              </a:rPr>
              <a:t>builder</a:t>
            </a:r>
            <a:r>
              <a:rPr lang="fr-FR" sz="2200" dirty="0">
                <a:latin typeface="Times New Roman" panose="02020603050405020304" pitchFamily="18" charset="0"/>
                <a:cs typeface="Times New Roman" panose="02020603050405020304" pitchFamily="18" charset="0"/>
              </a:rPr>
              <a:t> qui retournera l'objet souhaité.</a:t>
            </a:r>
          </a:p>
        </p:txBody>
      </p:sp>
      <p:sp>
        <p:nvSpPr>
          <p:cNvPr id="4" name="Espace réservé du numéro de diapositive 3">
            <a:extLst>
              <a:ext uri="{FF2B5EF4-FFF2-40B4-BE49-F238E27FC236}">
                <a16:creationId xmlns:a16="http://schemas.microsoft.com/office/drawing/2014/main" id="{AD7D4545-B07B-4E06-9337-CB545948F1C8}"/>
              </a:ext>
            </a:extLst>
          </p:cNvPr>
          <p:cNvSpPr>
            <a:spLocks noGrp="1"/>
          </p:cNvSpPr>
          <p:nvPr>
            <p:ph type="sldNum" sz="quarter" idx="12"/>
          </p:nvPr>
        </p:nvSpPr>
        <p:spPr/>
        <p:txBody>
          <a:bodyPr/>
          <a:lstStyle/>
          <a:p>
            <a:pPr lvl="0"/>
            <a:fld id="{A5ACAE8B-752B-48D7-BC0A-EFD418E5CA58}" type="slidenum">
              <a:rPr lang="fr-FR" smtClean="0"/>
              <a:t>11</a:t>
            </a:fld>
            <a:endParaRPr lang="fr-FR"/>
          </a:p>
        </p:txBody>
      </p:sp>
    </p:spTree>
    <p:extLst>
      <p:ext uri="{BB962C8B-B14F-4D97-AF65-F5344CB8AC3E}">
        <p14:creationId xmlns:p14="http://schemas.microsoft.com/office/powerpoint/2010/main" val="266810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94330-1DF8-4858-91B6-94C6920C6044}"/>
              </a:ext>
            </a:extLst>
          </p:cNvPr>
          <p:cNvSpPr>
            <a:spLocks noGrp="1"/>
          </p:cNvSpPr>
          <p:nvPr>
            <p:ph type="title"/>
          </p:nvPr>
        </p:nvSpPr>
        <p:spPr/>
        <p:txBody>
          <a:bodyPr>
            <a:normAutofit/>
          </a:bodyPr>
          <a:lstStyle/>
          <a:p>
            <a:r>
              <a:rPr lang="fr-FR" b="1" cap="none" dirty="0"/>
              <a:t>Implémentation</a:t>
            </a:r>
            <a:endParaRPr lang="fr-FR" b="1" dirty="0"/>
          </a:p>
        </p:txBody>
      </p:sp>
      <p:sp>
        <p:nvSpPr>
          <p:cNvPr id="4" name="Espace réservé du numéro de diapositive 3">
            <a:extLst>
              <a:ext uri="{FF2B5EF4-FFF2-40B4-BE49-F238E27FC236}">
                <a16:creationId xmlns:a16="http://schemas.microsoft.com/office/drawing/2014/main" id="{0D0CDA0B-78BB-44CB-9E76-6204103E4C08}"/>
              </a:ext>
            </a:extLst>
          </p:cNvPr>
          <p:cNvSpPr>
            <a:spLocks noGrp="1"/>
          </p:cNvSpPr>
          <p:nvPr>
            <p:ph type="sldNum" sz="quarter" idx="12"/>
          </p:nvPr>
        </p:nvSpPr>
        <p:spPr/>
        <p:txBody>
          <a:bodyPr/>
          <a:lstStyle/>
          <a:p>
            <a:pPr lvl="0"/>
            <a:fld id="{A5ACAE8B-752B-48D7-BC0A-EFD418E5CA58}" type="slidenum">
              <a:rPr lang="fr-FR" smtClean="0"/>
              <a:t>12</a:t>
            </a:fld>
            <a:endParaRPr lang="fr-FR"/>
          </a:p>
        </p:txBody>
      </p:sp>
      <p:sp>
        <p:nvSpPr>
          <p:cNvPr id="5" name="Espace réservé du contenu 4">
            <a:extLst>
              <a:ext uri="{FF2B5EF4-FFF2-40B4-BE49-F238E27FC236}">
                <a16:creationId xmlns:a16="http://schemas.microsoft.com/office/drawing/2014/main" id="{9E10218D-7421-4938-BE46-5F7E8DF32D91}"/>
              </a:ext>
            </a:extLst>
          </p:cNvPr>
          <p:cNvSpPr>
            <a:spLocks noGrp="1"/>
          </p:cNvSpPr>
          <p:nvPr>
            <p:ph idx="1"/>
          </p:nvPr>
        </p:nvSpPr>
        <p:spPr>
          <a:xfrm>
            <a:off x="6682930" y="4800601"/>
            <a:ext cx="4401624" cy="1662356"/>
          </a:xfrm>
        </p:spPr>
        <p:txBody>
          <a:bodyPr/>
          <a:lstStyle/>
          <a:p>
            <a:pPr algn="just">
              <a:lnSpc>
                <a:spcPct val="150000"/>
              </a:lnSpc>
            </a:pPr>
            <a:r>
              <a:rPr lang="fr-FR" dirty="0">
                <a:latin typeface="Times New Roman" panose="02020603050405020304" pitchFamily="18" charset="0"/>
                <a:cs typeface="Times New Roman" panose="02020603050405020304" pitchFamily="18" charset="0"/>
              </a:rPr>
              <a:t>Tous les getter et </a:t>
            </a:r>
            <a:r>
              <a:rPr lang="fr-FR" dirty="0">
                <a:solidFill>
                  <a:srgbClr val="FF6600"/>
                </a:solidFill>
                <a:latin typeface="Times New Roman" panose="02020603050405020304" pitchFamily="18" charset="0"/>
                <a:cs typeface="Times New Roman" panose="02020603050405020304" pitchFamily="18" charset="0"/>
              </a:rPr>
              <a:t>Pas</a:t>
            </a:r>
            <a:r>
              <a:rPr lang="fr-FR" dirty="0">
                <a:latin typeface="Times New Roman" panose="02020603050405020304" pitchFamily="18" charset="0"/>
                <a:cs typeface="Times New Roman" panose="02020603050405020304" pitchFamily="18" charset="0"/>
              </a:rPr>
              <a:t>  de setter pour fournir une immuabilité</a:t>
            </a:r>
          </a:p>
        </p:txBody>
      </p:sp>
      <p:pic>
        <p:nvPicPr>
          <p:cNvPr id="7" name="Image 6">
            <a:extLst>
              <a:ext uri="{FF2B5EF4-FFF2-40B4-BE49-F238E27FC236}">
                <a16:creationId xmlns:a16="http://schemas.microsoft.com/office/drawing/2014/main" id="{D79C3816-27A6-43D5-B0BB-23C410DBA72B}"/>
              </a:ext>
            </a:extLst>
          </p:cNvPr>
          <p:cNvPicPr>
            <a:picLocks noChangeAspect="1"/>
          </p:cNvPicPr>
          <p:nvPr/>
        </p:nvPicPr>
        <p:blipFill>
          <a:blip r:embed="rId2"/>
          <a:stretch>
            <a:fillRect/>
          </a:stretch>
        </p:blipFill>
        <p:spPr>
          <a:xfrm>
            <a:off x="826434" y="1743560"/>
            <a:ext cx="4903176" cy="5111588"/>
          </a:xfrm>
          <a:prstGeom prst="rect">
            <a:avLst/>
          </a:prstGeom>
        </p:spPr>
      </p:pic>
      <p:pic>
        <p:nvPicPr>
          <p:cNvPr id="3" name="Image 2">
            <a:extLst>
              <a:ext uri="{FF2B5EF4-FFF2-40B4-BE49-F238E27FC236}">
                <a16:creationId xmlns:a16="http://schemas.microsoft.com/office/drawing/2014/main" id="{86FE0338-1981-4321-8BED-FCA36D6160C6}"/>
              </a:ext>
            </a:extLst>
          </p:cNvPr>
          <p:cNvPicPr>
            <a:picLocks noChangeAspect="1"/>
          </p:cNvPicPr>
          <p:nvPr/>
        </p:nvPicPr>
        <p:blipFill>
          <a:blip r:embed="rId3"/>
          <a:stretch>
            <a:fillRect/>
          </a:stretch>
        </p:blipFill>
        <p:spPr>
          <a:xfrm>
            <a:off x="6578956" y="2143853"/>
            <a:ext cx="4609571" cy="2656748"/>
          </a:xfrm>
          <a:prstGeom prst="rect">
            <a:avLst/>
          </a:prstGeom>
        </p:spPr>
      </p:pic>
    </p:spTree>
    <p:extLst>
      <p:ext uri="{BB962C8B-B14F-4D97-AF65-F5344CB8AC3E}">
        <p14:creationId xmlns:p14="http://schemas.microsoft.com/office/powerpoint/2010/main" val="172195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94330-1DF8-4858-91B6-94C6920C6044}"/>
              </a:ext>
            </a:extLst>
          </p:cNvPr>
          <p:cNvSpPr>
            <a:spLocks noGrp="1"/>
          </p:cNvSpPr>
          <p:nvPr>
            <p:ph type="title"/>
          </p:nvPr>
        </p:nvSpPr>
        <p:spPr/>
        <p:txBody>
          <a:bodyPr>
            <a:normAutofit/>
          </a:bodyPr>
          <a:lstStyle/>
          <a:p>
            <a:r>
              <a:rPr lang="fr-FR" b="1" cap="none" dirty="0"/>
              <a:t>Implémentation</a:t>
            </a:r>
            <a:endParaRPr lang="fr-FR" b="1" dirty="0"/>
          </a:p>
        </p:txBody>
      </p:sp>
      <p:sp>
        <p:nvSpPr>
          <p:cNvPr id="4" name="Espace réservé du numéro de diapositive 3">
            <a:extLst>
              <a:ext uri="{FF2B5EF4-FFF2-40B4-BE49-F238E27FC236}">
                <a16:creationId xmlns:a16="http://schemas.microsoft.com/office/drawing/2014/main" id="{0D0CDA0B-78BB-44CB-9E76-6204103E4C08}"/>
              </a:ext>
            </a:extLst>
          </p:cNvPr>
          <p:cNvSpPr>
            <a:spLocks noGrp="1"/>
          </p:cNvSpPr>
          <p:nvPr>
            <p:ph type="sldNum" sz="quarter" idx="12"/>
          </p:nvPr>
        </p:nvSpPr>
        <p:spPr/>
        <p:txBody>
          <a:bodyPr/>
          <a:lstStyle/>
          <a:p>
            <a:pPr lvl="0"/>
            <a:fld id="{A5ACAE8B-752B-48D7-BC0A-EFD418E5CA58}" type="slidenum">
              <a:rPr lang="fr-FR" smtClean="0"/>
              <a:t>13</a:t>
            </a:fld>
            <a:endParaRPr lang="fr-FR"/>
          </a:p>
        </p:txBody>
      </p:sp>
      <p:sp>
        <p:nvSpPr>
          <p:cNvPr id="5" name="Espace réservé du contenu 4">
            <a:extLst>
              <a:ext uri="{FF2B5EF4-FFF2-40B4-BE49-F238E27FC236}">
                <a16:creationId xmlns:a16="http://schemas.microsoft.com/office/drawing/2014/main" id="{087A8F14-13E9-4FF4-9B94-04740EE78ABD}"/>
              </a:ext>
            </a:extLst>
          </p:cNvPr>
          <p:cNvSpPr>
            <a:spLocks noGrp="1"/>
          </p:cNvSpPr>
          <p:nvPr>
            <p:ph idx="1"/>
          </p:nvPr>
        </p:nvSpPr>
        <p:spPr>
          <a:xfrm>
            <a:off x="495635" y="4880788"/>
            <a:ext cx="5943265" cy="1760328"/>
          </a:xfrm>
        </p:spPr>
        <p:txBody>
          <a:bodyPr>
            <a:normAutofit/>
          </a:bodyPr>
          <a:lstStyle/>
          <a:p>
            <a:pPr algn="just">
              <a:lnSpc>
                <a:spcPct val="150000"/>
              </a:lnSpc>
            </a:pPr>
            <a:r>
              <a:rPr lang="fr-FR" dirty="0">
                <a:latin typeface="Times New Roman" panose="02020603050405020304" pitchFamily="18" charset="0"/>
                <a:cs typeface="Times New Roman" panose="02020603050405020304" pitchFamily="18" charset="0"/>
              </a:rPr>
              <a:t>Le modèle </a:t>
            </a:r>
            <a:r>
              <a:rPr lang="fr-FR" dirty="0" err="1">
                <a:latin typeface="Times New Roman" panose="02020603050405020304" pitchFamily="18" charset="0"/>
                <a:cs typeface="Times New Roman" panose="02020603050405020304" pitchFamily="18" charset="0"/>
              </a:rPr>
              <a:t>builder</a:t>
            </a:r>
            <a:r>
              <a:rPr lang="fr-FR" dirty="0">
                <a:latin typeface="Times New Roman" panose="02020603050405020304" pitchFamily="18" charset="0"/>
                <a:cs typeface="Times New Roman" panose="02020603050405020304" pitchFamily="18" charset="0"/>
              </a:rPr>
              <a:t> supprime le besoin de long constructeur et le remplace par une série de paramètres qui indiquent clairement ce que les valeurs d'entrée représentent.</a:t>
            </a:r>
          </a:p>
          <a:p>
            <a:endParaRPr lang="fr-FR" dirty="0"/>
          </a:p>
        </p:txBody>
      </p:sp>
      <p:pic>
        <p:nvPicPr>
          <p:cNvPr id="6" name="Image 5">
            <a:extLst>
              <a:ext uri="{FF2B5EF4-FFF2-40B4-BE49-F238E27FC236}">
                <a16:creationId xmlns:a16="http://schemas.microsoft.com/office/drawing/2014/main" id="{2C3E1B20-E1AF-4E52-BF83-3495D90F3880}"/>
              </a:ext>
            </a:extLst>
          </p:cNvPr>
          <p:cNvPicPr>
            <a:picLocks noChangeAspect="1"/>
          </p:cNvPicPr>
          <p:nvPr/>
        </p:nvPicPr>
        <p:blipFill>
          <a:blip r:embed="rId2"/>
          <a:stretch>
            <a:fillRect/>
          </a:stretch>
        </p:blipFill>
        <p:spPr>
          <a:xfrm>
            <a:off x="581192" y="2095500"/>
            <a:ext cx="5086350" cy="2667000"/>
          </a:xfrm>
          <a:prstGeom prst="rect">
            <a:avLst/>
          </a:prstGeom>
        </p:spPr>
      </p:pic>
      <p:pic>
        <p:nvPicPr>
          <p:cNvPr id="7" name="Image 6">
            <a:extLst>
              <a:ext uri="{FF2B5EF4-FFF2-40B4-BE49-F238E27FC236}">
                <a16:creationId xmlns:a16="http://schemas.microsoft.com/office/drawing/2014/main" id="{C05BEBC4-8DB6-4743-BDE8-49ADE7205A2F}"/>
              </a:ext>
            </a:extLst>
          </p:cNvPr>
          <p:cNvPicPr>
            <a:picLocks noChangeAspect="1"/>
          </p:cNvPicPr>
          <p:nvPr/>
        </p:nvPicPr>
        <p:blipFill>
          <a:blip r:embed="rId3"/>
          <a:stretch>
            <a:fillRect/>
          </a:stretch>
        </p:blipFill>
        <p:spPr>
          <a:xfrm>
            <a:off x="7210258" y="1803237"/>
            <a:ext cx="4400550" cy="4152900"/>
          </a:xfrm>
          <a:prstGeom prst="rect">
            <a:avLst/>
          </a:prstGeom>
        </p:spPr>
      </p:pic>
    </p:spTree>
    <p:extLst>
      <p:ext uri="{BB962C8B-B14F-4D97-AF65-F5344CB8AC3E}">
        <p14:creationId xmlns:p14="http://schemas.microsoft.com/office/powerpoint/2010/main" val="8897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94330-1DF8-4858-91B6-94C6920C6044}"/>
              </a:ext>
            </a:extLst>
          </p:cNvPr>
          <p:cNvSpPr>
            <a:spLocks noGrp="1"/>
          </p:cNvSpPr>
          <p:nvPr>
            <p:ph type="title"/>
          </p:nvPr>
        </p:nvSpPr>
        <p:spPr/>
        <p:txBody>
          <a:bodyPr>
            <a:normAutofit/>
          </a:bodyPr>
          <a:lstStyle/>
          <a:p>
            <a:r>
              <a:rPr lang="fr-FR" b="1" cap="none" dirty="0"/>
              <a:t>Implémentation</a:t>
            </a:r>
            <a:endParaRPr lang="fr-FR" b="1" dirty="0"/>
          </a:p>
        </p:txBody>
      </p:sp>
      <p:sp>
        <p:nvSpPr>
          <p:cNvPr id="4" name="Espace réservé du numéro de diapositive 3">
            <a:extLst>
              <a:ext uri="{FF2B5EF4-FFF2-40B4-BE49-F238E27FC236}">
                <a16:creationId xmlns:a16="http://schemas.microsoft.com/office/drawing/2014/main" id="{0D0CDA0B-78BB-44CB-9E76-6204103E4C08}"/>
              </a:ext>
            </a:extLst>
          </p:cNvPr>
          <p:cNvSpPr>
            <a:spLocks noGrp="1"/>
          </p:cNvSpPr>
          <p:nvPr>
            <p:ph type="sldNum" sz="quarter" idx="12"/>
          </p:nvPr>
        </p:nvSpPr>
        <p:spPr/>
        <p:txBody>
          <a:bodyPr/>
          <a:lstStyle/>
          <a:p>
            <a:pPr lvl="0"/>
            <a:fld id="{A5ACAE8B-752B-48D7-BC0A-EFD418E5CA58}" type="slidenum">
              <a:rPr lang="fr-FR" smtClean="0"/>
              <a:t>14</a:t>
            </a:fld>
            <a:endParaRPr lang="fr-FR"/>
          </a:p>
        </p:txBody>
      </p:sp>
      <p:pic>
        <p:nvPicPr>
          <p:cNvPr id="3" name="Image 2">
            <a:extLst>
              <a:ext uri="{FF2B5EF4-FFF2-40B4-BE49-F238E27FC236}">
                <a16:creationId xmlns:a16="http://schemas.microsoft.com/office/drawing/2014/main" id="{7721422E-7B4D-4123-8268-53959C017124}"/>
              </a:ext>
            </a:extLst>
          </p:cNvPr>
          <p:cNvPicPr>
            <a:picLocks noChangeAspect="1"/>
          </p:cNvPicPr>
          <p:nvPr/>
        </p:nvPicPr>
        <p:blipFill>
          <a:blip r:embed="rId2"/>
          <a:stretch>
            <a:fillRect/>
          </a:stretch>
        </p:blipFill>
        <p:spPr>
          <a:xfrm>
            <a:off x="1109149" y="2465807"/>
            <a:ext cx="3956995" cy="3332206"/>
          </a:xfrm>
          <a:prstGeom prst="rect">
            <a:avLst/>
          </a:prstGeom>
        </p:spPr>
      </p:pic>
      <p:pic>
        <p:nvPicPr>
          <p:cNvPr id="7" name="Image 6">
            <a:extLst>
              <a:ext uri="{FF2B5EF4-FFF2-40B4-BE49-F238E27FC236}">
                <a16:creationId xmlns:a16="http://schemas.microsoft.com/office/drawing/2014/main" id="{74E8336F-59F5-49B2-AFAE-88013D2871DB}"/>
              </a:ext>
            </a:extLst>
          </p:cNvPr>
          <p:cNvPicPr>
            <a:picLocks noChangeAspect="1"/>
          </p:cNvPicPr>
          <p:nvPr/>
        </p:nvPicPr>
        <p:blipFill>
          <a:blip r:embed="rId3"/>
          <a:stretch>
            <a:fillRect/>
          </a:stretch>
        </p:blipFill>
        <p:spPr>
          <a:xfrm>
            <a:off x="6851374" y="3077612"/>
            <a:ext cx="3196259" cy="2397194"/>
          </a:xfrm>
          <a:prstGeom prst="rect">
            <a:avLst/>
          </a:prstGeom>
        </p:spPr>
      </p:pic>
      <p:pic>
        <p:nvPicPr>
          <p:cNvPr id="8" name="Image 7">
            <a:extLst>
              <a:ext uri="{FF2B5EF4-FFF2-40B4-BE49-F238E27FC236}">
                <a16:creationId xmlns:a16="http://schemas.microsoft.com/office/drawing/2014/main" id="{AA439F21-2BD7-49F3-AE3A-9AEA73E359E6}"/>
              </a:ext>
            </a:extLst>
          </p:cNvPr>
          <p:cNvPicPr>
            <a:picLocks noChangeAspect="1"/>
          </p:cNvPicPr>
          <p:nvPr/>
        </p:nvPicPr>
        <p:blipFill>
          <a:blip r:embed="rId4"/>
          <a:stretch>
            <a:fillRect/>
          </a:stretch>
        </p:blipFill>
        <p:spPr>
          <a:xfrm>
            <a:off x="5661221" y="2465807"/>
            <a:ext cx="5949587" cy="647491"/>
          </a:xfrm>
          <a:prstGeom prst="rect">
            <a:avLst/>
          </a:prstGeom>
        </p:spPr>
      </p:pic>
    </p:spTree>
    <p:extLst>
      <p:ext uri="{BB962C8B-B14F-4D97-AF65-F5344CB8AC3E}">
        <p14:creationId xmlns:p14="http://schemas.microsoft.com/office/powerpoint/2010/main" val="358449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94330-1DF8-4858-91B6-94C6920C6044}"/>
              </a:ext>
            </a:extLst>
          </p:cNvPr>
          <p:cNvSpPr>
            <a:spLocks noGrp="1"/>
          </p:cNvSpPr>
          <p:nvPr>
            <p:ph type="title"/>
          </p:nvPr>
        </p:nvSpPr>
        <p:spPr/>
        <p:txBody>
          <a:bodyPr>
            <a:normAutofit/>
          </a:bodyPr>
          <a:lstStyle/>
          <a:p>
            <a:r>
              <a:rPr lang="fr-FR" b="1" cap="none" dirty="0"/>
              <a:t>Implémentation</a:t>
            </a:r>
            <a:endParaRPr lang="fr-FR" b="1" dirty="0"/>
          </a:p>
        </p:txBody>
      </p:sp>
      <p:sp>
        <p:nvSpPr>
          <p:cNvPr id="4" name="Espace réservé du numéro de diapositive 3">
            <a:extLst>
              <a:ext uri="{FF2B5EF4-FFF2-40B4-BE49-F238E27FC236}">
                <a16:creationId xmlns:a16="http://schemas.microsoft.com/office/drawing/2014/main" id="{0D0CDA0B-78BB-44CB-9E76-6204103E4C08}"/>
              </a:ext>
            </a:extLst>
          </p:cNvPr>
          <p:cNvSpPr>
            <a:spLocks noGrp="1"/>
          </p:cNvSpPr>
          <p:nvPr>
            <p:ph type="sldNum" sz="quarter" idx="12"/>
          </p:nvPr>
        </p:nvSpPr>
        <p:spPr/>
        <p:txBody>
          <a:bodyPr/>
          <a:lstStyle/>
          <a:p>
            <a:pPr lvl="0"/>
            <a:fld id="{A5ACAE8B-752B-48D7-BC0A-EFD418E5CA58}" type="slidenum">
              <a:rPr lang="fr-FR" smtClean="0"/>
              <a:t>15</a:t>
            </a:fld>
            <a:endParaRPr lang="fr-FR"/>
          </a:p>
        </p:txBody>
      </p:sp>
      <p:pic>
        <p:nvPicPr>
          <p:cNvPr id="9" name="Image 8">
            <a:extLst>
              <a:ext uri="{FF2B5EF4-FFF2-40B4-BE49-F238E27FC236}">
                <a16:creationId xmlns:a16="http://schemas.microsoft.com/office/drawing/2014/main" id="{7B155FC2-6B7A-4E9D-BBAA-60C971532596}"/>
              </a:ext>
            </a:extLst>
          </p:cNvPr>
          <p:cNvPicPr>
            <a:picLocks noChangeAspect="1"/>
          </p:cNvPicPr>
          <p:nvPr/>
        </p:nvPicPr>
        <p:blipFill>
          <a:blip r:embed="rId2"/>
          <a:stretch>
            <a:fillRect/>
          </a:stretch>
        </p:blipFill>
        <p:spPr>
          <a:xfrm>
            <a:off x="6332882" y="2492127"/>
            <a:ext cx="4365159" cy="522426"/>
          </a:xfrm>
          <a:prstGeom prst="rect">
            <a:avLst/>
          </a:prstGeom>
        </p:spPr>
      </p:pic>
      <p:pic>
        <p:nvPicPr>
          <p:cNvPr id="3" name="Image 2">
            <a:extLst>
              <a:ext uri="{FF2B5EF4-FFF2-40B4-BE49-F238E27FC236}">
                <a16:creationId xmlns:a16="http://schemas.microsoft.com/office/drawing/2014/main" id="{BEADEFA5-8501-4DCC-8CB2-AB0F35C10B42}"/>
              </a:ext>
            </a:extLst>
          </p:cNvPr>
          <p:cNvPicPr>
            <a:picLocks noChangeAspect="1"/>
          </p:cNvPicPr>
          <p:nvPr/>
        </p:nvPicPr>
        <p:blipFill>
          <a:blip r:embed="rId3"/>
          <a:stretch>
            <a:fillRect/>
          </a:stretch>
        </p:blipFill>
        <p:spPr>
          <a:xfrm>
            <a:off x="6844237" y="3014553"/>
            <a:ext cx="3342447" cy="2233228"/>
          </a:xfrm>
          <a:prstGeom prst="rect">
            <a:avLst/>
          </a:prstGeom>
        </p:spPr>
      </p:pic>
      <p:pic>
        <p:nvPicPr>
          <p:cNvPr id="7" name="Image 6">
            <a:extLst>
              <a:ext uri="{FF2B5EF4-FFF2-40B4-BE49-F238E27FC236}">
                <a16:creationId xmlns:a16="http://schemas.microsoft.com/office/drawing/2014/main" id="{8758AF1E-AEBD-4D26-ABFB-E13A8F6FA3DE}"/>
              </a:ext>
            </a:extLst>
          </p:cNvPr>
          <p:cNvPicPr>
            <a:picLocks noChangeAspect="1"/>
          </p:cNvPicPr>
          <p:nvPr/>
        </p:nvPicPr>
        <p:blipFill>
          <a:blip r:embed="rId4"/>
          <a:stretch>
            <a:fillRect/>
          </a:stretch>
        </p:blipFill>
        <p:spPr>
          <a:xfrm>
            <a:off x="845925" y="2532948"/>
            <a:ext cx="4021558" cy="2714833"/>
          </a:xfrm>
          <a:prstGeom prst="rect">
            <a:avLst/>
          </a:prstGeom>
        </p:spPr>
      </p:pic>
    </p:spTree>
    <p:extLst>
      <p:ext uri="{BB962C8B-B14F-4D97-AF65-F5344CB8AC3E}">
        <p14:creationId xmlns:p14="http://schemas.microsoft.com/office/powerpoint/2010/main" val="25157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FFAF67-60D6-48C1-867E-BDAFB055F03C}"/>
              </a:ext>
            </a:extLst>
          </p:cNvPr>
          <p:cNvSpPr>
            <a:spLocks noGrp="1"/>
          </p:cNvSpPr>
          <p:nvPr>
            <p:ph type="title"/>
          </p:nvPr>
        </p:nvSpPr>
        <p:spPr/>
        <p:txBody>
          <a:bodyPr>
            <a:normAutofit/>
          </a:bodyPr>
          <a:lstStyle/>
          <a:p>
            <a:pPr fontAlgn="base"/>
            <a:r>
              <a:rPr lang="fr-FR" b="1" cap="none" dirty="0"/>
              <a:t>Conclusion</a:t>
            </a:r>
            <a:r>
              <a:rPr lang="fr-FR" dirty="0"/>
              <a:t>	</a:t>
            </a:r>
          </a:p>
        </p:txBody>
      </p:sp>
      <p:sp>
        <p:nvSpPr>
          <p:cNvPr id="3" name="Espace réservé du contenu 2">
            <a:extLst>
              <a:ext uri="{FF2B5EF4-FFF2-40B4-BE49-F238E27FC236}">
                <a16:creationId xmlns:a16="http://schemas.microsoft.com/office/drawing/2014/main" id="{CF4F3DFE-E97C-40D1-88D0-9FB873204FEA}"/>
              </a:ext>
            </a:extLst>
          </p:cNvPr>
          <p:cNvSpPr>
            <a:spLocks noGrp="1"/>
          </p:cNvSpPr>
          <p:nvPr>
            <p:ph idx="1"/>
          </p:nvPr>
        </p:nvSpPr>
        <p:spPr/>
        <p:txBody>
          <a:bodyPr>
            <a:normAutofit/>
          </a:bodyPr>
          <a:lstStyle/>
          <a:p>
            <a:pPr>
              <a:lnSpc>
                <a:spcPct val="150000"/>
              </a:lnSpc>
            </a:pPr>
            <a:r>
              <a:rPr lang="fr-FR" sz="2000" dirty="0">
                <a:latin typeface="Times New Roman" panose="02020603050405020304" pitchFamily="18" charset="0"/>
                <a:cs typeface="Times New Roman" panose="02020603050405020304" pitchFamily="18" charset="0"/>
              </a:rPr>
              <a:t>En conclusion, le modèle de générateur supprime le besoin d'un constructeur public qui pourrait avoir une grande quantité d'entrées en utilisant les paramètres de génération tout en conservant l'immuabilité si nécessaire car les paramètres d'objets ne sont pas utilisés pour le créer. La caractéristique gênante de ce modèle est tout le code supplémentaire qui doit être écrit, mais ce coût est compensé par l'avantage d'une meilleure lisibilité. </a:t>
            </a:r>
          </a:p>
        </p:txBody>
      </p:sp>
      <p:sp>
        <p:nvSpPr>
          <p:cNvPr id="4" name="Espace réservé du numéro de diapositive 3">
            <a:extLst>
              <a:ext uri="{FF2B5EF4-FFF2-40B4-BE49-F238E27FC236}">
                <a16:creationId xmlns:a16="http://schemas.microsoft.com/office/drawing/2014/main" id="{A832D011-26B5-4879-8234-68CE49865FC5}"/>
              </a:ext>
            </a:extLst>
          </p:cNvPr>
          <p:cNvSpPr>
            <a:spLocks noGrp="1"/>
          </p:cNvSpPr>
          <p:nvPr>
            <p:ph type="sldNum" sz="quarter" idx="12"/>
          </p:nvPr>
        </p:nvSpPr>
        <p:spPr/>
        <p:txBody>
          <a:bodyPr/>
          <a:lstStyle/>
          <a:p>
            <a:pPr lvl="0"/>
            <a:fld id="{A5ACAE8B-752B-48D7-BC0A-EFD418E5CA58}" type="slidenum">
              <a:rPr lang="fr-FR" smtClean="0"/>
              <a:t>16</a:t>
            </a:fld>
            <a:endParaRPr lang="fr-FR"/>
          </a:p>
        </p:txBody>
      </p:sp>
    </p:spTree>
    <p:extLst>
      <p:ext uri="{BB962C8B-B14F-4D97-AF65-F5344CB8AC3E}">
        <p14:creationId xmlns:p14="http://schemas.microsoft.com/office/powerpoint/2010/main" val="2655470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61E0A-C50D-4560-9698-17ECD70764DC}"/>
              </a:ext>
            </a:extLst>
          </p:cNvPr>
          <p:cNvSpPr txBox="1">
            <a:spLocks noGrp="1"/>
          </p:cNvSpPr>
          <p:nvPr>
            <p:ph type="title"/>
          </p:nvPr>
        </p:nvSpPr>
        <p:spPr/>
        <p:txBody>
          <a:bodyPr/>
          <a:lstStyle/>
          <a:p>
            <a:pPr lvl="0"/>
            <a:r>
              <a:rPr lang="fr-FR" b="1" cap="none" dirty="0"/>
              <a:t>Références</a:t>
            </a:r>
            <a:r>
              <a:rPr lang="fr-FR" dirty="0"/>
              <a:t>	</a:t>
            </a:r>
          </a:p>
        </p:txBody>
      </p:sp>
      <p:sp>
        <p:nvSpPr>
          <p:cNvPr id="3" name="Espace réservé du contenu 2">
            <a:extLst>
              <a:ext uri="{FF2B5EF4-FFF2-40B4-BE49-F238E27FC236}">
                <a16:creationId xmlns:a16="http://schemas.microsoft.com/office/drawing/2014/main" id="{D7C705C0-C996-4FF6-B236-31A1039FCFBE}"/>
              </a:ext>
            </a:extLst>
          </p:cNvPr>
          <p:cNvSpPr txBox="1">
            <a:spLocks noGrp="1"/>
          </p:cNvSpPr>
          <p:nvPr>
            <p:ph idx="1"/>
          </p:nvPr>
        </p:nvSpPr>
        <p:spPr/>
        <p:txBody>
          <a:bodyPr>
            <a:normAutofit/>
          </a:bodyPr>
          <a:lstStyle/>
          <a:p>
            <a:pPr lvl="0">
              <a:lnSpc>
                <a:spcPct val="150000"/>
              </a:lnSpc>
            </a:pPr>
            <a:r>
              <a:rPr lang="fr-FR"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https://springframework.guru/gang-of-four-design-patterns/builder-pattern/</a:t>
            </a:r>
            <a:endParaRPr lang="fr-FR" sz="2000" dirty="0">
              <a:solidFill>
                <a:schemeClr val="tx1"/>
              </a:solidFill>
              <a:latin typeface="Times New Roman" panose="02020603050405020304" pitchFamily="18" charset="0"/>
              <a:cs typeface="Times New Roman" panose="02020603050405020304" pitchFamily="18" charset="0"/>
            </a:endParaRPr>
          </a:p>
          <a:p>
            <a:pPr lvl="0">
              <a:lnSpc>
                <a:spcPct val="150000"/>
              </a:lnSpc>
            </a:pPr>
            <a:r>
              <a:rPr lang="fr-FR"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https://www.devdiaries.net/blog/Spring-Design-Patterns-Creational-Patterns/</a:t>
            </a:r>
            <a:endParaRPr lang="fr-FR" sz="2000" dirty="0">
              <a:solidFill>
                <a:schemeClr val="tx1"/>
              </a:solidFill>
              <a:latin typeface="Times New Roman" panose="02020603050405020304" pitchFamily="18" charset="0"/>
              <a:cs typeface="Times New Roman" panose="02020603050405020304" pitchFamily="18" charset="0"/>
            </a:endParaRPr>
          </a:p>
          <a:p>
            <a:pPr lvl="0">
              <a:lnSpc>
                <a:spcPct val="150000"/>
              </a:lnSpc>
            </a:pPr>
            <a:r>
              <a:rPr lang="fr-FR" sz="20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https://howtodoinjava.com/design-patterns/creational/builder-pattern-in-java/</a:t>
            </a:r>
            <a:endParaRPr lang="fr-FR" sz="2000" dirty="0">
              <a:solidFill>
                <a:schemeClr val="tx1"/>
              </a:solidFill>
              <a:latin typeface="Times New Roman" panose="02020603050405020304" pitchFamily="18" charset="0"/>
              <a:cs typeface="Times New Roman" panose="02020603050405020304" pitchFamily="18" charset="0"/>
            </a:endParaRPr>
          </a:p>
          <a:p>
            <a:pPr lvl="0">
              <a:lnSpc>
                <a:spcPct val="150000"/>
              </a:lnSpc>
            </a:pPr>
            <a:r>
              <a:rPr lang="fr-FR" sz="20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https://dzone.com/articles/the-builder-pattern-for-class-with-many-constructo</a:t>
            </a:r>
            <a:endParaRPr lang="fr-FR" sz="2000" dirty="0">
              <a:solidFill>
                <a:schemeClr val="tx1"/>
              </a:solidFill>
              <a:latin typeface="Times New Roman" panose="02020603050405020304" pitchFamily="18" charset="0"/>
              <a:cs typeface="Times New Roman" panose="02020603050405020304" pitchFamily="18" charset="0"/>
            </a:endParaRPr>
          </a:p>
          <a:p>
            <a:pPr lvl="0">
              <a:lnSpc>
                <a:spcPct val="150000"/>
              </a:lnSpc>
            </a:pPr>
            <a:r>
              <a:rPr lang="fr-FR" sz="20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https://www.dineshonjava.com/builder-design-pattern/</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8907ECF1-3883-42FB-A7CE-200792A900B8}"/>
              </a:ext>
            </a:extLst>
          </p:cNvPr>
          <p:cNvSpPr>
            <a:spLocks noGrp="1"/>
          </p:cNvSpPr>
          <p:nvPr>
            <p:ph type="sldNum" sz="quarter" idx="12"/>
          </p:nvPr>
        </p:nvSpPr>
        <p:spPr/>
        <p:txBody>
          <a:bodyPr/>
          <a:lstStyle/>
          <a:p>
            <a:pPr lvl="0"/>
            <a:fld id="{A5ACAE8B-752B-48D7-BC0A-EFD418E5CA58}" type="slidenum">
              <a:rPr lang="fr-FR" smtClean="0"/>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7408E81-C5FB-4C94-83DF-51F509A17E84}"/>
              </a:ext>
            </a:extLst>
          </p:cNvPr>
          <p:cNvSpPr>
            <a:spLocks noGrp="1"/>
          </p:cNvSpPr>
          <p:nvPr>
            <p:ph type="sldNum" sz="quarter" idx="12"/>
          </p:nvPr>
        </p:nvSpPr>
        <p:spPr/>
        <p:txBody>
          <a:bodyPr/>
          <a:lstStyle/>
          <a:p>
            <a:pPr lvl="0"/>
            <a:fld id="{3BE69550-7150-4E12-8778-19C84A2F44EC}" type="slidenum">
              <a:rPr lang="fr-FR" smtClean="0"/>
              <a:t>18</a:t>
            </a:fld>
            <a:endParaRPr lang="fr-FR"/>
          </a:p>
        </p:txBody>
      </p:sp>
      <p:sp>
        <p:nvSpPr>
          <p:cNvPr id="3" name="ZoneTexte 2">
            <a:extLst>
              <a:ext uri="{FF2B5EF4-FFF2-40B4-BE49-F238E27FC236}">
                <a16:creationId xmlns:a16="http://schemas.microsoft.com/office/drawing/2014/main" id="{EB7E1D2A-1A58-4A3A-8C33-07632E4CD8C3}"/>
              </a:ext>
            </a:extLst>
          </p:cNvPr>
          <p:cNvSpPr txBox="1"/>
          <p:nvPr/>
        </p:nvSpPr>
        <p:spPr>
          <a:xfrm>
            <a:off x="397565" y="3105834"/>
            <a:ext cx="11213245" cy="769441"/>
          </a:xfrm>
          <a:prstGeom prst="rect">
            <a:avLst/>
          </a:prstGeom>
          <a:noFill/>
        </p:spPr>
        <p:txBody>
          <a:bodyPr wrap="square" rtlCol="0">
            <a:spAutoFit/>
          </a:bodyPr>
          <a:lstStyle/>
          <a:p>
            <a:pPr algn="ctr"/>
            <a:r>
              <a:rPr lang="fr-FR" sz="4400" b="1" dirty="0">
                <a:solidFill>
                  <a:srgbClr val="FF6600"/>
                </a:solidFill>
                <a:latin typeface="Arial Rounded MT Bold" panose="020F0704030504030204" pitchFamily="34" charset="0"/>
                <a:cs typeface="Calibri" panose="020F0502020204030204" pitchFamily="34" charset="0"/>
              </a:rPr>
              <a:t>Merci pour votre attention</a:t>
            </a:r>
            <a:endParaRPr lang="fr-FR" sz="2400" b="1" dirty="0">
              <a:solidFill>
                <a:srgbClr val="FF6600"/>
              </a:solidFill>
              <a:latin typeface="Arial Rounded MT Bold" panose="020F0704030504030204" pitchFamily="34" charset="0"/>
              <a:cs typeface="Calibri" panose="020F0502020204030204" pitchFamily="34" charset="0"/>
            </a:endParaRPr>
          </a:p>
        </p:txBody>
      </p:sp>
    </p:spTree>
    <p:extLst>
      <p:ext uri="{BB962C8B-B14F-4D97-AF65-F5344CB8AC3E}">
        <p14:creationId xmlns:p14="http://schemas.microsoft.com/office/powerpoint/2010/main" val="313374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F5C92C-EBA9-4A67-8E9B-337339651E71}"/>
              </a:ext>
            </a:extLst>
          </p:cNvPr>
          <p:cNvSpPr>
            <a:spLocks noGrp="1"/>
          </p:cNvSpPr>
          <p:nvPr>
            <p:ph type="title"/>
          </p:nvPr>
        </p:nvSpPr>
        <p:spPr>
          <a:xfrm>
            <a:off x="581192" y="2689437"/>
            <a:ext cx="11029615" cy="1497507"/>
          </a:xfrm>
          <a:solidFill>
            <a:schemeClr val="accent4">
              <a:lumMod val="20000"/>
              <a:lumOff val="80000"/>
            </a:schemeClr>
          </a:solidFill>
        </p:spPr>
        <p:txBody>
          <a:bodyPr>
            <a:normAutofit fontScale="90000"/>
          </a:bodyPr>
          <a:lstStyle/>
          <a:p>
            <a:pPr algn="ctr"/>
            <a:r>
              <a:rPr lang="fr-FR" sz="4000" cap="none" dirty="0"/>
              <a:t> </a:t>
            </a:r>
            <a:br>
              <a:rPr lang="fr-FR" sz="4000" cap="none" dirty="0"/>
            </a:br>
            <a:r>
              <a:rPr lang="fr-FR" sz="4000" cap="none" dirty="0"/>
              <a:t>Design pattern ‘Builder’</a:t>
            </a:r>
            <a:br>
              <a:rPr lang="fr-FR" sz="4000" cap="none" dirty="0"/>
            </a:br>
            <a:endParaRPr lang="fr-FR" sz="4000" cap="none" dirty="0"/>
          </a:p>
        </p:txBody>
      </p:sp>
      <p:pic>
        <p:nvPicPr>
          <p:cNvPr id="5" name="Google Shape;968;p136">
            <a:extLst>
              <a:ext uri="{FF2B5EF4-FFF2-40B4-BE49-F238E27FC236}">
                <a16:creationId xmlns:a16="http://schemas.microsoft.com/office/drawing/2014/main" id="{DA12CA5F-4C76-4ADC-9310-1E36AED38C14}"/>
              </a:ext>
            </a:extLst>
          </p:cNvPr>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6731" y="536738"/>
            <a:ext cx="1539578" cy="12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970;p136">
            <a:extLst>
              <a:ext uri="{FF2B5EF4-FFF2-40B4-BE49-F238E27FC236}">
                <a16:creationId xmlns:a16="http://schemas.microsoft.com/office/drawing/2014/main" id="{562297B9-2DD3-4BFF-8268-C2F32599A598}"/>
              </a:ext>
            </a:extLst>
          </p:cNvPr>
          <p:cNvSpPr txBox="1">
            <a:spLocks noChangeArrowheads="1"/>
          </p:cNvSpPr>
          <p:nvPr/>
        </p:nvSpPr>
        <p:spPr bwMode="auto">
          <a:xfrm>
            <a:off x="1444487" y="520187"/>
            <a:ext cx="8340871" cy="141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Université Sultan Moulay Slimane</a:t>
            </a:r>
          </a:p>
          <a:p>
            <a:pPr algn="ctr">
              <a:spcBef>
                <a:spcPts val="1200"/>
              </a:spcBef>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Faculté Polydisciplinaire Béni Mellal</a:t>
            </a:r>
          </a:p>
          <a:p>
            <a:pPr algn="ctr">
              <a:spcBef>
                <a:spcPts val="1200"/>
              </a:spcBef>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Département de Mathématiques et Informatique</a:t>
            </a:r>
          </a:p>
          <a:p>
            <a:pPr algn="ctr">
              <a:spcBef>
                <a:spcPts val="1200"/>
              </a:spcBef>
              <a:buClr>
                <a:srgbClr val="000000"/>
              </a:buClr>
              <a:buSzPts val="1100"/>
              <a:buFont typeface="Arial" panose="020B0604020202020204" pitchFamily="34" charset="0"/>
              <a:buNone/>
            </a:pPr>
            <a:r>
              <a:rPr lang="fr-FR" altLang="fr-FR" sz="13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Master ISI</a:t>
            </a:r>
          </a:p>
          <a:p>
            <a:pPr algn="ctr"/>
            <a:endParaRPr lang="fr-FR" altLang="fr-FR" dirty="0">
              <a:latin typeface="Calibri" panose="020F0502020204030204" pitchFamily="34" charset="0"/>
              <a:cs typeface="Calibri" panose="020F0502020204030204" pitchFamily="34" charset="0"/>
              <a:sym typeface="Calibri" panose="020F0502020204030204" pitchFamily="34" charset="0"/>
            </a:endParaRPr>
          </a:p>
        </p:txBody>
      </p:sp>
      <p:pic>
        <p:nvPicPr>
          <p:cNvPr id="7" name="Google Shape;969;p136">
            <a:extLst>
              <a:ext uri="{FF2B5EF4-FFF2-40B4-BE49-F238E27FC236}">
                <a16:creationId xmlns:a16="http://schemas.microsoft.com/office/drawing/2014/main" id="{139D52CB-B6DD-471C-A9C3-D4B54173C64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20" y="512218"/>
            <a:ext cx="1743807" cy="157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Google Shape;164;p30">
            <a:extLst>
              <a:ext uri="{FF2B5EF4-FFF2-40B4-BE49-F238E27FC236}">
                <a16:creationId xmlns:a16="http://schemas.microsoft.com/office/drawing/2014/main" id="{65504138-95ED-4CB2-B5D4-D594B5595588}"/>
              </a:ext>
            </a:extLst>
          </p:cNvPr>
          <p:cNvSpPr txBox="1"/>
          <p:nvPr/>
        </p:nvSpPr>
        <p:spPr>
          <a:xfrm>
            <a:off x="463649" y="5040930"/>
            <a:ext cx="2351812" cy="1185863"/>
          </a:xfrm>
          <a:prstGeom prst="rect">
            <a:avLst/>
          </a:prstGeom>
          <a:noFill/>
          <a:ln>
            <a:noFill/>
          </a:ln>
        </p:spPr>
        <p:txBody>
          <a:bodyPr spcFirstLastPara="1" lIns="91425" tIns="91425" rIns="91425" bIns="91425"/>
          <a:lstStyle/>
          <a:p>
            <a:pPr>
              <a:lnSpc>
                <a:spcPct val="150000"/>
              </a:lnSpc>
              <a:spcBef>
                <a:spcPts val="0"/>
              </a:spcBef>
              <a:spcAft>
                <a:spcPts val="0"/>
              </a:spcAft>
              <a:defRPr/>
            </a:pPr>
            <a:r>
              <a:rPr lang="fr-FR" sz="1400" b="1" dirty="0">
                <a:latin typeface="Times New Roman"/>
                <a:ea typeface="Times New Roman"/>
                <a:cs typeface="Times New Roman"/>
                <a:sym typeface="Times New Roman"/>
              </a:rPr>
              <a:t>Réalisé</a:t>
            </a:r>
            <a:r>
              <a:rPr lang="fr" sz="1400" b="1" dirty="0">
                <a:latin typeface="Times New Roman"/>
                <a:ea typeface="Times New Roman"/>
                <a:cs typeface="Times New Roman"/>
                <a:sym typeface="Times New Roman"/>
              </a:rPr>
              <a:t> par:</a:t>
            </a:r>
            <a:endParaRPr lang="fr" sz="1400" dirty="0">
              <a:latin typeface="Times New Roman"/>
              <a:ea typeface="Times New Roman"/>
              <a:cs typeface="Times New Roman"/>
              <a:sym typeface="Times New Roman"/>
            </a:endParaRPr>
          </a:p>
          <a:p>
            <a:pPr marL="457200" indent="-317500">
              <a:lnSpc>
                <a:spcPct val="150000"/>
              </a:lnSpc>
              <a:spcBef>
                <a:spcPts val="0"/>
              </a:spcBef>
              <a:spcAft>
                <a:spcPts val="0"/>
              </a:spcAft>
              <a:buSzPts val="1400"/>
              <a:buFont typeface="Times New Roman"/>
              <a:buChar char="-"/>
              <a:defRPr/>
            </a:pPr>
            <a:r>
              <a:rPr lang="fr" sz="1400" dirty="0">
                <a:latin typeface="Times New Roman"/>
                <a:ea typeface="Times New Roman"/>
                <a:cs typeface="Times New Roman"/>
                <a:sym typeface="Times New Roman"/>
              </a:rPr>
              <a:t>Mariam QUARNE</a:t>
            </a:r>
            <a:endParaRPr sz="1400" dirty="0">
              <a:latin typeface="Times New Roman"/>
              <a:ea typeface="Times New Roman"/>
              <a:cs typeface="Times New Roman"/>
              <a:sym typeface="Times New Roman"/>
            </a:endParaRPr>
          </a:p>
        </p:txBody>
      </p:sp>
      <p:sp>
        <p:nvSpPr>
          <p:cNvPr id="21" name="Google Shape;166;p30">
            <a:extLst>
              <a:ext uri="{FF2B5EF4-FFF2-40B4-BE49-F238E27FC236}">
                <a16:creationId xmlns:a16="http://schemas.microsoft.com/office/drawing/2014/main" id="{6DC426E9-5485-464C-B3E4-77520BC44617}"/>
              </a:ext>
            </a:extLst>
          </p:cNvPr>
          <p:cNvSpPr txBox="1">
            <a:spLocks noChangeArrowheads="1"/>
          </p:cNvSpPr>
          <p:nvPr/>
        </p:nvSpPr>
        <p:spPr bwMode="auto">
          <a:xfrm>
            <a:off x="4340565" y="5914068"/>
            <a:ext cx="40179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lnSpc>
                <a:spcPct val="115000"/>
              </a:lnSpc>
              <a:spcBef>
                <a:spcPts val="1200"/>
              </a:spcBef>
              <a:spcAft>
                <a:spcPts val="1200"/>
              </a:spcAft>
            </a:pPr>
            <a:r>
              <a:rPr lang="fr-FR" altLang="fr-FR" sz="1600" b="1" dirty="0">
                <a:latin typeface="Times New Roman" panose="02020603050405020304" pitchFamily="18" charset="0"/>
                <a:cs typeface="Times New Roman" panose="02020603050405020304" pitchFamily="18" charset="0"/>
                <a:sym typeface="Times New Roman" panose="02020603050405020304" pitchFamily="18" charset="0"/>
              </a:rPr>
              <a:t>Année universitaire :  </a:t>
            </a:r>
            <a:r>
              <a:rPr lang="fr-FR" altLang="fr-FR" sz="1600" dirty="0">
                <a:latin typeface="Times New Roman" panose="02020603050405020304" pitchFamily="18" charset="0"/>
                <a:cs typeface="Times New Roman" panose="02020603050405020304" pitchFamily="18" charset="0"/>
                <a:sym typeface="Times New Roman" panose="02020603050405020304" pitchFamily="18" charset="0"/>
              </a:rPr>
              <a:t>2019/2020</a:t>
            </a:r>
          </a:p>
        </p:txBody>
      </p:sp>
      <p:sp>
        <p:nvSpPr>
          <p:cNvPr id="22" name="Google Shape;164;p30">
            <a:extLst>
              <a:ext uri="{FF2B5EF4-FFF2-40B4-BE49-F238E27FC236}">
                <a16:creationId xmlns:a16="http://schemas.microsoft.com/office/drawing/2014/main" id="{04727EDC-1C36-4F87-AB59-D6E00811891C}"/>
              </a:ext>
            </a:extLst>
          </p:cNvPr>
          <p:cNvSpPr txBox="1"/>
          <p:nvPr/>
        </p:nvSpPr>
        <p:spPr>
          <a:xfrm>
            <a:off x="9258995" y="5151950"/>
            <a:ext cx="2351812" cy="904349"/>
          </a:xfrm>
          <a:prstGeom prst="rect">
            <a:avLst/>
          </a:prstGeom>
          <a:noFill/>
          <a:ln>
            <a:noFill/>
          </a:ln>
        </p:spPr>
        <p:txBody>
          <a:bodyPr spcFirstLastPara="1" lIns="91425" tIns="91425" rIns="91425" bIns="91425"/>
          <a:lstStyle/>
          <a:p>
            <a:pPr>
              <a:lnSpc>
                <a:spcPct val="150000"/>
              </a:lnSpc>
              <a:spcBef>
                <a:spcPts val="0"/>
              </a:spcBef>
              <a:spcAft>
                <a:spcPts val="0"/>
              </a:spcAft>
              <a:defRPr/>
            </a:pPr>
            <a:r>
              <a:rPr lang="fr-FR" sz="1400" b="1" dirty="0">
                <a:latin typeface="Times New Roman"/>
                <a:ea typeface="Times New Roman"/>
                <a:cs typeface="Times New Roman"/>
                <a:sym typeface="Times New Roman"/>
              </a:rPr>
              <a:t>Demandé</a:t>
            </a:r>
            <a:r>
              <a:rPr lang="fr" sz="1400" b="1" dirty="0">
                <a:latin typeface="Times New Roman"/>
                <a:ea typeface="Times New Roman"/>
                <a:cs typeface="Times New Roman"/>
                <a:sym typeface="Times New Roman"/>
              </a:rPr>
              <a:t> par:</a:t>
            </a:r>
            <a:endParaRPr lang="fr" sz="1400" dirty="0">
              <a:latin typeface="Times New Roman"/>
              <a:ea typeface="Times New Roman"/>
              <a:cs typeface="Times New Roman"/>
              <a:sym typeface="Times New Roman"/>
            </a:endParaRPr>
          </a:p>
          <a:p>
            <a:pPr marL="457200" indent="-317500">
              <a:lnSpc>
                <a:spcPct val="150000"/>
              </a:lnSpc>
              <a:spcBef>
                <a:spcPts val="0"/>
              </a:spcBef>
              <a:spcAft>
                <a:spcPts val="0"/>
              </a:spcAft>
              <a:buSzPts val="1400"/>
              <a:buFont typeface="Times New Roman"/>
              <a:buChar char="-"/>
              <a:defRPr/>
            </a:pPr>
            <a:r>
              <a:rPr lang="fr-FR" sz="1400" dirty="0">
                <a:latin typeface="Times New Roman"/>
                <a:ea typeface="Times New Roman"/>
                <a:cs typeface="Times New Roman"/>
                <a:sym typeface="Times New Roman"/>
              </a:rPr>
              <a:t>M. Mohamed </a:t>
            </a:r>
            <a:r>
              <a:rPr lang="fr-FR" sz="1400" dirty="0" err="1">
                <a:latin typeface="Times New Roman"/>
                <a:ea typeface="Times New Roman"/>
                <a:cs typeface="Times New Roman"/>
                <a:sym typeface="Times New Roman"/>
              </a:rPr>
              <a:t>Biniz</a:t>
            </a:r>
            <a:endParaRPr sz="1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7066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19DD4FF-A8E3-417B-8C13-9BD653ECED3B}"/>
              </a:ext>
            </a:extLst>
          </p:cNvPr>
          <p:cNvSpPr>
            <a:spLocks noGrp="1"/>
          </p:cNvSpPr>
          <p:nvPr>
            <p:ph type="sldNum" sz="quarter" idx="12"/>
          </p:nvPr>
        </p:nvSpPr>
        <p:spPr/>
        <p:txBody>
          <a:bodyPr/>
          <a:lstStyle/>
          <a:p>
            <a:pPr lvl="0"/>
            <a:fld id="{3BE69550-7150-4E12-8778-19C84A2F44EC}" type="slidenum">
              <a:rPr lang="fr-FR" smtClean="0"/>
              <a:t>2</a:t>
            </a:fld>
            <a:endParaRPr lang="fr-FR"/>
          </a:p>
        </p:txBody>
      </p:sp>
      <p:graphicFrame>
        <p:nvGraphicFramePr>
          <p:cNvPr id="3" name="Diagramme 2">
            <a:extLst>
              <a:ext uri="{FF2B5EF4-FFF2-40B4-BE49-F238E27FC236}">
                <a16:creationId xmlns:a16="http://schemas.microsoft.com/office/drawing/2014/main" id="{1FA6C4A8-E909-48CD-A446-BE7A38D5DCA6}"/>
              </a:ext>
            </a:extLst>
          </p:cNvPr>
          <p:cNvGraphicFramePr/>
          <p:nvPr>
            <p:extLst>
              <p:ext uri="{D42A27DB-BD31-4B8C-83A1-F6EECF244321}">
                <p14:modId xmlns:p14="http://schemas.microsoft.com/office/powerpoint/2010/main" val="3778846824"/>
              </p:ext>
            </p:extLst>
          </p:nvPr>
        </p:nvGraphicFramePr>
        <p:xfrm>
          <a:off x="3803374" y="1688936"/>
          <a:ext cx="5989983" cy="4449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8D98BF60-2A8C-4989-9A53-DDC5DE7F6173}"/>
              </a:ext>
            </a:extLst>
          </p:cNvPr>
          <p:cNvSpPr txBox="1"/>
          <p:nvPr/>
        </p:nvSpPr>
        <p:spPr>
          <a:xfrm>
            <a:off x="357809" y="879141"/>
            <a:ext cx="3578087" cy="646331"/>
          </a:xfrm>
          <a:prstGeom prst="rect">
            <a:avLst/>
          </a:prstGeom>
          <a:noFill/>
        </p:spPr>
        <p:txBody>
          <a:bodyPr wrap="square" rtlCol="0">
            <a:spAutoFit/>
          </a:bodyPr>
          <a:lstStyle/>
          <a:p>
            <a:pPr algn="ctr"/>
            <a:r>
              <a:rPr lang="fr-FR" sz="3600" b="1" dirty="0">
                <a:solidFill>
                  <a:srgbClr val="FF6600"/>
                </a:solidFill>
                <a:latin typeface="Arial Rounded MT Bold" panose="020F0704030504030204" pitchFamily="34" charset="0"/>
                <a:cs typeface="Calibri" panose="020F0502020204030204" pitchFamily="34" charset="0"/>
              </a:rPr>
              <a:t>Plan :</a:t>
            </a:r>
            <a:endParaRPr lang="fr-FR" b="1" dirty="0">
              <a:solidFill>
                <a:srgbClr val="FF6600"/>
              </a:solidFill>
              <a:latin typeface="Arial Rounded MT Bold" panose="020F0704030504030204" pitchFamily="34" charset="0"/>
              <a:cs typeface="Calibri" panose="020F0502020204030204" pitchFamily="34" charset="0"/>
            </a:endParaRPr>
          </a:p>
        </p:txBody>
      </p:sp>
    </p:spTree>
    <p:extLst>
      <p:ext uri="{BB962C8B-B14F-4D97-AF65-F5344CB8AC3E}">
        <p14:creationId xmlns:p14="http://schemas.microsoft.com/office/powerpoint/2010/main" val="367526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46072-8548-4406-9195-D522706DBB71}"/>
              </a:ext>
            </a:extLst>
          </p:cNvPr>
          <p:cNvSpPr>
            <a:spLocks noGrp="1"/>
          </p:cNvSpPr>
          <p:nvPr>
            <p:ph type="title"/>
          </p:nvPr>
        </p:nvSpPr>
        <p:spPr/>
        <p:txBody>
          <a:bodyPr>
            <a:normAutofit/>
          </a:bodyPr>
          <a:lstStyle/>
          <a:p>
            <a:r>
              <a:rPr lang="fr-FR" b="1" cap="none" dirty="0"/>
              <a:t>Définition du design pattern</a:t>
            </a:r>
          </a:p>
        </p:txBody>
      </p:sp>
      <p:sp>
        <p:nvSpPr>
          <p:cNvPr id="3" name="Espace réservé du contenu 2">
            <a:extLst>
              <a:ext uri="{FF2B5EF4-FFF2-40B4-BE49-F238E27FC236}">
                <a16:creationId xmlns:a16="http://schemas.microsoft.com/office/drawing/2014/main" id="{04685419-BA68-4026-AD7B-4DF2DB3A691E}"/>
              </a:ext>
            </a:extLst>
          </p:cNvPr>
          <p:cNvSpPr>
            <a:spLocks noGrp="1"/>
          </p:cNvSpPr>
          <p:nvPr>
            <p:ph idx="1"/>
          </p:nvPr>
        </p:nvSpPr>
        <p:spPr>
          <a:xfrm>
            <a:off x="581192" y="2180496"/>
            <a:ext cx="11029615" cy="4140766"/>
          </a:xfrm>
        </p:spPr>
        <p:txBody>
          <a:bodyPr>
            <a:normAutofit/>
          </a:bodyPr>
          <a:lstStyle/>
          <a:p>
            <a:pPr marL="0" indent="0" algn="ctr">
              <a:buNone/>
            </a:pPr>
            <a:r>
              <a:rPr lang="fr-FR" sz="2000" dirty="0">
                <a:latin typeface="Arial Black" panose="020B0A04020102020204" pitchFamily="34" charset="0"/>
              </a:rPr>
              <a:t>=&gt;Patron de conception </a:t>
            </a:r>
            <a:endParaRPr lang="fr-FR" sz="2400" dirty="0">
              <a:latin typeface="Arial Black" panose="020B0A04020102020204" pitchFamily="34" charset="0"/>
            </a:endParaRPr>
          </a:p>
          <a:p>
            <a:pPr marL="0" indent="0" algn="ctr">
              <a:buNone/>
            </a:pPr>
            <a:r>
              <a:rPr lang="fr-FR" sz="2000" dirty="0">
                <a:latin typeface="Arial Black" panose="020B0A04020102020204" pitchFamily="34" charset="0"/>
              </a:rPr>
              <a:t>=&gt;Modèle de conception</a:t>
            </a:r>
            <a:endParaRPr lang="fr-FR" sz="2400" dirty="0">
              <a:latin typeface="Arial Black" panose="020B0A04020102020204" pitchFamily="34" charset="0"/>
            </a:endParaRPr>
          </a:p>
          <a:p>
            <a:pPr marL="0" indent="0">
              <a:buNone/>
            </a:pPr>
            <a:r>
              <a:rPr lang="fr-FR" sz="2000" dirty="0">
                <a:latin typeface="Times New Roman" panose="02020603050405020304" pitchFamily="18" charset="0"/>
                <a:cs typeface="Times New Roman" panose="02020603050405020304" pitchFamily="18" charset="0"/>
              </a:rPr>
              <a:t> </a:t>
            </a:r>
          </a:p>
          <a:p>
            <a:r>
              <a:rPr lang="fr-FR" sz="2000" dirty="0">
                <a:latin typeface="Times New Roman" panose="02020603050405020304" pitchFamily="18" charset="0"/>
                <a:cs typeface="Times New Roman" panose="02020603050405020304" pitchFamily="18" charset="0"/>
              </a:rPr>
              <a:t>Est un recueil de bonnes pratiques de conception pour un certain nombre de problèmes récurrents en  programmation orientée objet.</a:t>
            </a:r>
          </a:p>
          <a:p>
            <a:pPr algn="just"/>
            <a:r>
              <a:rPr lang="fr-FR" sz="2000" dirty="0">
                <a:latin typeface="Times New Roman" panose="02020603050405020304" pitchFamily="18" charset="0"/>
                <a:cs typeface="Times New Roman" panose="02020603050405020304" pitchFamily="18" charset="0"/>
              </a:rPr>
              <a:t> D’après  </a:t>
            </a:r>
            <a:r>
              <a:rPr lang="fr-FR" sz="2000" b="1" dirty="0">
                <a:latin typeface="Times New Roman" panose="02020603050405020304" pitchFamily="18" charset="0"/>
                <a:cs typeface="Times New Roman" panose="02020603050405020304" pitchFamily="18" charset="0"/>
              </a:rPr>
              <a:t>C. Alexander, 1977</a:t>
            </a:r>
            <a:r>
              <a:rPr lang="fr-FR" sz="2000" dirty="0">
                <a:latin typeface="Times New Roman" panose="02020603050405020304" pitchFamily="18" charset="0"/>
                <a:cs typeface="Times New Roman" panose="02020603050405020304" pitchFamily="18" charset="0"/>
              </a:rPr>
              <a:t>:  Un patron décrit un problème qui se produit très fréquemment dans notre environnement et la solution à ce problème de telle façon que l’on puisse réutiliser cette solution des milliers de fois sans jamais l’adapter deux fois de la même manière.</a:t>
            </a:r>
          </a:p>
          <a:p>
            <a:pPr marL="0" indent="0" algn="ctr">
              <a:buNone/>
            </a:pPr>
            <a:r>
              <a:rPr lang="fr-FR" sz="1600" dirty="0">
                <a:latin typeface="Arial Black" panose="020B0A04020102020204" pitchFamily="34" charset="0"/>
              </a:rPr>
              <a:t>      </a:t>
            </a:r>
          </a:p>
          <a:p>
            <a:pPr marL="0" indent="0" algn="ctr">
              <a:buNone/>
            </a:pPr>
            <a:r>
              <a:rPr lang="fr-FR" sz="1600" b="1" dirty="0">
                <a:latin typeface="Arial Black" panose="020B0A04020102020204" pitchFamily="34" charset="0"/>
              </a:rPr>
              <a:t>	Le Design Pattern  est une solution générale d’un problème récurrent dans un contexte  donné</a:t>
            </a:r>
            <a:endParaRPr lang="fr-FR" dirty="0">
              <a:latin typeface="Arial Black" panose="020B0A04020102020204" pitchFamily="34" charset="0"/>
            </a:endParaRPr>
          </a:p>
        </p:txBody>
      </p:sp>
      <p:sp>
        <p:nvSpPr>
          <p:cNvPr id="4" name="Espace réservé du numéro de diapositive 3">
            <a:extLst>
              <a:ext uri="{FF2B5EF4-FFF2-40B4-BE49-F238E27FC236}">
                <a16:creationId xmlns:a16="http://schemas.microsoft.com/office/drawing/2014/main" id="{F8C0DD8F-3616-4577-8F7A-295B4808709A}"/>
              </a:ext>
            </a:extLst>
          </p:cNvPr>
          <p:cNvSpPr>
            <a:spLocks noGrp="1"/>
          </p:cNvSpPr>
          <p:nvPr>
            <p:ph type="sldNum" sz="quarter" idx="12"/>
          </p:nvPr>
        </p:nvSpPr>
        <p:spPr/>
        <p:txBody>
          <a:bodyPr/>
          <a:lstStyle/>
          <a:p>
            <a:pPr lvl="0"/>
            <a:fld id="{A5ACAE8B-752B-48D7-BC0A-EFD418E5CA58}" type="slidenum">
              <a:rPr lang="fr-FR" smtClean="0"/>
              <a:t>3</a:t>
            </a:fld>
            <a:endParaRPr lang="fr-FR"/>
          </a:p>
        </p:txBody>
      </p:sp>
    </p:spTree>
    <p:extLst>
      <p:ext uri="{BB962C8B-B14F-4D97-AF65-F5344CB8AC3E}">
        <p14:creationId xmlns:p14="http://schemas.microsoft.com/office/powerpoint/2010/main" val="121511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46072-8548-4406-9195-D522706DBB71}"/>
              </a:ext>
            </a:extLst>
          </p:cNvPr>
          <p:cNvSpPr>
            <a:spLocks noGrp="1"/>
          </p:cNvSpPr>
          <p:nvPr>
            <p:ph type="title"/>
          </p:nvPr>
        </p:nvSpPr>
        <p:spPr/>
        <p:txBody>
          <a:bodyPr>
            <a:normAutofit/>
          </a:bodyPr>
          <a:lstStyle/>
          <a:p>
            <a:r>
              <a:rPr lang="fr-FR" b="1" cap="none" dirty="0"/>
              <a:t>Pourquoi utiliser un design pattern?</a:t>
            </a:r>
          </a:p>
        </p:txBody>
      </p:sp>
      <p:sp>
        <p:nvSpPr>
          <p:cNvPr id="3" name="Espace réservé du contenu 2">
            <a:extLst>
              <a:ext uri="{FF2B5EF4-FFF2-40B4-BE49-F238E27FC236}">
                <a16:creationId xmlns:a16="http://schemas.microsoft.com/office/drawing/2014/main" id="{04685419-BA68-4026-AD7B-4DF2DB3A691E}"/>
              </a:ext>
            </a:extLst>
          </p:cNvPr>
          <p:cNvSpPr>
            <a:spLocks noGrp="1"/>
          </p:cNvSpPr>
          <p:nvPr>
            <p:ph idx="1"/>
          </p:nvPr>
        </p:nvSpPr>
        <p:spPr/>
        <p:txBody>
          <a:bodyPr>
            <a:normAutofit/>
          </a:bodyPr>
          <a:lstStyle/>
          <a:p>
            <a:r>
              <a:rPr lang="fr-FR" sz="2000" dirty="0">
                <a:latin typeface="Times New Roman" panose="02020603050405020304" pitchFamily="18" charset="0"/>
                <a:cs typeface="Times New Roman" panose="02020603050405020304" pitchFamily="18" charset="0"/>
              </a:rPr>
              <a:t>Pour </a:t>
            </a:r>
            <a:r>
              <a:rPr lang="fr-FR" sz="2000" b="1" dirty="0">
                <a:latin typeface="Times New Roman" panose="02020603050405020304" pitchFamily="18" charset="0"/>
                <a:cs typeface="Times New Roman" panose="02020603050405020304" pitchFamily="18" charset="0"/>
              </a:rPr>
              <a:t>accélérer le processus </a:t>
            </a:r>
            <a:r>
              <a:rPr lang="fr-FR" sz="2000" dirty="0">
                <a:latin typeface="Times New Roman" panose="02020603050405020304" pitchFamily="18" charset="0"/>
                <a:cs typeface="Times New Roman" panose="02020603050405020304" pitchFamily="18" charset="0"/>
              </a:rPr>
              <a:t>de développement en fournissant des paradigmes de développement éprouvés.</a:t>
            </a:r>
          </a:p>
          <a:p>
            <a:r>
              <a:rPr lang="fr-FR" sz="2000" dirty="0">
                <a:latin typeface="Times New Roman" panose="02020603050405020304" pitchFamily="18" charset="0"/>
                <a:cs typeface="Times New Roman" panose="02020603050405020304" pitchFamily="18" charset="0"/>
              </a:rPr>
              <a:t>Pour </a:t>
            </a:r>
            <a:r>
              <a:rPr lang="fr-FR" sz="2000" b="1" dirty="0">
                <a:latin typeface="Times New Roman" panose="02020603050405020304" pitchFamily="18" charset="0"/>
                <a:cs typeface="Times New Roman" panose="02020603050405020304" pitchFamily="18" charset="0"/>
              </a:rPr>
              <a:t>anticiper</a:t>
            </a:r>
            <a:r>
              <a:rPr lang="fr-FR" sz="2000" dirty="0">
                <a:latin typeface="Times New Roman" panose="02020603050405020304" pitchFamily="18" charset="0"/>
                <a:cs typeface="Times New Roman" panose="02020603050405020304" pitchFamily="18" charset="0"/>
              </a:rPr>
              <a:t> des problématiques qui peuvent ne devenir visibles que plus tard dans la mise en œuvre.</a:t>
            </a:r>
          </a:p>
          <a:p>
            <a:r>
              <a:rPr lang="fr-FR" sz="2000" dirty="0">
                <a:latin typeface="Times New Roman" panose="02020603050405020304" pitchFamily="18" charset="0"/>
                <a:cs typeface="Times New Roman" panose="02020603050405020304" pitchFamily="18" charset="0"/>
              </a:rPr>
              <a:t>Pour améliorer la </a:t>
            </a:r>
            <a:r>
              <a:rPr lang="fr-FR" sz="2000" b="1" dirty="0">
                <a:latin typeface="Times New Roman" panose="02020603050405020304" pitchFamily="18" charset="0"/>
                <a:cs typeface="Times New Roman" panose="02020603050405020304" pitchFamily="18" charset="0"/>
              </a:rPr>
              <a:t>lisibilité</a:t>
            </a:r>
            <a:r>
              <a:rPr lang="fr-FR" sz="2000" dirty="0">
                <a:latin typeface="Times New Roman" panose="02020603050405020304" pitchFamily="18" charset="0"/>
                <a:cs typeface="Times New Roman" panose="02020603050405020304" pitchFamily="18" charset="0"/>
              </a:rPr>
              <a:t> du code en fournissant une standardisation.</a:t>
            </a:r>
          </a:p>
        </p:txBody>
      </p:sp>
      <p:sp>
        <p:nvSpPr>
          <p:cNvPr id="4" name="Espace réservé du numéro de diapositive 3">
            <a:extLst>
              <a:ext uri="{FF2B5EF4-FFF2-40B4-BE49-F238E27FC236}">
                <a16:creationId xmlns:a16="http://schemas.microsoft.com/office/drawing/2014/main" id="{F8C0DD8F-3616-4577-8F7A-295B4808709A}"/>
              </a:ext>
            </a:extLst>
          </p:cNvPr>
          <p:cNvSpPr>
            <a:spLocks noGrp="1"/>
          </p:cNvSpPr>
          <p:nvPr>
            <p:ph type="sldNum" sz="quarter" idx="12"/>
          </p:nvPr>
        </p:nvSpPr>
        <p:spPr/>
        <p:txBody>
          <a:bodyPr/>
          <a:lstStyle/>
          <a:p>
            <a:pPr lvl="0"/>
            <a:fld id="{A5ACAE8B-752B-48D7-BC0A-EFD418E5CA58}" type="slidenum">
              <a:rPr lang="fr-FR" smtClean="0"/>
              <a:t>4</a:t>
            </a:fld>
            <a:endParaRPr lang="fr-FR"/>
          </a:p>
        </p:txBody>
      </p:sp>
    </p:spTree>
    <p:extLst>
      <p:ext uri="{BB962C8B-B14F-4D97-AF65-F5344CB8AC3E}">
        <p14:creationId xmlns:p14="http://schemas.microsoft.com/office/powerpoint/2010/main" val="84137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46072-8548-4406-9195-D522706DBB71}"/>
              </a:ext>
            </a:extLst>
          </p:cNvPr>
          <p:cNvSpPr>
            <a:spLocks noGrp="1"/>
          </p:cNvSpPr>
          <p:nvPr>
            <p:ph type="title"/>
          </p:nvPr>
        </p:nvSpPr>
        <p:spPr/>
        <p:txBody>
          <a:bodyPr>
            <a:normAutofit/>
          </a:bodyPr>
          <a:lstStyle/>
          <a:p>
            <a:r>
              <a:rPr lang="fr-FR" b="1" cap="none" dirty="0"/>
              <a:t> Classification des design pattern</a:t>
            </a:r>
          </a:p>
        </p:txBody>
      </p:sp>
      <p:sp>
        <p:nvSpPr>
          <p:cNvPr id="4" name="Espace réservé du numéro de diapositive 3">
            <a:extLst>
              <a:ext uri="{FF2B5EF4-FFF2-40B4-BE49-F238E27FC236}">
                <a16:creationId xmlns:a16="http://schemas.microsoft.com/office/drawing/2014/main" id="{F8C0DD8F-3616-4577-8F7A-295B4808709A}"/>
              </a:ext>
            </a:extLst>
          </p:cNvPr>
          <p:cNvSpPr>
            <a:spLocks noGrp="1"/>
          </p:cNvSpPr>
          <p:nvPr>
            <p:ph type="sldNum" sz="quarter" idx="12"/>
          </p:nvPr>
        </p:nvSpPr>
        <p:spPr/>
        <p:txBody>
          <a:bodyPr/>
          <a:lstStyle/>
          <a:p>
            <a:pPr lvl="0"/>
            <a:fld id="{A5ACAE8B-752B-48D7-BC0A-EFD418E5CA58}" type="slidenum">
              <a:rPr lang="fr-FR" smtClean="0"/>
              <a:t>5</a:t>
            </a:fld>
            <a:endParaRPr lang="fr-FR"/>
          </a:p>
        </p:txBody>
      </p:sp>
      <p:pic>
        <p:nvPicPr>
          <p:cNvPr id="1026" name="Picture 2" descr="Java Design Patterns: Proven Solutions to Common Problems : Page 2">
            <a:extLst>
              <a:ext uri="{FF2B5EF4-FFF2-40B4-BE49-F238E27FC236}">
                <a16:creationId xmlns:a16="http://schemas.microsoft.com/office/drawing/2014/main" id="{EE4DF93A-5CE7-47E5-9353-D3D9BF6FD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166" y="1883578"/>
            <a:ext cx="6215270" cy="47342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097625C-4C50-4D30-9D15-5D41A5DF2B81}"/>
              </a:ext>
            </a:extLst>
          </p:cNvPr>
          <p:cNvSpPr/>
          <p:nvPr/>
        </p:nvSpPr>
        <p:spPr>
          <a:xfrm>
            <a:off x="4161182" y="4025435"/>
            <a:ext cx="808383" cy="2252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1152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52681E-A9D4-4FB4-8018-3B690B37F081}"/>
              </a:ext>
            </a:extLst>
          </p:cNvPr>
          <p:cNvSpPr>
            <a:spLocks noGrp="1"/>
          </p:cNvSpPr>
          <p:nvPr>
            <p:ph type="title"/>
          </p:nvPr>
        </p:nvSpPr>
        <p:spPr/>
        <p:txBody>
          <a:bodyPr/>
          <a:lstStyle/>
          <a:p>
            <a:r>
              <a:rPr lang="fr-FR" b="1" cap="none" dirty="0"/>
              <a:t>Définition du Builder</a:t>
            </a:r>
          </a:p>
        </p:txBody>
      </p:sp>
      <p:sp>
        <p:nvSpPr>
          <p:cNvPr id="3" name="Espace réservé du contenu 2">
            <a:extLst>
              <a:ext uri="{FF2B5EF4-FFF2-40B4-BE49-F238E27FC236}">
                <a16:creationId xmlns:a16="http://schemas.microsoft.com/office/drawing/2014/main" id="{476B4A03-5992-4A88-8041-4D72420F8047}"/>
              </a:ext>
            </a:extLst>
          </p:cNvPr>
          <p:cNvSpPr>
            <a:spLocks noGrp="1"/>
          </p:cNvSpPr>
          <p:nvPr>
            <p:ph idx="1"/>
          </p:nvPr>
        </p:nvSpPr>
        <p:spPr>
          <a:xfrm>
            <a:off x="581192" y="2180496"/>
            <a:ext cx="11029615" cy="4140766"/>
          </a:xfrm>
        </p:spPr>
        <p:txBody>
          <a:bodyPr>
            <a:normAutofit fontScale="77500" lnSpcReduction="20000"/>
          </a:bodyPr>
          <a:lstStyle/>
          <a:p>
            <a:pPr algn="just">
              <a:lnSpc>
                <a:spcPct val="150000"/>
              </a:lnSpc>
            </a:pPr>
            <a:r>
              <a:rPr lang="fr-FR" sz="2400" dirty="0">
                <a:latin typeface="Times New Roman" panose="02020603050405020304" pitchFamily="18" charset="0"/>
                <a:cs typeface="Times New Roman" panose="02020603050405020304" pitchFamily="18" charset="0"/>
              </a:rPr>
              <a:t>Le modèle de conception Builder est un design pattern appartenant à la catégorie des modèles de création Il sert donc à créer des objets d'une autre classe et il possède la plupart du temps les différentes variables de la classe qu'il crée.</a:t>
            </a:r>
          </a:p>
          <a:p>
            <a:pPr algn="just">
              <a:lnSpc>
                <a:spcPct val="150000"/>
              </a:lnSpc>
            </a:pPr>
            <a:r>
              <a:rPr lang="fr-FR" sz="2400" dirty="0">
                <a:latin typeface="Times New Roman" panose="02020603050405020304" pitchFamily="18" charset="0"/>
                <a:cs typeface="Times New Roman" panose="02020603050405020304" pitchFamily="18" charset="0"/>
              </a:rPr>
              <a:t> Il permet de:</a:t>
            </a:r>
          </a:p>
          <a:p>
            <a:pPr lvl="1" algn="just">
              <a:lnSpc>
                <a:spcPct val="150000"/>
              </a:lnSpc>
            </a:pPr>
            <a:r>
              <a:rPr lang="fr-FR" sz="2000" dirty="0">
                <a:latin typeface="Times New Roman" panose="02020603050405020304" pitchFamily="18" charset="0"/>
                <a:cs typeface="Times New Roman" panose="02020603050405020304" pitchFamily="18" charset="0"/>
              </a:rPr>
              <a:t>Simplifier la construction d'objets complexes. </a:t>
            </a:r>
          </a:p>
          <a:p>
            <a:pPr lvl="1" algn="just">
              <a:lnSpc>
                <a:spcPct val="150000"/>
              </a:lnSpc>
            </a:pPr>
            <a:r>
              <a:rPr lang="fr-FR" sz="2000" dirty="0">
                <a:latin typeface="Times New Roman" panose="02020603050405020304" pitchFamily="18" charset="0"/>
                <a:cs typeface="Times New Roman" panose="02020603050405020304" pitchFamily="18" charset="0"/>
              </a:rPr>
              <a:t>Créer de nombreuses autres représentations similaires en utilisant une approche étape par étape simple.</a:t>
            </a:r>
          </a:p>
          <a:p>
            <a:pPr lvl="1" algn="just">
              <a:lnSpc>
                <a:spcPct val="150000"/>
              </a:lnSpc>
            </a:pPr>
            <a:r>
              <a:rPr lang="fr-FR" sz="2000" dirty="0">
                <a:latin typeface="Times New Roman" panose="02020603050405020304" pitchFamily="18" charset="0"/>
                <a:cs typeface="Times New Roman" panose="02020603050405020304" pitchFamily="18" charset="0"/>
              </a:rPr>
              <a:t>Séparer la construction d'un objet complexe de sa représentation afin que le même processus de construction puisse créer des représentations différentes.</a:t>
            </a:r>
          </a:p>
          <a:p>
            <a:pPr lvl="1" algn="just">
              <a:lnSpc>
                <a:spcPct val="150000"/>
              </a:lnSpc>
            </a:pPr>
            <a:r>
              <a:rPr lang="fr-FR" sz="2000" dirty="0">
                <a:latin typeface="Times New Roman" panose="02020603050405020304" pitchFamily="18" charset="0"/>
                <a:cs typeface="Times New Roman" panose="02020603050405020304" pitchFamily="18" charset="0"/>
              </a:rPr>
              <a:t>Réduire le nombre de paramètres requis pour un appel de constructeur ou de méthode via des types personnalisés et des objets de paramètre.</a:t>
            </a:r>
          </a:p>
        </p:txBody>
      </p:sp>
      <p:sp>
        <p:nvSpPr>
          <p:cNvPr id="4" name="Espace réservé du numéro de diapositive 3">
            <a:extLst>
              <a:ext uri="{FF2B5EF4-FFF2-40B4-BE49-F238E27FC236}">
                <a16:creationId xmlns:a16="http://schemas.microsoft.com/office/drawing/2014/main" id="{0107D09B-623C-4EB7-A37B-B2D006CF3A4C}"/>
              </a:ext>
            </a:extLst>
          </p:cNvPr>
          <p:cNvSpPr>
            <a:spLocks noGrp="1"/>
          </p:cNvSpPr>
          <p:nvPr>
            <p:ph type="sldNum" sz="quarter" idx="12"/>
          </p:nvPr>
        </p:nvSpPr>
        <p:spPr/>
        <p:txBody>
          <a:bodyPr/>
          <a:lstStyle/>
          <a:p>
            <a:pPr lvl="0"/>
            <a:fld id="{A5ACAE8B-752B-48D7-BC0A-EFD418E5CA58}" type="slidenum">
              <a:rPr lang="fr-FR" smtClean="0"/>
              <a:t>6</a:t>
            </a:fld>
            <a:endParaRPr lang="fr-FR"/>
          </a:p>
        </p:txBody>
      </p:sp>
    </p:spTree>
    <p:extLst>
      <p:ext uri="{BB962C8B-B14F-4D97-AF65-F5344CB8AC3E}">
        <p14:creationId xmlns:p14="http://schemas.microsoft.com/office/powerpoint/2010/main" val="321819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46072-8548-4406-9195-D522706DBB71}"/>
              </a:ext>
            </a:extLst>
          </p:cNvPr>
          <p:cNvSpPr>
            <a:spLocks noGrp="1"/>
          </p:cNvSpPr>
          <p:nvPr>
            <p:ph type="title"/>
          </p:nvPr>
        </p:nvSpPr>
        <p:spPr/>
        <p:txBody>
          <a:bodyPr>
            <a:normAutofit/>
          </a:bodyPr>
          <a:lstStyle/>
          <a:p>
            <a:r>
              <a:rPr lang="en-US" b="1" cap="none" dirty="0"/>
              <a:t>Design pattern builder</a:t>
            </a:r>
            <a:endParaRPr lang="fr-FR" dirty="0"/>
          </a:p>
        </p:txBody>
      </p:sp>
      <p:sp>
        <p:nvSpPr>
          <p:cNvPr id="3" name="Espace réservé du contenu 2">
            <a:extLst>
              <a:ext uri="{FF2B5EF4-FFF2-40B4-BE49-F238E27FC236}">
                <a16:creationId xmlns:a16="http://schemas.microsoft.com/office/drawing/2014/main" id="{04685419-BA68-4026-AD7B-4DF2DB3A691E}"/>
              </a:ext>
            </a:extLst>
          </p:cNvPr>
          <p:cNvSpPr>
            <a:spLocks noGrp="1"/>
          </p:cNvSpPr>
          <p:nvPr>
            <p:ph idx="1"/>
          </p:nvPr>
        </p:nvSpPr>
        <p:spPr/>
        <p:txBody>
          <a:bodyPr>
            <a:normAutofit/>
          </a:bodyPr>
          <a:lstStyle/>
          <a:p>
            <a:pPr algn="just">
              <a:lnSpc>
                <a:spcPct val="150000"/>
              </a:lnSpc>
            </a:pPr>
            <a:r>
              <a:rPr lang="fr-FR" sz="2000" dirty="0">
                <a:latin typeface="Times New Roman" panose="02020603050405020304" pitchFamily="18" charset="0"/>
                <a:cs typeface="Times New Roman" panose="02020603050405020304" pitchFamily="18" charset="0"/>
              </a:rPr>
              <a:t>Le modèle </a:t>
            </a:r>
            <a:r>
              <a:rPr lang="fr-FR" sz="2000" dirty="0" err="1">
                <a:latin typeface="Times New Roman" panose="02020603050405020304" pitchFamily="18" charset="0"/>
                <a:cs typeface="Times New Roman" panose="02020603050405020304" pitchFamily="18" charset="0"/>
              </a:rPr>
              <a:t>builder</a:t>
            </a:r>
            <a:r>
              <a:rPr lang="fr-FR" sz="2000" dirty="0">
                <a:latin typeface="Times New Roman" panose="02020603050405020304" pitchFamily="18" charset="0"/>
                <a:cs typeface="Times New Roman" panose="02020603050405020304" pitchFamily="18" charset="0"/>
              </a:rPr>
              <a:t> permet d'appliquer un processus étape par étape pour construire un objet </a:t>
            </a:r>
            <a:r>
              <a:rPr lang="fr-FR" sz="2000" dirty="0">
                <a:solidFill>
                  <a:srgbClr val="FF6600"/>
                </a:solidFill>
                <a:latin typeface="Times New Roman" panose="02020603050405020304" pitchFamily="18" charset="0"/>
                <a:cs typeface="Times New Roman" panose="02020603050405020304" pitchFamily="18" charset="0"/>
              </a:rPr>
              <a:t>complexe</a:t>
            </a:r>
            <a:r>
              <a:rPr lang="fr-FR" sz="2000" dirty="0">
                <a:latin typeface="Times New Roman" panose="02020603050405020304" pitchFamily="18" charset="0"/>
                <a:cs typeface="Times New Roman" panose="02020603050405020304" pitchFamily="18" charset="0"/>
              </a:rPr>
              <a:t> en tant que produit fini. Dans ce modèle, le processus de construction étape par étape reste le même, mais les produits finis peuvent avoir des </a:t>
            </a:r>
            <a:r>
              <a:rPr lang="fr-FR" sz="2000" dirty="0">
                <a:solidFill>
                  <a:srgbClr val="FF6600"/>
                </a:solidFill>
                <a:latin typeface="Times New Roman" panose="02020603050405020304" pitchFamily="18" charset="0"/>
                <a:cs typeface="Times New Roman" panose="02020603050405020304" pitchFamily="18" charset="0"/>
              </a:rPr>
              <a:t>représentations différentes</a:t>
            </a:r>
            <a:r>
              <a:rPr lang="fr-FR" sz="2000" dirty="0">
                <a:latin typeface="Times New Roman" panose="02020603050405020304" pitchFamily="18" charset="0"/>
                <a:cs typeface="Times New Roman" panose="02020603050405020304" pitchFamily="18" charset="0"/>
              </a:rPr>
              <a:t>. </a:t>
            </a:r>
          </a:p>
        </p:txBody>
      </p:sp>
      <p:sp>
        <p:nvSpPr>
          <p:cNvPr id="4" name="Espace réservé du numéro de diapositive 3">
            <a:extLst>
              <a:ext uri="{FF2B5EF4-FFF2-40B4-BE49-F238E27FC236}">
                <a16:creationId xmlns:a16="http://schemas.microsoft.com/office/drawing/2014/main" id="{8E533C80-FBFA-4C0A-BF31-B7C148B94B2D}"/>
              </a:ext>
            </a:extLst>
          </p:cNvPr>
          <p:cNvSpPr>
            <a:spLocks noGrp="1"/>
          </p:cNvSpPr>
          <p:nvPr>
            <p:ph type="sldNum" sz="quarter" idx="12"/>
          </p:nvPr>
        </p:nvSpPr>
        <p:spPr/>
        <p:txBody>
          <a:bodyPr/>
          <a:lstStyle/>
          <a:p>
            <a:pPr lvl="0"/>
            <a:fld id="{A5ACAE8B-752B-48D7-BC0A-EFD418E5CA58}" type="slidenum">
              <a:rPr lang="fr-FR" smtClean="0"/>
              <a:t>7</a:t>
            </a:fld>
            <a:endParaRPr lang="fr-FR"/>
          </a:p>
        </p:txBody>
      </p:sp>
    </p:spTree>
    <p:extLst>
      <p:ext uri="{BB962C8B-B14F-4D97-AF65-F5344CB8AC3E}">
        <p14:creationId xmlns:p14="http://schemas.microsoft.com/office/powerpoint/2010/main" val="216873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8B9BD-ECD6-41DC-A8C1-D12434E79018}"/>
              </a:ext>
            </a:extLst>
          </p:cNvPr>
          <p:cNvSpPr>
            <a:spLocks noGrp="1"/>
          </p:cNvSpPr>
          <p:nvPr>
            <p:ph type="title"/>
          </p:nvPr>
        </p:nvSpPr>
        <p:spPr/>
        <p:txBody>
          <a:bodyPr>
            <a:normAutofit/>
          </a:bodyPr>
          <a:lstStyle/>
          <a:p>
            <a:r>
              <a:rPr lang="en-US" b="1" cap="none" dirty="0" err="1"/>
              <a:t>Quand</a:t>
            </a:r>
            <a:r>
              <a:rPr lang="en-US" b="1" cap="none" dirty="0"/>
              <a:t> </a:t>
            </a:r>
            <a:r>
              <a:rPr lang="en-US" b="1" cap="none" dirty="0" err="1"/>
              <a:t>utiliser</a:t>
            </a:r>
            <a:r>
              <a:rPr lang="en-US" b="1" cap="none" dirty="0"/>
              <a:t> le pattern builder?</a:t>
            </a:r>
            <a:endParaRPr lang="fr-FR" cap="none" dirty="0"/>
          </a:p>
        </p:txBody>
      </p:sp>
      <p:sp>
        <p:nvSpPr>
          <p:cNvPr id="3" name="Espace réservé du contenu 2">
            <a:extLst>
              <a:ext uri="{FF2B5EF4-FFF2-40B4-BE49-F238E27FC236}">
                <a16:creationId xmlns:a16="http://schemas.microsoft.com/office/drawing/2014/main" id="{F13BB9B5-25C0-4575-9B9F-872D02B7B60C}"/>
              </a:ext>
            </a:extLst>
          </p:cNvPr>
          <p:cNvSpPr>
            <a:spLocks noGrp="1"/>
          </p:cNvSpPr>
          <p:nvPr>
            <p:ph idx="1"/>
          </p:nvPr>
        </p:nvSpPr>
        <p:spPr/>
        <p:txBody>
          <a:bodyPr>
            <a:normAutofit/>
          </a:bodyPr>
          <a:lstStyle/>
          <a:p>
            <a:pPr algn="just">
              <a:lnSpc>
                <a:spcPct val="150000"/>
              </a:lnSpc>
            </a:pPr>
            <a:r>
              <a:rPr lang="fr-FR" sz="2000" dirty="0">
                <a:latin typeface="Times New Roman" panose="02020603050405020304" pitchFamily="18" charset="0"/>
                <a:cs typeface="Times New Roman" panose="02020603050405020304" pitchFamily="18" charset="0"/>
              </a:rPr>
              <a:t>Lorsque le processus impliqué dans la création d'un objet est extrêmement complexe, avec un ensemble de paramètres obligatoires et facultatifs.</a:t>
            </a:r>
          </a:p>
          <a:p>
            <a:pPr algn="just">
              <a:lnSpc>
                <a:spcPct val="150000"/>
              </a:lnSpc>
            </a:pPr>
            <a:r>
              <a:rPr lang="fr-FR" sz="2000" dirty="0">
                <a:latin typeface="Times New Roman" panose="02020603050405020304" pitchFamily="18" charset="0"/>
                <a:cs typeface="Times New Roman" panose="02020603050405020304" pitchFamily="18" charset="0"/>
              </a:rPr>
              <a:t>Lorsqu'une augmentation du nombre de paramètres de constructeur conduit à une grande liste de constructeurs.</a:t>
            </a:r>
          </a:p>
          <a:p>
            <a:pPr algn="just">
              <a:lnSpc>
                <a:spcPct val="150000"/>
              </a:lnSpc>
            </a:pPr>
            <a:r>
              <a:rPr lang="fr-FR" sz="2000" dirty="0">
                <a:latin typeface="Times New Roman" panose="02020603050405020304" pitchFamily="18" charset="0"/>
                <a:cs typeface="Times New Roman" panose="02020603050405020304" pitchFamily="18" charset="0"/>
              </a:rPr>
              <a:t>Lorsque le client attend différentes représentations pour l'objet déjà construit.</a:t>
            </a:r>
          </a:p>
          <a:p>
            <a:pPr algn="just">
              <a:lnSpc>
                <a:spcPct val="150000"/>
              </a:lnSpc>
            </a:pPr>
            <a:endParaRPr lang="fr-FR" sz="2000" dirty="0">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C131CD32-9CE3-4F52-9074-7F56534A92BB}"/>
              </a:ext>
            </a:extLst>
          </p:cNvPr>
          <p:cNvSpPr>
            <a:spLocks noGrp="1"/>
          </p:cNvSpPr>
          <p:nvPr>
            <p:ph type="sldNum" sz="quarter" idx="12"/>
          </p:nvPr>
        </p:nvSpPr>
        <p:spPr/>
        <p:txBody>
          <a:bodyPr/>
          <a:lstStyle/>
          <a:p>
            <a:pPr lvl="0"/>
            <a:fld id="{A5ACAE8B-752B-48D7-BC0A-EFD418E5CA58}" type="slidenum">
              <a:rPr lang="fr-FR" smtClean="0"/>
              <a:t>8</a:t>
            </a:fld>
            <a:endParaRPr lang="fr-FR"/>
          </a:p>
        </p:txBody>
      </p:sp>
      <p:pic>
        <p:nvPicPr>
          <p:cNvPr id="6" name="Image 5">
            <a:extLst>
              <a:ext uri="{FF2B5EF4-FFF2-40B4-BE49-F238E27FC236}">
                <a16:creationId xmlns:a16="http://schemas.microsoft.com/office/drawing/2014/main" id="{0D0E6DAE-3BCD-47CA-BFDC-0FB92AB04D02}"/>
              </a:ext>
            </a:extLst>
          </p:cNvPr>
          <p:cNvPicPr>
            <a:picLocks noChangeAspect="1"/>
          </p:cNvPicPr>
          <p:nvPr/>
        </p:nvPicPr>
        <p:blipFill>
          <a:blip r:embed="rId2"/>
          <a:stretch>
            <a:fillRect/>
          </a:stretch>
        </p:blipFill>
        <p:spPr>
          <a:xfrm>
            <a:off x="1665111" y="5093530"/>
            <a:ext cx="8199168" cy="1208063"/>
          </a:xfrm>
          <a:prstGeom prst="rect">
            <a:avLst/>
          </a:prstGeom>
        </p:spPr>
      </p:pic>
    </p:spTree>
    <p:extLst>
      <p:ext uri="{BB962C8B-B14F-4D97-AF65-F5344CB8AC3E}">
        <p14:creationId xmlns:p14="http://schemas.microsoft.com/office/powerpoint/2010/main" val="217069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88A3D5-3B47-44AB-A901-3B5C3A811143}"/>
              </a:ext>
            </a:extLst>
          </p:cNvPr>
          <p:cNvSpPr>
            <a:spLocks noGrp="1"/>
          </p:cNvSpPr>
          <p:nvPr>
            <p:ph type="title"/>
          </p:nvPr>
        </p:nvSpPr>
        <p:spPr/>
        <p:txBody>
          <a:bodyPr>
            <a:normAutofit/>
          </a:bodyPr>
          <a:lstStyle/>
          <a:p>
            <a:r>
              <a:rPr lang="fr-FR" b="1" cap="none" dirty="0"/>
              <a:t>Avantages du modèle </a:t>
            </a:r>
            <a:r>
              <a:rPr lang="fr-FR" b="1" cap="none" dirty="0" err="1"/>
              <a:t>builder</a:t>
            </a:r>
            <a:endParaRPr lang="fr-FR" cap="none" dirty="0"/>
          </a:p>
        </p:txBody>
      </p:sp>
      <p:sp>
        <p:nvSpPr>
          <p:cNvPr id="3" name="Espace réservé du contenu 2">
            <a:extLst>
              <a:ext uri="{FF2B5EF4-FFF2-40B4-BE49-F238E27FC236}">
                <a16:creationId xmlns:a16="http://schemas.microsoft.com/office/drawing/2014/main" id="{B6120C8B-AD86-47A4-A232-0331A9339B72}"/>
              </a:ext>
            </a:extLst>
          </p:cNvPr>
          <p:cNvSpPr>
            <a:spLocks noGrp="1"/>
          </p:cNvSpPr>
          <p:nvPr>
            <p:ph idx="1"/>
          </p:nvPr>
        </p:nvSpPr>
        <p:spPr/>
        <p:txBody>
          <a:bodyPr>
            <a:normAutofit/>
          </a:bodyPr>
          <a:lstStyle/>
          <a:p>
            <a:pPr algn="just">
              <a:lnSpc>
                <a:spcPct val="150000"/>
              </a:lnSpc>
            </a:pPr>
            <a:r>
              <a:rPr lang="fr-FR" sz="2400" dirty="0">
                <a:latin typeface="Times New Roman" panose="02020603050405020304" pitchFamily="18" charset="0"/>
                <a:cs typeface="Times New Roman" panose="02020603050405020304" pitchFamily="18" charset="0"/>
              </a:rPr>
              <a:t>Améliore la </a:t>
            </a:r>
            <a:r>
              <a:rPr lang="fr-FR" sz="2400" b="1" dirty="0">
                <a:latin typeface="Times New Roman" panose="02020603050405020304" pitchFamily="18" charset="0"/>
                <a:cs typeface="Times New Roman" panose="02020603050405020304" pitchFamily="18" charset="0"/>
              </a:rPr>
              <a:t>lisibilité</a:t>
            </a:r>
            <a:r>
              <a:rPr lang="fr-FR" sz="2400" dirty="0">
                <a:latin typeface="Times New Roman" panose="02020603050405020304" pitchFamily="18" charset="0"/>
                <a:cs typeface="Times New Roman" panose="02020603050405020304" pitchFamily="18" charset="0"/>
              </a:rPr>
              <a:t> du code lors de la création d'objet avec nombreux paramètres.</a:t>
            </a:r>
          </a:p>
          <a:p>
            <a:pPr algn="just">
              <a:lnSpc>
                <a:spcPct val="150000"/>
              </a:lnSpc>
            </a:pPr>
            <a:r>
              <a:rPr lang="fr-FR" sz="2400" dirty="0">
                <a:latin typeface="Times New Roman" panose="02020603050405020304" pitchFamily="18" charset="0"/>
                <a:cs typeface="Times New Roman" panose="02020603050405020304" pitchFamily="18" charset="0"/>
              </a:rPr>
              <a:t>Offre la </a:t>
            </a:r>
            <a:r>
              <a:rPr lang="fr-FR" sz="2400" b="1" dirty="0">
                <a:latin typeface="Times New Roman" panose="02020603050405020304" pitchFamily="18" charset="0"/>
                <a:cs typeface="Times New Roman" panose="02020603050405020304" pitchFamily="18" charset="0"/>
              </a:rPr>
              <a:t>flexibilité</a:t>
            </a:r>
            <a:r>
              <a:rPr lang="fr-FR" sz="2400" dirty="0">
                <a:latin typeface="Times New Roman" panose="02020603050405020304" pitchFamily="18" charset="0"/>
                <a:cs typeface="Times New Roman" panose="02020603050405020304" pitchFamily="18" charset="0"/>
              </a:rPr>
              <a:t> de faire varier la représentation interne d'un objet.</a:t>
            </a:r>
          </a:p>
          <a:p>
            <a:pPr algn="just">
              <a:lnSpc>
                <a:spcPct val="150000"/>
              </a:lnSpc>
            </a:pPr>
            <a:r>
              <a:rPr lang="fr-FR" sz="2400" dirty="0">
                <a:latin typeface="Times New Roman" panose="02020603050405020304" pitchFamily="18" charset="0"/>
                <a:cs typeface="Times New Roman" panose="02020603050405020304" pitchFamily="18" charset="0"/>
              </a:rPr>
              <a:t>Utile lorsque certains ou tous les paramètres sont facultatifs.</a:t>
            </a:r>
          </a:p>
          <a:p>
            <a:pPr algn="just">
              <a:lnSpc>
                <a:spcPct val="150000"/>
              </a:lnSpc>
            </a:pPr>
            <a:r>
              <a:rPr lang="fr-FR" sz="2400" dirty="0">
                <a:latin typeface="Times New Roman" panose="02020603050405020304" pitchFamily="18" charset="0"/>
                <a:cs typeface="Times New Roman" panose="02020603050405020304" pitchFamily="18" charset="0"/>
              </a:rPr>
              <a:t>Encapsule le code pour la construction et la représentation.</a:t>
            </a:r>
          </a:p>
          <a:p>
            <a:pPr algn="just">
              <a:lnSpc>
                <a:spcPct val="150000"/>
              </a:lnSpc>
            </a:pPr>
            <a:r>
              <a:rPr lang="fr-FR" sz="2400" dirty="0">
                <a:latin typeface="Times New Roman" panose="02020603050405020304" pitchFamily="18" charset="0"/>
                <a:cs typeface="Times New Roman" panose="02020603050405020304" pitchFamily="18" charset="0"/>
              </a:rPr>
              <a:t>Assurer un contrôle sur les étapes du processus de construction.</a:t>
            </a:r>
          </a:p>
        </p:txBody>
      </p:sp>
      <p:sp>
        <p:nvSpPr>
          <p:cNvPr id="4" name="Espace réservé du numéro de diapositive 3">
            <a:extLst>
              <a:ext uri="{FF2B5EF4-FFF2-40B4-BE49-F238E27FC236}">
                <a16:creationId xmlns:a16="http://schemas.microsoft.com/office/drawing/2014/main" id="{0E24428C-AFD7-4490-963A-A2A6EC5B208B}"/>
              </a:ext>
            </a:extLst>
          </p:cNvPr>
          <p:cNvSpPr>
            <a:spLocks noGrp="1"/>
          </p:cNvSpPr>
          <p:nvPr>
            <p:ph type="sldNum" sz="quarter" idx="12"/>
          </p:nvPr>
        </p:nvSpPr>
        <p:spPr/>
        <p:txBody>
          <a:bodyPr/>
          <a:lstStyle/>
          <a:p>
            <a:pPr lvl="0"/>
            <a:fld id="{A5ACAE8B-752B-48D7-BC0A-EFD418E5CA58}" type="slidenum">
              <a:rPr lang="fr-FR" smtClean="0"/>
              <a:t>9</a:t>
            </a:fld>
            <a:endParaRPr lang="fr-FR"/>
          </a:p>
        </p:txBody>
      </p:sp>
    </p:spTree>
    <p:extLst>
      <p:ext uri="{BB962C8B-B14F-4D97-AF65-F5344CB8AC3E}">
        <p14:creationId xmlns:p14="http://schemas.microsoft.com/office/powerpoint/2010/main" val="169164269"/>
      </p:ext>
    </p:extLst>
  </p:cSld>
  <p:clrMapOvr>
    <a:masterClrMapping/>
  </p:clrMapOvr>
</p:sld>
</file>

<file path=ppt/theme/theme1.xml><?xml version="1.0" encoding="utf-8"?>
<a:theme xmlns:a="http://schemas.openxmlformats.org/drawingml/2006/main" name="Dividend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2946</TotalTime>
  <Words>880</Words>
  <Application>Microsoft Office PowerPoint</Application>
  <PresentationFormat>Grand écran</PresentationFormat>
  <Paragraphs>102</Paragraphs>
  <Slides>19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Arial Black</vt:lpstr>
      <vt:lpstr>Arial Rounded MT Bold</vt:lpstr>
      <vt:lpstr>Calibri</vt:lpstr>
      <vt:lpstr>Gill Sans MT</vt:lpstr>
      <vt:lpstr>Times New Roman</vt:lpstr>
      <vt:lpstr>Wingdings 2</vt:lpstr>
      <vt:lpstr>Dividende</vt:lpstr>
      <vt:lpstr>  Design pattern ‘Builder’ </vt:lpstr>
      <vt:lpstr>Présentation PowerPoint</vt:lpstr>
      <vt:lpstr>Définition du design pattern</vt:lpstr>
      <vt:lpstr>Pourquoi utiliser un design pattern?</vt:lpstr>
      <vt:lpstr> Classification des design pattern</vt:lpstr>
      <vt:lpstr>Définition du Builder</vt:lpstr>
      <vt:lpstr>Design pattern builder</vt:lpstr>
      <vt:lpstr>Quand utiliser le pattern builder?</vt:lpstr>
      <vt:lpstr>Avantages du modèle builder</vt:lpstr>
      <vt:lpstr>Inconvénients du modèle builder</vt:lpstr>
      <vt:lpstr>Structure du modèle Builder</vt:lpstr>
      <vt:lpstr>Implémentation</vt:lpstr>
      <vt:lpstr>Implémentation</vt:lpstr>
      <vt:lpstr>Implémentation</vt:lpstr>
      <vt:lpstr>Implémentation</vt:lpstr>
      <vt:lpstr>Conclusion </vt:lpstr>
      <vt:lpstr>Références </vt:lpstr>
      <vt:lpstr>Présentation PowerPoint</vt:lpstr>
      <vt:lpstr>  Design pattern ‘Builder’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Meryam Qua</dc:creator>
  <cp:lastModifiedBy>Meryam Qua</cp:lastModifiedBy>
  <cp:revision>55</cp:revision>
  <dcterms:created xsi:type="dcterms:W3CDTF">2020-05-30T01:43:26Z</dcterms:created>
  <dcterms:modified xsi:type="dcterms:W3CDTF">2020-06-13T23:49:21Z</dcterms:modified>
</cp:coreProperties>
</file>