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969E20-56BC-47B2-8D66-220820E3C118}">
  <a:tblStyle styleId="{DC969E20-56BC-47B2-8D66-220820E3C1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5dca6006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5dca6006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5dca600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5dca600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5dca6006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5dca6006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5ae40c1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5ae40c1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5ae40c1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5ae40c1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5dca600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5dca600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5dca600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5dca600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5dca600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5dca600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899688d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899688d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899688d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899688d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dab61b1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dab61b1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a0ed5a46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a0ed5a46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a0ed5a4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a0ed5a4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a0ed5a46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a0ed5a4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ba0ed5a4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ba0ed5a4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a0ed5a46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ba0ed5a46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a0ed5a46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a0ed5a46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1ea6c170084d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81ea6c170084d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449fdcb74c78051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49fdcb74c78051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61c61ac58ce3a0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61c61ac58ce3a0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b792bd4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b792bd4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113be96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113be96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b792bd4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b792bd4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e8db25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e8db25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0e993cc0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0e993cc0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bb792bd4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bb792bd4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bb792bd4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bb792bd4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b792bd45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b792bd45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bb792bd45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bb792bd45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dd29f237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dd29f237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bb792bd45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bb792bd45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dd3a6f97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d3a6f97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899688d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899688d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c15eb372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c15eb372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f1a7a1b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f1a7a1b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b792bd45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b792bd45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4638daef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4638daef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4a2ad2e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4a2ad2e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5ae40c1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5ae40c1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scec.org/" TargetMode="External"/><Relationship Id="rId4" Type="http://schemas.openxmlformats.org/officeDocument/2006/relationships/hyperlink" Target="https://www.ngdc.noaa.gov/hazel/view/hazards/earthquake/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ru" sz="2880"/>
              <a:t>Нейросетевые модели </a:t>
            </a:r>
            <a:endParaRPr sz="2880"/>
          </a:p>
          <a:p>
            <a:pPr indent="0" lvl="0" marL="0" rtl="0" algn="ctr">
              <a:spcBef>
                <a:spcPts val="0"/>
              </a:spcBef>
              <a:spcAft>
                <a:spcPts val="0"/>
              </a:spcAft>
              <a:buSzPts val="990"/>
              <a:buNone/>
            </a:pPr>
            <a:r>
              <a:rPr lang="ru" sz="2880"/>
              <a:t>для прогнозирования магнитуды землетрясений с использованием нескольких индикаторов сейсмичности</a:t>
            </a:r>
            <a:endParaRPr sz="28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15000"/>
              </a:lnSpc>
              <a:spcBef>
                <a:spcPts val="0"/>
              </a:spcBef>
              <a:spcAft>
                <a:spcPts val="0"/>
              </a:spcAft>
              <a:buNone/>
            </a:pPr>
            <a:r>
              <a:rPr lang="ru" sz="2700">
                <a:highlight>
                  <a:schemeClr val="lt1"/>
                </a:highlight>
              </a:rPr>
              <a:t>Панаккат А. и Адели Х.</a:t>
            </a:r>
            <a:endParaRPr sz="2700"/>
          </a:p>
          <a:p>
            <a:pPr indent="0" lvl="0" marL="0" rtl="0" algn="ctr">
              <a:spcBef>
                <a:spcPts val="1200"/>
              </a:spcBef>
              <a:spcAft>
                <a:spcPts val="0"/>
              </a:spcAft>
              <a:buNone/>
            </a:pPr>
            <a:r>
              <a:rPr lang="ru" sz="2460"/>
              <a:t>Презентацию подготовила Мария Сторожок</a:t>
            </a:r>
            <a:endParaRPr sz="24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На примере</a:t>
            </a:r>
            <a:endParaRPr/>
          </a:p>
        </p:txBody>
      </p:sp>
      <p:sp>
        <p:nvSpPr>
          <p:cNvPr id="110" name="Google Shape;110;p22"/>
          <p:cNvSpPr txBox="1"/>
          <p:nvPr>
            <p:ph idx="1" type="body"/>
          </p:nvPr>
        </p:nvSpPr>
        <p:spPr>
          <a:xfrm>
            <a:off x="311700" y="1152475"/>
            <a:ext cx="5037000" cy="3533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852"/>
              <a:buNone/>
            </a:pPr>
            <a:r>
              <a:rPr lang="ru" sz="1500">
                <a:solidFill>
                  <a:schemeClr val="dk1"/>
                </a:solidFill>
              </a:rPr>
              <a:t>На графике показана фоновая сейсмическая активность между </a:t>
            </a:r>
            <a:r>
              <a:rPr lang="ru" sz="1500">
                <a:solidFill>
                  <a:schemeClr val="dk1"/>
                </a:solidFill>
              </a:rPr>
              <a:t>точками </a:t>
            </a:r>
            <a:r>
              <a:rPr lang="ru" sz="1500">
                <a:solidFill>
                  <a:schemeClr val="dk1"/>
                </a:solidFill>
              </a:rPr>
              <a:t>О и А и сейсмическое затишье между </a:t>
            </a:r>
            <a:r>
              <a:rPr lang="ru" sz="1500">
                <a:solidFill>
                  <a:schemeClr val="dk1"/>
                </a:solidFill>
              </a:rPr>
              <a:t>точками </a:t>
            </a:r>
            <a:r>
              <a:rPr lang="ru" sz="1500">
                <a:solidFill>
                  <a:schemeClr val="dk1"/>
                </a:solidFill>
              </a:rPr>
              <a:t>А и В. Суммарная высвобождаемая энергия резко возрастает в точке В, что указывает на сильное землетрясение. Поэтому сейсмическую энергию, выделяющуюся при таких землетрясениях, можно аппроксимировать по темпу фоновой сейсмической активности (наклон приблизительно линейного участка между точками О и А) и периоду затишья (расстояние по оси времени между точками А и В). Таким образом, этот параметр является важным индикатором сейсмичности в регионах, где наблюдается затишье.</a:t>
            </a:r>
            <a:endParaRPr sz="1500">
              <a:solidFill>
                <a:schemeClr val="dk1"/>
              </a:solidFill>
            </a:endParaRPr>
          </a:p>
        </p:txBody>
      </p:sp>
      <p:pic>
        <p:nvPicPr>
          <p:cNvPr id="111" name="Google Shape;111;p22"/>
          <p:cNvPicPr preferRelativeResize="0"/>
          <p:nvPr/>
        </p:nvPicPr>
        <p:blipFill rotWithShape="1">
          <a:blip r:embed="rId3">
            <a:alphaModFix/>
          </a:blip>
          <a:srcRect b="0" l="2156" r="1578" t="2286"/>
          <a:stretch/>
        </p:blipFill>
        <p:spPr>
          <a:xfrm>
            <a:off x="5283975" y="1275050"/>
            <a:ext cx="3598300" cy="3068050"/>
          </a:xfrm>
          <a:prstGeom prst="rect">
            <a:avLst/>
          </a:prstGeom>
          <a:noFill/>
          <a:ln>
            <a:noFill/>
          </a:ln>
        </p:spPr>
      </p:pic>
      <p:sp>
        <p:nvSpPr>
          <p:cNvPr id="112" name="Google Shape;112;p22"/>
          <p:cNvSpPr txBox="1"/>
          <p:nvPr/>
        </p:nvSpPr>
        <p:spPr>
          <a:xfrm>
            <a:off x="2813575" y="4397125"/>
            <a:ext cx="606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sz="1200"/>
              <a:t>т.е. если значения показателя, рассчитанное для интервала Т, меньше стандартного для данного региона, значит, наступило сейсмическое затишье</a:t>
            </a:r>
            <a:endParaRPr i="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Значение </a:t>
            </a:r>
            <a:r>
              <a:rPr lang="ru"/>
              <a:t>b</a:t>
            </a:r>
            <a:endParaRPr/>
          </a:p>
        </p:txBody>
      </p:sp>
      <p:sp>
        <p:nvSpPr>
          <p:cNvPr id="118" name="Google Shape;118;p23"/>
          <p:cNvSpPr txBox="1"/>
          <p:nvPr>
            <p:ph idx="1" type="body"/>
          </p:nvPr>
        </p:nvSpPr>
        <p:spPr>
          <a:xfrm>
            <a:off x="311700" y="1152475"/>
            <a:ext cx="8520600" cy="133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ru" sz="1500">
                <a:solidFill>
                  <a:schemeClr val="dk1"/>
                </a:solidFill>
              </a:rPr>
              <a:t>Наклон кривой зависимости логарифма частоты землетрясений от магнитуды (значение b) основан на обратном степенном законе Гутенберга-Рихтера:</a:t>
            </a:r>
            <a:endParaRPr/>
          </a:p>
        </p:txBody>
      </p:sp>
      <p:sp>
        <p:nvSpPr>
          <p:cNvPr id="119" name="Google Shape;119;p23"/>
          <p:cNvSpPr txBox="1"/>
          <p:nvPr/>
        </p:nvSpPr>
        <p:spPr>
          <a:xfrm>
            <a:off x="345650" y="1865050"/>
            <a:ext cx="4646700" cy="2451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ru" sz="1500">
                <a:solidFill>
                  <a:schemeClr val="dk1"/>
                </a:solidFill>
              </a:rPr>
              <a:t>    </a:t>
            </a:r>
            <a:r>
              <a:rPr lang="ru" sz="1500">
                <a:solidFill>
                  <a:schemeClr val="dk1"/>
                </a:solidFill>
              </a:rPr>
              <a:t>log</a:t>
            </a:r>
            <a:r>
              <a:rPr baseline="-25000" lang="ru" sz="1500">
                <a:solidFill>
                  <a:schemeClr val="dk1"/>
                </a:solidFill>
              </a:rPr>
              <a:t>10</a:t>
            </a:r>
            <a:r>
              <a:rPr lang="ru" sz="1500">
                <a:solidFill>
                  <a:schemeClr val="dk1"/>
                </a:solidFill>
              </a:rPr>
              <a:t>N = a − bM,</a:t>
            </a:r>
            <a:endParaRPr sz="1500">
              <a:solidFill>
                <a:schemeClr val="dk1"/>
              </a:solidFill>
            </a:endParaRPr>
          </a:p>
          <a:p>
            <a:pPr indent="0" lvl="0" marL="0" rtl="0" algn="l">
              <a:spcBef>
                <a:spcPts val="1200"/>
              </a:spcBef>
              <a:spcAft>
                <a:spcPts val="0"/>
              </a:spcAft>
              <a:buNone/>
            </a:pPr>
            <a:r>
              <a:rPr lang="ru" sz="1500">
                <a:solidFill>
                  <a:schemeClr val="dk1"/>
                </a:solidFill>
              </a:rPr>
              <a:t>где N — число событий магнитуды M или больше, а a и b — константы. Параметр b представляет собой наклон приблизительно линейного графика между M и log</a:t>
            </a:r>
            <a:r>
              <a:rPr baseline="-25000" lang="ru" sz="1500">
                <a:solidFill>
                  <a:schemeClr val="dk1"/>
                </a:solidFill>
              </a:rPr>
              <a:t>10</a:t>
            </a:r>
            <a:r>
              <a:rPr lang="ru" sz="1500">
                <a:solidFill>
                  <a:schemeClr val="dk1"/>
                </a:solidFill>
              </a:rPr>
              <a:t>N.</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rPr lang="ru" sz="1500">
                <a:solidFill>
                  <a:schemeClr val="dk1"/>
                </a:solidFill>
              </a:rPr>
              <a:t>На рис. 2 показан пример для набора данных, записанных в Южной Калифорнии за 10-летний период с 1 января 1986 г. по 31 декабря 1995 г.</a:t>
            </a:r>
            <a:endParaRPr sz="1500">
              <a:solidFill>
                <a:schemeClr val="dk1"/>
              </a:solidFill>
            </a:endParaRPr>
          </a:p>
        </p:txBody>
      </p:sp>
      <p:pic>
        <p:nvPicPr>
          <p:cNvPr id="120" name="Google Shape;120;p23"/>
          <p:cNvPicPr preferRelativeResize="0"/>
          <p:nvPr/>
        </p:nvPicPr>
        <p:blipFill>
          <a:blip r:embed="rId3">
            <a:alphaModFix/>
          </a:blip>
          <a:stretch>
            <a:fillRect/>
          </a:stretch>
        </p:blipFill>
        <p:spPr>
          <a:xfrm>
            <a:off x="5251550" y="1865050"/>
            <a:ext cx="3580749" cy="2743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Вычисление значения </a:t>
            </a:r>
            <a:r>
              <a:rPr lang="ru"/>
              <a:t>b</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sz="1500">
                <a:solidFill>
                  <a:schemeClr val="dk1"/>
                </a:solidFill>
              </a:rPr>
              <a:t>Значения a и b можно рассчитать с помощью линейного регрессионного анализа методом наименьших квадратов следующим образом:</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lang="ru" sz="1500">
                <a:solidFill>
                  <a:schemeClr val="dk1"/>
                </a:solidFill>
              </a:rPr>
              <a:t>Разделим обе части уравнений системы на </a:t>
            </a:r>
            <a:r>
              <a:rPr b="1" lang="ru" sz="1500">
                <a:solidFill>
                  <a:schemeClr val="dk1"/>
                </a:solidFill>
              </a:rPr>
              <a:t>n - размер выборки</a:t>
            </a:r>
            <a:r>
              <a:rPr lang="ru" sz="1500">
                <a:solidFill>
                  <a:schemeClr val="dk1"/>
                </a:solidFill>
              </a:rPr>
              <a:t>: </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pic>
        <p:nvPicPr>
          <p:cNvPr descr="{&quot;backgroundColor&quot;:&quot;#FFFFFF&quot;,&quot;font&quot;:{&quot;size&quot;:12,&quot;color&quot;:&quot;#000000&quot;,&quot;family&quot;:&quot;Arial&quot;},&quot;code&quot;:&quot;$$\\sum_{}^{}\\left(\\log_{10}N_{i}\\,-\\,a\\,+\\,bM_{i}\\right)^{2}\\to\\,min$$&quot;,&quot;aid&quot;:null,&quot;backgroundColorModified&quot;:false,&quot;id&quot;:&quot;2&quot;,&quot;type&quot;:&quot;$$&quot;,&quot;ts&quot;:1670965105601,&quot;cs&quot;:&quot;Ph5CKrtm3u3TBe3l5EKjPA==&quot;,&quot;size&quot;:{&quot;width&quot;:279.75,&quot;height&quot;:26.5}}" id="127" name="Google Shape;127;p24"/>
          <p:cNvPicPr preferRelativeResize="0"/>
          <p:nvPr/>
        </p:nvPicPr>
        <p:blipFill>
          <a:blip r:embed="rId3">
            <a:alphaModFix/>
          </a:blip>
          <a:stretch>
            <a:fillRect/>
          </a:stretch>
        </p:blipFill>
        <p:spPr>
          <a:xfrm>
            <a:off x="3239691" y="1800925"/>
            <a:ext cx="2664619" cy="252413"/>
          </a:xfrm>
          <a:prstGeom prst="rect">
            <a:avLst/>
          </a:prstGeom>
          <a:noFill/>
          <a:ln>
            <a:noFill/>
          </a:ln>
        </p:spPr>
      </p:pic>
      <p:pic>
        <p:nvPicPr>
          <p:cNvPr descr="{&quot;font&quot;:{&quot;color&quot;:&quot;#000000&quot;,&quot;size&quot;:12,&quot;family&quot;:&quot;Arial&quot;},&quot;backgroundColorModified&quot;:false,&quot;id&quot;:&quot;3&quot;,&quot;type&quot;:&quot;$&quot;,&quot;aid&quot;:null,&quot;backgroundColor&quot;:&quot;#FFFFFF&quot;,&quot;code&quot;:&quot;$\\text{}\\begin{cases}\n{\\frac{dS}{da}\\,=\\sum_{}^{}\\left(-2\\left(\\log_{10}N_{i}\\,-\\,a\\,+\\,bM_{i}\\right)\\right)\\,=\\,0}&amp;{}\\\\\n{\\frac{dS}{db}\\,=\\sum_{}^{}\\left(2M_{i}\\left(\\log_{10}N_{i}\\,-\\,a\\,+\\,bM_{i}\\right)\\right)\\,=\\,0}&amp;{}\\\\\n\\end{cases}\\implies\\begin{cases}\n{\\sum_{}^{}\\left(-2\\log_{10}N_{i}\\,+\\,2a\\,-\\,2bM_{i}\\right)\\,=\\,0}&amp;{}\\\\\n{\\sum_{}^{}\\left(2M_{i}\\log_{10}N_{i}\\,-\\,2aM_{i}\\,+\\,2bM_{i}^{2}\\right)\\,=\\,0}&amp;{}\\\\\n\\end{cases}$&quot;,&quot;ts&quot;:1670965279415,&quot;cs&quot;:&quot;eCh5My8CG/rUgjdtK0axNA==&quot;,&quot;size&quot;:{&quot;width&quot;:758,&quot;height&quot;:56.5}}" id="128" name="Google Shape;128;p24"/>
          <p:cNvPicPr preferRelativeResize="0"/>
          <p:nvPr/>
        </p:nvPicPr>
        <p:blipFill>
          <a:blip r:embed="rId4">
            <a:alphaModFix/>
          </a:blip>
          <a:stretch>
            <a:fillRect/>
          </a:stretch>
        </p:blipFill>
        <p:spPr>
          <a:xfrm>
            <a:off x="962025" y="2294299"/>
            <a:ext cx="7219950" cy="538163"/>
          </a:xfrm>
          <a:prstGeom prst="rect">
            <a:avLst/>
          </a:prstGeom>
          <a:noFill/>
          <a:ln>
            <a:noFill/>
          </a:ln>
        </p:spPr>
      </p:pic>
      <p:pic>
        <p:nvPicPr>
          <p:cNvPr descr="{&quot;aid&quot;:null,&quot;backgroundColorModified&quot;:false,&quot;backgroundColor&quot;:&quot;#FFFFFF&quot;,&quot;type&quot;:&quot;$&quot;,&quot;id&quot;:&quot;4&quot;,&quot;code&quot;:&quot;$\\text{}\\begin{cases}\n{-2\\sum_{}^{}\\log_{10}N_{i}\\,+\\,2na\\,-2b\\sum_{}^{}M_{i}\\,=\\,0}&amp;{}\\\\\n{2\\sum_{}^{}M_{i}\\log_{10}N_{i}\\,-\\,2a\\sum_{}^{}M_{i}\\,+2b\\sum_{}^{}M_{i}^{2}\\,=\\,0}&amp;{}\\\\\n\\end{cases}\\implies\\begin{cases}\n{na\\,-\\,b\\sum_{}^{}M_{i}\\,=\\,\\sum_{}^{}\\log_{10}N_{i}}&amp;{}\\\\\n{a\\sum_{}^{}M_{i}\\,-\\,b\\sum_{}^{}M_{i}^{2}\\,=\\,\\sum_{}^{}M_{i}\\log_{10}N_{i}}&amp;{}\\\\\n\\end{cases}$&quot;,&quot;font&quot;:{&quot;size&quot;:12,&quot;family&quot;:&quot;Arial&quot;,&quot;color&quot;:&quot;#000000&quot;},&quot;ts&quot;:1670965546156,&quot;cs&quot;:&quot;VazpmW+p7YDO3+yXRzwU2g==&quot;,&quot;size&quot;:{&quot;width&quot;:759.5,&quot;height&quot;:45.000000000000036}}" id="129" name="Google Shape;129;p24"/>
          <p:cNvPicPr preferRelativeResize="0"/>
          <p:nvPr/>
        </p:nvPicPr>
        <p:blipFill>
          <a:blip r:embed="rId5">
            <a:alphaModFix/>
          </a:blip>
          <a:stretch>
            <a:fillRect/>
          </a:stretch>
        </p:blipFill>
        <p:spPr>
          <a:xfrm>
            <a:off x="954881" y="3096419"/>
            <a:ext cx="7234238" cy="428625"/>
          </a:xfrm>
          <a:prstGeom prst="rect">
            <a:avLst/>
          </a:prstGeom>
          <a:noFill/>
          <a:ln>
            <a:noFill/>
          </a:ln>
        </p:spPr>
      </p:pic>
      <p:pic>
        <p:nvPicPr>
          <p:cNvPr descr="{&quot;code&quot;:&quot;$$\\begin{cases}\n{a\\,=\\,\\frac{\\sum_{}^{}\\left(\\log_{10}N_{i}\\,+\\,bM_{i}\\right)}{n}}&amp;{}\\\\\n{b\\,=\\,\\frac{n\\sum_{}^{}M_{i}\\log_{10}N_{i}\\,-\\,\\sum_{}^{}M_{i}\\sum_{}^{}\\log_{10}N_{i}}{\\left(\\sum_{}^{}M_{i}\\right)^{2}\\,-\\,n\\sum_{}^{}M_{i}^{2}}}&amp;{}\\\\\n\\end{cases}$$&quot;,&quot;type&quot;:&quot;$$&quot;,&quot;id&quot;:&quot;5&quot;,&quot;font&quot;:{&quot;color&quot;:&quot;#000000&quot;,&quot;size&quot;:12,&quot;family&quot;:&quot;Arial&quot;},&quot;aid&quot;:null,&quot;backgroundColor&quot;:&quot;#FFFFFF&quot;,&quot;backgroundColorModified&quot;:false,&quot;ts&quot;:1670964973733,&quot;cs&quot;:&quot;IwFs1xNErq4MiuO48TU0Sg==&quot;,&quot;size&quot;:{&quot;width&quot;:264.25,&quot;height&quot;:64.25}}" id="130" name="Google Shape;130;p24"/>
          <p:cNvPicPr preferRelativeResize="0"/>
          <p:nvPr/>
        </p:nvPicPr>
        <p:blipFill>
          <a:blip r:embed="rId6">
            <a:alphaModFix/>
          </a:blip>
          <a:stretch>
            <a:fillRect/>
          </a:stretch>
        </p:blipFill>
        <p:spPr>
          <a:xfrm>
            <a:off x="3313509" y="4225655"/>
            <a:ext cx="2516981" cy="611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Значение</a:t>
            </a:r>
            <a:r>
              <a:rPr lang="ru"/>
              <a:t> η</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Суммирование среднеквадратичного отклонения от линии регрессии, основанной на законе Гутенберга-Рихтера (значение η):</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rPr lang="ru" sz="1500">
                <a:solidFill>
                  <a:schemeClr val="dk1"/>
                </a:solidFill>
              </a:rPr>
              <a:t>Это мера соответствия наблюдаемых сейсмических данных обратной степенной зависимости Гутенберга-Рихтера. Высокое значение η указывает на более высокую случайность и неприемлемость данного закона для описания магнитудно-частотного распределения региона, и наоборот.</a:t>
            </a:r>
            <a:endParaRPr/>
          </a:p>
        </p:txBody>
      </p:sp>
      <p:pic>
        <p:nvPicPr>
          <p:cNvPr descr="{&quot;code&quot;:&quot;$$\\text{}η\\,=\\frac{\\sum_{}^{}\\left(\\log_{10}N_{i}\\,-\\,\\left(a\\,-\\,bM_{i}\\right)\\right)^{2}}{(n − 1) }$$&quot;,&quot;font&quot;:{&quot;size&quot;:14,&quot;color&quot;:&quot;#595959&quot;,&quot;family&quot;:&quot;Arial&quot;},&quot;backgroundColorModified&quot;:false,&quot;aid&quot;:null,&quot;type&quot;:&quot;$$&quot;,&quot;id&quot;:&quot;1&quot;,&quot;backgroundColor&quot;:&quot;#FFFFFF&quot;,&quot;ts&quot;:1670966142279,&quot;cs&quot;:&quot;Bb0XA6InjcT6sdblHaZkug==&quot;,&quot;size&quot;:{&quot;width&quot;:310.75,&quot;height&quot;:58.25}}" id="137" name="Google Shape;137;p25"/>
          <p:cNvPicPr preferRelativeResize="0"/>
          <p:nvPr/>
        </p:nvPicPr>
        <p:blipFill>
          <a:blip r:embed="rId3">
            <a:alphaModFix/>
          </a:blip>
          <a:stretch>
            <a:fillRect/>
          </a:stretch>
        </p:blipFill>
        <p:spPr>
          <a:xfrm>
            <a:off x="3150104" y="1962869"/>
            <a:ext cx="2959894" cy="5548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Значение </a:t>
            </a:r>
            <a:r>
              <a:rPr lang="ru"/>
              <a:t>∆M</a:t>
            </a:r>
            <a:endParaRPr/>
          </a:p>
        </p:txBody>
      </p:sp>
      <p:sp>
        <p:nvSpPr>
          <p:cNvPr id="143" name="Google Shape;143;p26"/>
          <p:cNvSpPr txBox="1"/>
          <p:nvPr>
            <p:ph idx="1" type="body"/>
          </p:nvPr>
        </p:nvSpPr>
        <p:spPr>
          <a:xfrm>
            <a:off x="311700" y="1152475"/>
            <a:ext cx="860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Дефицит магнитуды или разница между наибольшей наблюдаемой </a:t>
            </a:r>
            <a:r>
              <a:rPr lang="ru" sz="1500">
                <a:solidFill>
                  <a:schemeClr val="dk1"/>
                </a:solidFill>
              </a:rPr>
              <a:t>магнитудой</a:t>
            </a:r>
            <a:r>
              <a:rPr lang="ru" sz="1500">
                <a:solidFill>
                  <a:schemeClr val="dk1"/>
                </a:solidFill>
              </a:rPr>
              <a:t> и наибольшей ожидаемой </a:t>
            </a:r>
            <a:r>
              <a:rPr lang="ru" sz="1500">
                <a:solidFill>
                  <a:schemeClr val="dk1"/>
                </a:solidFill>
              </a:rPr>
              <a:t>магнитудой</a:t>
            </a:r>
            <a:r>
              <a:rPr lang="ru" sz="1500">
                <a:solidFill>
                  <a:schemeClr val="dk1"/>
                </a:solidFill>
              </a:rPr>
              <a:t> исходя из отношения Гутенберга-Рихтера (значение ∆M):</a:t>
            </a:r>
            <a:endParaRPr sz="1500">
              <a:solidFill>
                <a:schemeClr val="dk1"/>
              </a:solidFill>
            </a:endParaRPr>
          </a:p>
          <a:p>
            <a:pPr indent="0" lvl="0" marL="0" rtl="0" algn="ctr">
              <a:spcBef>
                <a:spcPts val="1200"/>
              </a:spcBef>
              <a:spcAft>
                <a:spcPts val="0"/>
              </a:spcAft>
              <a:buNone/>
            </a:pPr>
            <a:r>
              <a:rPr lang="ru" sz="1500">
                <a:solidFill>
                  <a:schemeClr val="dk1"/>
                </a:solidFill>
              </a:rPr>
              <a:t> ∆M = M</a:t>
            </a:r>
            <a:r>
              <a:rPr baseline="-25000" lang="ru" sz="1500">
                <a:solidFill>
                  <a:schemeClr val="dk1"/>
                </a:solidFill>
              </a:rPr>
              <a:t>max,observed</a:t>
            </a:r>
            <a:r>
              <a:rPr lang="ru" sz="1500">
                <a:solidFill>
                  <a:schemeClr val="dk1"/>
                </a:solidFill>
              </a:rPr>
              <a:t> − M</a:t>
            </a:r>
            <a:r>
              <a:rPr baseline="-25000" lang="ru" sz="1500">
                <a:solidFill>
                  <a:schemeClr val="dk1"/>
                </a:solidFill>
              </a:rPr>
              <a:t>max,expected</a:t>
            </a:r>
            <a:r>
              <a:rPr lang="ru" sz="1500">
                <a:solidFill>
                  <a:schemeClr val="dk1"/>
                </a:solidFill>
              </a:rPr>
              <a:t>,</a:t>
            </a:r>
            <a:endParaRPr sz="1500">
              <a:solidFill>
                <a:schemeClr val="dk1"/>
              </a:solidFill>
            </a:endParaRPr>
          </a:p>
          <a:p>
            <a:pPr indent="0" lvl="0" marL="0" rtl="0" algn="l">
              <a:spcBef>
                <a:spcPts val="1200"/>
              </a:spcBef>
              <a:spcAft>
                <a:spcPts val="0"/>
              </a:spcAft>
              <a:buNone/>
            </a:pPr>
            <a:r>
              <a:rPr lang="ru" sz="1500">
                <a:solidFill>
                  <a:schemeClr val="dk1"/>
                </a:solidFill>
              </a:rPr>
              <a:t>где M</a:t>
            </a:r>
            <a:r>
              <a:rPr baseline="-25000" lang="ru" sz="1500">
                <a:solidFill>
                  <a:schemeClr val="dk1"/>
                </a:solidFill>
              </a:rPr>
              <a:t>max,observed</a:t>
            </a:r>
            <a:r>
              <a:rPr lang="ru" sz="1500">
                <a:solidFill>
                  <a:schemeClr val="dk1"/>
                </a:solidFill>
              </a:rPr>
              <a:t> - максимальная наблюдаемая магнитуда за последние n событий и M</a:t>
            </a:r>
            <a:r>
              <a:rPr baseline="-25000" lang="ru" sz="1500">
                <a:solidFill>
                  <a:schemeClr val="dk1"/>
                </a:solidFill>
              </a:rPr>
              <a:t>max,expected</a:t>
            </a:r>
            <a:r>
              <a:rPr lang="ru" sz="1500">
                <a:solidFill>
                  <a:schemeClr val="dk1"/>
                </a:solidFill>
              </a:rPr>
              <a:t> - максимальная магнитуда за последние n событий на основе закона </a:t>
            </a:r>
            <a:r>
              <a:rPr lang="ru" sz="1500">
                <a:solidFill>
                  <a:schemeClr val="dk1"/>
                </a:solidFill>
              </a:rPr>
              <a:t>Гутенберга-Рихтера</a:t>
            </a:r>
            <a:r>
              <a:rPr lang="ru" sz="1500">
                <a:solidFill>
                  <a:schemeClr val="dk1"/>
                </a:solidFill>
              </a:rPr>
              <a:t>.</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lang="ru" sz="1500">
                <a:solidFill>
                  <a:schemeClr val="dk1"/>
                </a:solidFill>
              </a:rPr>
              <a:t>Поскольку событие наибольшей магнитуды, скорее всего, произойдет только один раз среди n событий, N = 1, log</a:t>
            </a:r>
            <a:r>
              <a:rPr baseline="-25000" lang="ru" sz="1500">
                <a:solidFill>
                  <a:schemeClr val="dk1"/>
                </a:solidFill>
              </a:rPr>
              <a:t>10</a:t>
            </a:r>
            <a:r>
              <a:rPr lang="ru" sz="1500">
                <a:solidFill>
                  <a:schemeClr val="dk1"/>
                </a:solidFill>
              </a:rPr>
              <a:t>N = 0 и уравнение </a:t>
            </a:r>
            <a:r>
              <a:rPr lang="ru" sz="1500">
                <a:solidFill>
                  <a:schemeClr val="dk1"/>
                </a:solidFill>
              </a:rPr>
              <a:t>log</a:t>
            </a:r>
            <a:r>
              <a:rPr baseline="-25000" lang="ru" sz="1500">
                <a:solidFill>
                  <a:schemeClr val="dk1"/>
                </a:solidFill>
              </a:rPr>
              <a:t>10</a:t>
            </a:r>
            <a:r>
              <a:rPr lang="ru" sz="1500">
                <a:solidFill>
                  <a:schemeClr val="dk1"/>
                </a:solidFill>
              </a:rPr>
              <a:t>N = a − bM</a:t>
            </a:r>
            <a:r>
              <a:rPr lang="ru" sz="1500">
                <a:solidFill>
                  <a:schemeClr val="dk1"/>
                </a:solidFill>
              </a:rPr>
              <a:t> дает</a:t>
            </a:r>
            <a:endParaRPr sz="1500">
              <a:solidFill>
                <a:schemeClr val="dk1"/>
              </a:solidFill>
            </a:endParaRPr>
          </a:p>
          <a:p>
            <a:pPr indent="0" lvl="0" marL="0" rtl="0" algn="ctr">
              <a:spcBef>
                <a:spcPts val="1200"/>
              </a:spcBef>
              <a:spcAft>
                <a:spcPts val="1200"/>
              </a:spcAft>
              <a:buNone/>
            </a:pPr>
            <a:r>
              <a:rPr lang="ru" sz="1500">
                <a:solidFill>
                  <a:schemeClr val="dk1"/>
                </a:solidFill>
              </a:rPr>
              <a:t>M</a:t>
            </a:r>
            <a:r>
              <a:rPr baseline="-25000" lang="ru" sz="1500">
                <a:solidFill>
                  <a:schemeClr val="dk1"/>
                </a:solidFill>
              </a:rPr>
              <a:t>max,expected</a:t>
            </a:r>
            <a:r>
              <a:rPr lang="ru" sz="1500">
                <a:solidFill>
                  <a:schemeClr val="dk1"/>
                </a:solidFill>
              </a:rPr>
              <a:t> = a / 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Значение </a:t>
            </a:r>
            <a:r>
              <a:rPr lang="ru"/>
              <a:t>µ</a:t>
            </a:r>
            <a:endParaRPr/>
          </a:p>
        </p:txBody>
      </p:sp>
      <p:sp>
        <p:nvSpPr>
          <p:cNvPr id="149" name="Google Shape;149;p27"/>
          <p:cNvSpPr txBox="1"/>
          <p:nvPr>
            <p:ph idx="1" type="body"/>
          </p:nvPr>
        </p:nvSpPr>
        <p:spPr>
          <a:xfrm>
            <a:off x="311700" y="1152475"/>
            <a:ext cx="8570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sz="1500">
                <a:solidFill>
                  <a:schemeClr val="dk1"/>
                </a:solidFill>
              </a:rPr>
              <a:t>Значение µ — это среднее время, наблюдаемое между характерными или типичными событиями </a:t>
            </a:r>
            <a:r>
              <a:rPr lang="ru" sz="1500" u="sng">
                <a:solidFill>
                  <a:schemeClr val="dk1"/>
                </a:solidFill>
              </a:rPr>
              <a:t>среди последних n событий</a:t>
            </a:r>
            <a:r>
              <a:rPr lang="ru" sz="1500">
                <a:solidFill>
                  <a:schemeClr val="dk1"/>
                </a:solidFill>
              </a:rPr>
              <a:t>.</a:t>
            </a:r>
            <a:endParaRPr sz="1500">
              <a:solidFill>
                <a:schemeClr val="dk1"/>
              </a:solidFill>
            </a:endParaRPr>
          </a:p>
          <a:p>
            <a:pPr indent="0" lvl="0" marL="0" rtl="0" algn="l">
              <a:spcBef>
                <a:spcPts val="1200"/>
              </a:spcBef>
              <a:spcAft>
                <a:spcPts val="0"/>
              </a:spcAft>
              <a:buNone/>
            </a:pPr>
            <a:r>
              <a:rPr lang="ru" sz="1500">
                <a:solidFill>
                  <a:schemeClr val="dk1"/>
                </a:solidFill>
              </a:rPr>
              <a:t>Для некоторых регионов установлено, что промежутки времени между </a:t>
            </a:r>
            <a:r>
              <a:rPr b="1" lang="ru" sz="1500">
                <a:solidFill>
                  <a:schemeClr val="dk1"/>
                </a:solidFill>
              </a:rPr>
              <a:t>сильными землетрясениями — характерными событиями</a:t>
            </a:r>
            <a:r>
              <a:rPr lang="ru" sz="1500">
                <a:solidFill>
                  <a:schemeClr val="dk1"/>
                </a:solidFill>
              </a:rPr>
              <a:t> — относительно постоянны. По этой причине магнитуды определяются в заданном диапазоне приближения. Например, </a:t>
            </a:r>
            <a:r>
              <a:rPr lang="ru" sz="1500" u="sng">
                <a:solidFill>
                  <a:schemeClr val="dk1"/>
                </a:solidFill>
              </a:rPr>
              <a:t>землетрясения магнитуды от 7 до 7,5 объединяются в одну характеристическую магнитуду</a:t>
            </a:r>
            <a:r>
              <a:rPr lang="ru" sz="1500">
                <a:solidFill>
                  <a:schemeClr val="dk1"/>
                </a:solidFill>
              </a:rPr>
              <a:t>, и такие характерные события в идеале должны быть разделены примерно равными периодами времени. Таким образом, среднее время µ определяется выражением: </a:t>
            </a:r>
            <a:endParaRPr sz="1500">
              <a:solidFill>
                <a:schemeClr val="dk1"/>
              </a:solidFill>
            </a:endParaRPr>
          </a:p>
          <a:p>
            <a:pPr indent="0" lvl="0" marL="0" rtl="0" algn="ctr">
              <a:spcBef>
                <a:spcPts val="1200"/>
              </a:spcBef>
              <a:spcAft>
                <a:spcPts val="0"/>
              </a:spcAft>
              <a:buNone/>
            </a:pPr>
            <a:r>
              <a:rPr lang="ru" sz="1500">
                <a:solidFill>
                  <a:schemeClr val="dk1"/>
                </a:solidFill>
              </a:rPr>
              <a:t> µ = Σ(t</a:t>
            </a:r>
            <a:r>
              <a:rPr baseline="-25000" lang="ru" sz="1500">
                <a:solidFill>
                  <a:schemeClr val="dk1"/>
                </a:solidFill>
              </a:rPr>
              <a:t>i characterisic</a:t>
            </a:r>
            <a:r>
              <a:rPr lang="ru" sz="1500">
                <a:solidFill>
                  <a:schemeClr val="dk1"/>
                </a:solidFill>
              </a:rPr>
              <a:t>) / n</a:t>
            </a:r>
            <a:r>
              <a:rPr baseline="-25000" lang="ru" sz="1500">
                <a:solidFill>
                  <a:schemeClr val="dk1"/>
                </a:solidFill>
              </a:rPr>
              <a:t>characteristic</a:t>
            </a:r>
            <a:r>
              <a:rPr lang="ru" sz="1500">
                <a:solidFill>
                  <a:schemeClr val="dk1"/>
                </a:solidFill>
              </a:rPr>
              <a:t>,</a:t>
            </a:r>
            <a:endParaRPr sz="1500">
              <a:solidFill>
                <a:schemeClr val="dk1"/>
              </a:solidFill>
            </a:endParaRPr>
          </a:p>
          <a:p>
            <a:pPr indent="0" lvl="0" marL="0" rtl="0" algn="l">
              <a:spcBef>
                <a:spcPts val="1200"/>
              </a:spcBef>
              <a:spcAft>
                <a:spcPts val="1200"/>
              </a:spcAft>
              <a:buNone/>
            </a:pPr>
            <a:r>
              <a:rPr lang="ru" sz="1500">
                <a:solidFill>
                  <a:schemeClr val="dk1"/>
                </a:solidFill>
              </a:rPr>
              <a:t>где t</a:t>
            </a:r>
            <a:r>
              <a:rPr baseline="-25000" lang="ru" sz="1500">
                <a:solidFill>
                  <a:schemeClr val="dk1"/>
                </a:solidFill>
              </a:rPr>
              <a:t>i characteristic</a:t>
            </a:r>
            <a:r>
              <a:rPr lang="ru" sz="1500">
                <a:solidFill>
                  <a:schemeClr val="dk1"/>
                </a:solidFill>
              </a:rPr>
              <a:t> - наблюдаемое прошедшее между характерными событиями магнитуды M</a:t>
            </a:r>
            <a:r>
              <a:rPr baseline="-25000" lang="ru" sz="1500">
                <a:solidFill>
                  <a:schemeClr val="dk1"/>
                </a:solidFill>
              </a:rPr>
              <a:t>i</a:t>
            </a:r>
            <a:r>
              <a:rPr lang="ru" sz="1500">
                <a:solidFill>
                  <a:schemeClr val="dk1"/>
                </a:solidFill>
              </a:rPr>
              <a:t> </a:t>
            </a:r>
            <a:r>
              <a:rPr lang="ru" sz="1500">
                <a:solidFill>
                  <a:schemeClr val="dk1"/>
                </a:solidFill>
              </a:rPr>
              <a:t>время </a:t>
            </a:r>
            <a:r>
              <a:rPr lang="ru" sz="1500">
                <a:solidFill>
                  <a:schemeClr val="dk1"/>
                </a:solidFill>
              </a:rPr>
              <a:t>и n</a:t>
            </a:r>
            <a:r>
              <a:rPr baseline="-25000" lang="ru" sz="1500">
                <a:solidFill>
                  <a:schemeClr val="dk1"/>
                </a:solidFill>
              </a:rPr>
              <a:t>characteristic</a:t>
            </a:r>
            <a:r>
              <a:rPr lang="ru" sz="1500">
                <a:solidFill>
                  <a:schemeClr val="dk1"/>
                </a:solidFill>
              </a:rPr>
              <a:t> - общее количество характерных событий.</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Значение </a:t>
            </a:r>
            <a:r>
              <a:rPr lang="ru"/>
              <a:t>c</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Коэффициент вариации среднего времени между характерными событиями (µ), также известный как апериодичность среднего значения (значение c), является мерой близости распределения магнитуд сейсмического региона к характеристическому распределению и определяется как</a:t>
            </a:r>
            <a:endParaRPr sz="1500">
              <a:solidFill>
                <a:schemeClr val="dk1"/>
              </a:solidFill>
            </a:endParaRPr>
          </a:p>
          <a:p>
            <a:pPr indent="0" lvl="0" marL="0" rtl="0" algn="ctr">
              <a:spcBef>
                <a:spcPts val="1200"/>
              </a:spcBef>
              <a:spcAft>
                <a:spcPts val="0"/>
              </a:spcAft>
              <a:buNone/>
            </a:pPr>
            <a:r>
              <a:rPr lang="ru" sz="1500">
                <a:solidFill>
                  <a:schemeClr val="dk1"/>
                </a:solidFill>
              </a:rPr>
              <a:t>c = стандартное отклонение наблюдаемых промежутков времени / µ</a:t>
            </a:r>
            <a:endParaRPr sz="1500">
              <a:solidFill>
                <a:schemeClr val="dk1"/>
              </a:solidFill>
            </a:endParaRPr>
          </a:p>
          <a:p>
            <a:pPr indent="0" lvl="0" marL="0" rtl="0" algn="l">
              <a:spcBef>
                <a:spcPts val="1200"/>
              </a:spcBef>
              <a:spcAft>
                <a:spcPts val="0"/>
              </a:spcAft>
              <a:buNone/>
            </a:pPr>
            <a:r>
              <a:rPr lang="ru" sz="1500">
                <a:solidFill>
                  <a:schemeClr val="dk1"/>
                </a:solidFill>
              </a:rPr>
              <a:t>Большое значение c указывает на большую разницу между рассчитанным средним временем и наблюдаемым средним временем между характерными событиями, и наоборот.</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Нейросетевые модели для категориального предсказания магнитуды землетрясений</a:t>
            </a:r>
            <a:endParaRPr/>
          </a:p>
        </p:txBody>
      </p:sp>
      <p:sp>
        <p:nvSpPr>
          <p:cNvPr id="161" name="Google Shape;161;p29"/>
          <p:cNvSpPr txBox="1"/>
          <p:nvPr>
            <p:ph idx="1" type="body"/>
          </p:nvPr>
        </p:nvSpPr>
        <p:spPr>
          <a:xfrm>
            <a:off x="311700" y="1534400"/>
            <a:ext cx="8520600" cy="30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3 нейронные сети представлены и протестированы для прогнозирования наибольшей магнитуды землетрясения в течение следующего месяца в сейсмическом регионе с одновременным использованием 8 показателей сейсмичности в качестве входных данных, а именно:</a:t>
            </a:r>
            <a:endParaRPr sz="1500">
              <a:solidFill>
                <a:schemeClr val="dk1"/>
              </a:solidFill>
            </a:endParaRPr>
          </a:p>
          <a:p>
            <a:pPr indent="-323850" lvl="0" marL="457200" rtl="0" algn="l">
              <a:spcBef>
                <a:spcPts val="1200"/>
              </a:spcBef>
              <a:spcAft>
                <a:spcPts val="0"/>
              </a:spcAft>
              <a:buClr>
                <a:schemeClr val="dk1"/>
              </a:buClr>
              <a:buSzPts val="1500"/>
              <a:buChar char="●"/>
            </a:pPr>
            <a:r>
              <a:rPr lang="ru" sz="1500">
                <a:solidFill>
                  <a:schemeClr val="dk1"/>
                </a:solidFill>
              </a:rPr>
              <a:t>нейронная сеть обратного распространения Левенберга-Марквардта (LMBP) с прямой связью,</a:t>
            </a:r>
            <a:endParaRPr sz="1500">
              <a:solidFill>
                <a:schemeClr val="dk1"/>
              </a:solidFill>
            </a:endParaRPr>
          </a:p>
          <a:p>
            <a:pPr indent="-323850" lvl="0" marL="457200" rtl="0" algn="l">
              <a:spcBef>
                <a:spcPts val="0"/>
              </a:spcBef>
              <a:spcAft>
                <a:spcPts val="0"/>
              </a:spcAft>
              <a:buClr>
                <a:schemeClr val="dk1"/>
              </a:buClr>
              <a:buSzPts val="1500"/>
              <a:buChar char="●"/>
            </a:pPr>
            <a:r>
              <a:rPr lang="ru" sz="1500">
                <a:solidFill>
                  <a:schemeClr val="dk1"/>
                </a:solidFill>
              </a:rPr>
              <a:t>рекуррентная нейронная сеть и</a:t>
            </a:r>
            <a:endParaRPr sz="1500">
              <a:solidFill>
                <a:schemeClr val="dk1"/>
              </a:solidFill>
            </a:endParaRPr>
          </a:p>
          <a:p>
            <a:pPr indent="-323850" lvl="0" marL="457200" rtl="0" algn="l">
              <a:spcBef>
                <a:spcPts val="0"/>
              </a:spcBef>
              <a:spcAft>
                <a:spcPts val="0"/>
              </a:spcAft>
              <a:buClr>
                <a:schemeClr val="dk1"/>
              </a:buClr>
              <a:buSzPts val="1500"/>
              <a:buChar char="●"/>
            </a:pPr>
            <a:r>
              <a:rPr lang="ru" sz="1500">
                <a:solidFill>
                  <a:schemeClr val="dk1"/>
                </a:solidFill>
              </a:rPr>
              <a:t>нейронная сеть радиальной базисной функции (RBF).</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ru" sz="2500"/>
              <a:t>Н</a:t>
            </a:r>
            <a:r>
              <a:rPr lang="ru" sz="2500"/>
              <a:t>ейронная сеть обратного распространения</a:t>
            </a:r>
            <a:endParaRPr sz="2500"/>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00">
                <a:solidFill>
                  <a:schemeClr val="dk1"/>
                </a:solidFill>
              </a:rPr>
              <a:t>Архитектура полносвязной нейронной сети для прогнозирования возникновения землетрясения пороговой магнитуды или выше в следующем месяце:</a:t>
            </a:r>
            <a:endParaRPr sz="1500">
              <a:solidFill>
                <a:schemeClr val="dk1"/>
              </a:solidFill>
            </a:endParaRPr>
          </a:p>
        </p:txBody>
      </p:sp>
      <p:pic>
        <p:nvPicPr>
          <p:cNvPr id="168" name="Google Shape;168;p30"/>
          <p:cNvPicPr preferRelativeResize="0"/>
          <p:nvPr/>
        </p:nvPicPr>
        <p:blipFill>
          <a:blip r:embed="rId3">
            <a:alphaModFix/>
          </a:blip>
          <a:stretch>
            <a:fillRect/>
          </a:stretch>
        </p:blipFill>
        <p:spPr>
          <a:xfrm>
            <a:off x="2551487" y="1760121"/>
            <a:ext cx="5013576" cy="3340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a:t>
            </a:r>
            <a:r>
              <a:rPr lang="ru"/>
              <a:t>редсказание </a:t>
            </a:r>
            <a:r>
              <a:rPr lang="ru"/>
              <a:t>модели</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Выход сети вычисляется следующим образом:</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rPr lang="ru" sz="1500">
                <a:solidFill>
                  <a:schemeClr val="dk1"/>
                </a:solidFill>
              </a:rPr>
              <a:t>где </a:t>
            </a:r>
            <a:r>
              <a:rPr b="1" lang="ru" sz="1500">
                <a:solidFill>
                  <a:schemeClr val="dk1"/>
                </a:solidFill>
              </a:rPr>
              <a:t>O</a:t>
            </a:r>
            <a:r>
              <a:rPr b="1" baseline="-25000" lang="ru" sz="1500">
                <a:solidFill>
                  <a:schemeClr val="dk1"/>
                </a:solidFill>
              </a:rPr>
              <a:t>pi</a:t>
            </a:r>
            <a:r>
              <a:rPr lang="ru" sz="1500">
                <a:solidFill>
                  <a:schemeClr val="dk1"/>
                </a:solidFill>
              </a:rPr>
              <a:t> - прогнозируемое возникновение (1) или не-</a:t>
            </a:r>
            <a:r>
              <a:rPr lang="ru" sz="1500">
                <a:solidFill>
                  <a:schemeClr val="dk1"/>
                </a:solidFill>
              </a:rPr>
              <a:t>возникновение </a:t>
            </a:r>
            <a:r>
              <a:rPr lang="ru" sz="1500">
                <a:solidFill>
                  <a:schemeClr val="dk1"/>
                </a:solidFill>
              </a:rPr>
              <a:t>(0) землетрясения пороговой магнитуды или выше в течение i-го месяца, </a:t>
            </a:r>
            <a:r>
              <a:rPr b="1" lang="ru" sz="1500">
                <a:solidFill>
                  <a:schemeClr val="dk1"/>
                </a:solidFill>
              </a:rPr>
              <a:t>s</a:t>
            </a:r>
            <a:r>
              <a:rPr b="1" baseline="-25000" lang="ru" sz="1500">
                <a:solidFill>
                  <a:schemeClr val="dk1"/>
                </a:solidFill>
              </a:rPr>
              <a:t>i</a:t>
            </a:r>
            <a:r>
              <a:rPr b="1" lang="ru" sz="1500">
                <a:solidFill>
                  <a:schemeClr val="dk1"/>
                </a:solidFill>
              </a:rPr>
              <a:t> </a:t>
            </a:r>
            <a:r>
              <a:rPr lang="ru" sz="1500">
                <a:solidFill>
                  <a:schemeClr val="dk1"/>
                </a:solidFill>
              </a:rPr>
              <a:t>- входной вектор </a:t>
            </a:r>
            <a:r>
              <a:rPr lang="ru" sz="1500">
                <a:solidFill>
                  <a:schemeClr val="dk1"/>
                </a:solidFill>
              </a:rPr>
              <a:t>в j-м скрытом слое</a:t>
            </a:r>
            <a:r>
              <a:rPr lang="ru" sz="1500">
                <a:solidFill>
                  <a:schemeClr val="dk1"/>
                </a:solidFill>
              </a:rPr>
              <a:t>, </a:t>
            </a:r>
            <a:r>
              <a:rPr b="1" lang="ru" sz="1500">
                <a:solidFill>
                  <a:schemeClr val="dk1"/>
                </a:solidFill>
              </a:rPr>
              <a:t>w</a:t>
            </a:r>
            <a:r>
              <a:rPr b="1" baseline="-25000" lang="ru" sz="1500">
                <a:solidFill>
                  <a:schemeClr val="dk1"/>
                </a:solidFill>
              </a:rPr>
              <a:t>j</a:t>
            </a:r>
            <a:r>
              <a:rPr lang="ru" sz="1500">
                <a:solidFill>
                  <a:schemeClr val="dk1"/>
                </a:solidFill>
              </a:rPr>
              <a:t> - вектор весов в j-м скрытом слое, </a:t>
            </a:r>
            <a:r>
              <a:rPr b="1" lang="ru" sz="1500">
                <a:solidFill>
                  <a:schemeClr val="dk1"/>
                </a:solidFill>
              </a:rPr>
              <a:t>f</a:t>
            </a:r>
            <a:r>
              <a:rPr lang="ru" sz="1500">
                <a:solidFill>
                  <a:schemeClr val="dk1"/>
                </a:solidFill>
              </a:rPr>
              <a:t> - функция активации и </a:t>
            </a:r>
            <a:r>
              <a:rPr b="1" lang="ru" sz="1500">
                <a:solidFill>
                  <a:schemeClr val="dk1"/>
                </a:solidFill>
              </a:rPr>
              <a:t>n</a:t>
            </a:r>
            <a:r>
              <a:rPr lang="ru" sz="1500">
                <a:solidFill>
                  <a:schemeClr val="dk1"/>
                </a:solidFill>
              </a:rPr>
              <a:t> - общее количество скрытых слоев. </a:t>
            </a:r>
            <a:r>
              <a:rPr lang="ru" sz="1500">
                <a:solidFill>
                  <a:schemeClr val="dk1"/>
                </a:solidFill>
              </a:rPr>
              <a:t>Т</a:t>
            </a:r>
            <a:r>
              <a:rPr lang="ru" sz="1500">
                <a:solidFill>
                  <a:schemeClr val="dk1"/>
                </a:solidFill>
              </a:rPr>
              <a:t>ангенс-сигмовидная функция оказалась наиболее подходящей функцией активации в данном исследовании. Количество скрытых слоев и количество узлов в каждом скрытом слое определяются методом подбора для получения наилучших результатов.</a:t>
            </a:r>
            <a:endParaRPr sz="1500">
              <a:solidFill>
                <a:schemeClr val="dk1"/>
              </a:solidFill>
            </a:endParaRPr>
          </a:p>
        </p:txBody>
      </p:sp>
      <p:pic>
        <p:nvPicPr>
          <p:cNvPr descr="{&quot;type&quot;:&quot;$$&quot;,&quot;backgroundColorModified&quot;:false,&quot;id&quot;:&quot;6&quot;,&quot;backgroundColor&quot;:&quot;#FFFFFF&quot;,&quot;font&quot;:{&quot;family&quot;:&quot;Arial&quot;,&quot;size&quot;:14,&quot;color&quot;:&quot;#000000&quot;},&quot;aid&quot;:null,&quot;code&quot;:&quot;$$O_{pi}\\,=\\,\\sum_{j=1}^{n}f\\left(s_{i}\\cdot w_{j}\\right)$$&quot;,&quot;ts&quot;:1671094127545,&quot;cs&quot;:&quot;NEIcA8RjF53dYioSAsJujw==&quot;,&quot;size&quot;:{&quot;width&quot;:188,&quot;height&quot;:59.166666666666664}}" id="175" name="Google Shape;175;p31"/>
          <p:cNvPicPr preferRelativeResize="0"/>
          <p:nvPr/>
        </p:nvPicPr>
        <p:blipFill>
          <a:blip r:embed="rId3">
            <a:alphaModFix/>
          </a:blip>
          <a:stretch>
            <a:fillRect/>
          </a:stretch>
        </p:blipFill>
        <p:spPr>
          <a:xfrm>
            <a:off x="3578907" y="1491175"/>
            <a:ext cx="1790700" cy="5635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t>Предыдущие исследования</a:t>
            </a:r>
            <a:endParaRPr sz="25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sz="1500">
                <a:solidFill>
                  <a:schemeClr val="dk1"/>
                </a:solidFill>
              </a:rPr>
              <a:t>Обратный степенной закон Гутенберга-Рихтера</a:t>
            </a:r>
            <a:r>
              <a:rPr lang="ru" sz="1500">
                <a:solidFill>
                  <a:schemeClr val="dk1"/>
                </a:solidFill>
              </a:rPr>
              <a:t> устанавливает обратную линейную зависимость между магнитудой сейсмических событий и логарифмом частоты возникновения событий с магнитудой, равной или меньшей этой магнитуды.</a:t>
            </a:r>
            <a:endParaRPr sz="1500">
              <a:solidFill>
                <a:schemeClr val="dk1"/>
              </a:solidFill>
            </a:endParaRPr>
          </a:p>
          <a:p>
            <a:pPr indent="0" lvl="0" marL="0" rtl="0" algn="l">
              <a:spcBef>
                <a:spcPts val="1200"/>
              </a:spcBef>
              <a:spcAft>
                <a:spcPts val="0"/>
              </a:spcAft>
              <a:buNone/>
            </a:pPr>
            <a:r>
              <a:rPr b="1" lang="ru" sz="1500">
                <a:solidFill>
                  <a:schemeClr val="dk1"/>
                </a:solidFill>
              </a:rPr>
              <a:t>Характерная модель распределения землетрясений</a:t>
            </a:r>
            <a:r>
              <a:rPr lang="ru" sz="1500">
                <a:solidFill>
                  <a:schemeClr val="dk1"/>
                </a:solidFill>
              </a:rPr>
              <a:t>: некоторые активные сейсмические зоны демонстрируют «повторяющуюся» или «характерную» тенденцию, когда крупные сейсмические события (их также называют характерными событиями) перемежаются почти одинаковыми временными интервалами.</a:t>
            </a:r>
            <a:endParaRPr sz="1500">
              <a:solidFill>
                <a:schemeClr val="dk1"/>
              </a:solidFill>
            </a:endParaRPr>
          </a:p>
          <a:p>
            <a:pPr indent="0" lvl="0" marL="0" rtl="0" algn="l">
              <a:spcBef>
                <a:spcPts val="1200"/>
              </a:spcBef>
              <a:spcAft>
                <a:spcPts val="0"/>
              </a:spcAft>
              <a:buClr>
                <a:schemeClr val="dk1"/>
              </a:buClr>
              <a:buSzPts val="1100"/>
              <a:buFont typeface="Arial"/>
              <a:buNone/>
            </a:pPr>
            <a:r>
              <a:rPr b="1" lang="ru" sz="1500">
                <a:solidFill>
                  <a:schemeClr val="dk1"/>
                </a:solidFill>
              </a:rPr>
              <a:t>Предвестники крупных землетрясений</a:t>
            </a:r>
            <a:r>
              <a:rPr lang="ru" sz="1500">
                <a:solidFill>
                  <a:schemeClr val="dk1"/>
                </a:solidFill>
              </a:rPr>
              <a:t>: например, </a:t>
            </a:r>
            <a:r>
              <a:rPr b="1" lang="ru" sz="1500">
                <a:solidFill>
                  <a:schemeClr val="dk1"/>
                </a:solidFill>
              </a:rPr>
              <a:t>форшоки</a:t>
            </a:r>
            <a:r>
              <a:rPr lang="ru" sz="1500">
                <a:solidFill>
                  <a:schemeClr val="dk1"/>
                </a:solidFill>
              </a:rPr>
              <a:t>, представляющие собой серию сейсмических событий с магнитудой выше, чем магнитуда нормальной или фоновой сейсмической активности региона, предшествующих сильному землетрясению.</a:t>
            </a:r>
            <a:endParaRPr sz="1500">
              <a:solidFill>
                <a:schemeClr val="dk1"/>
              </a:solidFill>
            </a:endParaRPr>
          </a:p>
          <a:p>
            <a:pPr indent="0" lvl="0" marL="0" rtl="0" algn="l">
              <a:spcBef>
                <a:spcPts val="1200"/>
              </a:spcBef>
              <a:spcAft>
                <a:spcPts val="1200"/>
              </a:spcAft>
              <a:buClr>
                <a:schemeClr val="dk1"/>
              </a:buClr>
              <a:buSzPts val="1100"/>
              <a:buFont typeface="Arial"/>
              <a:buNone/>
            </a:pPr>
            <a:r>
              <a:rPr lang="ru" sz="1500">
                <a:solidFill>
                  <a:schemeClr val="dk1"/>
                </a:solidFill>
              </a:rPr>
              <a:t>Феномен </a:t>
            </a:r>
            <a:r>
              <a:rPr b="1" lang="ru" sz="1500">
                <a:solidFill>
                  <a:schemeClr val="dk1"/>
                </a:solidFill>
              </a:rPr>
              <a:t>сейсмического затишья</a:t>
            </a:r>
            <a:r>
              <a:rPr lang="ru" sz="1500">
                <a:solidFill>
                  <a:schemeClr val="dk1"/>
                </a:solidFill>
              </a:rPr>
              <a:t> нормальной сейсмичности региона на некоторое время перед сильным землетрясением.</a:t>
            </a:r>
            <a:endParaRPr sz="1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Функция потерь и ее оптимизация</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Задача оптимизации состоит в том, чтобы минимизировать функцию (z), определяемую как:</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lang="ru" sz="1500">
                <a:solidFill>
                  <a:schemeClr val="dk1"/>
                </a:solidFill>
              </a:rPr>
              <a:t>где O</a:t>
            </a:r>
            <a:r>
              <a:rPr baseline="-25000" lang="ru" sz="1500">
                <a:solidFill>
                  <a:schemeClr val="dk1"/>
                </a:solidFill>
              </a:rPr>
              <a:t>oi</a:t>
            </a:r>
            <a:r>
              <a:rPr lang="ru" sz="1500">
                <a:solidFill>
                  <a:schemeClr val="dk1"/>
                </a:solidFill>
              </a:rPr>
              <a:t> - наблюдаемое возникновение (1) или не-возникновение (0) события пороговой магнитуды или выше в течение i-го месяца и N - общее количество событий в обучающем наборе данных.</a:t>
            </a:r>
            <a:endParaRPr sz="1500">
              <a:solidFill>
                <a:schemeClr val="dk1"/>
              </a:solidFill>
            </a:endParaRPr>
          </a:p>
          <a:p>
            <a:pPr indent="0" lvl="0" marL="0" rtl="0" algn="l">
              <a:spcBef>
                <a:spcPts val="1200"/>
              </a:spcBef>
              <a:spcAft>
                <a:spcPts val="0"/>
              </a:spcAft>
              <a:buClr>
                <a:schemeClr val="dk1"/>
              </a:buClr>
              <a:buSzPts val="1100"/>
              <a:buFont typeface="Arial"/>
              <a:buNone/>
            </a:pPr>
            <a:r>
              <a:rPr lang="ru" sz="1500">
                <a:solidFill>
                  <a:schemeClr val="dk1"/>
                </a:solidFill>
              </a:rPr>
              <a:t>Алгоритм обратного распространения Левенберга-Марквардта используется в качестве правила обучения вместо стандартного алгоритма обратного распространения в этой работе.</a:t>
            </a:r>
            <a:endParaRPr sz="1500">
              <a:solidFill>
                <a:schemeClr val="dk1"/>
              </a:solidFill>
            </a:endParaRPr>
          </a:p>
          <a:p>
            <a:pPr indent="0" lvl="0" marL="0" rtl="0" algn="l">
              <a:spcBef>
                <a:spcPts val="1200"/>
              </a:spcBef>
              <a:spcAft>
                <a:spcPts val="1200"/>
              </a:spcAft>
              <a:buNone/>
            </a:pPr>
            <a:r>
              <a:t/>
            </a:r>
            <a:endParaRPr/>
          </a:p>
        </p:txBody>
      </p:sp>
      <p:pic>
        <p:nvPicPr>
          <p:cNvPr descr="{&quot;code&quot;:&quot;$$z\\,=\\,\\frac{1}{N}\\sum_{i=1}^{N}\\left(O_{oi}\\,-\\,O_{pi}\\right)^{2}$$&quot;,&quot;type&quot;:&quot;$$&quot;,&quot;id&quot;:&quot;7&quot;,&quot;backgroundColor&quot;:&quot;#FFFFFF&quot;,&quot;font&quot;:{&quot;size&quot;:14,&quot;family&quot;:&quot;Arial&quot;,&quot;color&quot;:&quot;#000000&quot;},&quot;aid&quot;:null,&quot;ts&quot;:1671094627626,&quot;cs&quot;:&quot;i9BzYZPldNNdU7UrSNigCg==&quot;,&quot;size&quot;:{&quot;width&quot;:233.79999999999995,&quot;height&quot;:59.80000000000001}}" id="182" name="Google Shape;182;p32"/>
          <p:cNvPicPr preferRelativeResize="0"/>
          <p:nvPr/>
        </p:nvPicPr>
        <p:blipFill>
          <a:blip r:embed="rId3">
            <a:alphaModFix/>
          </a:blip>
          <a:stretch>
            <a:fillRect/>
          </a:stretch>
        </p:blipFill>
        <p:spPr>
          <a:xfrm>
            <a:off x="3458525" y="1480400"/>
            <a:ext cx="2226945" cy="5695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BP vs </a:t>
            </a:r>
            <a:r>
              <a:rPr lang="ru"/>
              <a:t>RNN</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00">
                <a:solidFill>
                  <a:schemeClr val="dk1"/>
                </a:solidFill>
              </a:rPr>
              <a:t>Порядок, в котором элементы обучающего набора данных используются в простой полносвязной нейронной сети, не имеет значения. В отличие от полносвязных нейронных сетей рекуррентные сети способны сохранять прошлые результаты за счет включения временной задержки. Из-за этой </a:t>
            </a:r>
            <a:r>
              <a:rPr b="1" lang="ru" sz="1500">
                <a:solidFill>
                  <a:schemeClr val="dk1"/>
                </a:solidFill>
              </a:rPr>
              <a:t>способности работать не только с входным пространством, но и с внутренним пространством состояний</a:t>
            </a:r>
            <a:r>
              <a:rPr lang="ru" sz="1500">
                <a:solidFill>
                  <a:schemeClr val="dk1"/>
                </a:solidFill>
              </a:rPr>
              <a:t> рекуррентные сети используются в задачах, связанных с временными рядами. Записи временных магнитуд землетрясений также формируют временные ряды, и поэтому рекуррентные нейронные сети подходят для прогнозирования тенденций землетрясений.</a:t>
            </a:r>
            <a:endParaRPr sz="15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Рекуррентная нейронная сеть</a:t>
            </a:r>
            <a:endParaRPr/>
          </a:p>
        </p:txBody>
      </p:sp>
      <p:sp>
        <p:nvSpPr>
          <p:cNvPr id="194" name="Google Shape;194;p34"/>
          <p:cNvSpPr txBox="1"/>
          <p:nvPr>
            <p:ph idx="1" type="body"/>
          </p:nvPr>
        </p:nvSpPr>
        <p:spPr>
          <a:xfrm>
            <a:off x="311700" y="1152475"/>
            <a:ext cx="3988800" cy="39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Архитектура рекуррентной нейронной сети представлена на рисунке справа:</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rPr lang="ru" sz="1500">
                <a:solidFill>
                  <a:schemeClr val="dk1"/>
                </a:solidFill>
              </a:rPr>
              <a:t>Как и в полносвязной нейронной сети, количество скрытых слоев и количество узлов в каждом скрытом слое определяются методом подбора для достижения наилучших результатов.</a:t>
            </a:r>
            <a:endParaRPr sz="1500">
              <a:solidFill>
                <a:schemeClr val="dk1"/>
              </a:solidFill>
            </a:endParaRPr>
          </a:p>
        </p:txBody>
      </p:sp>
      <p:pic>
        <p:nvPicPr>
          <p:cNvPr id="195" name="Google Shape;195;p34"/>
          <p:cNvPicPr preferRelativeResize="0"/>
          <p:nvPr/>
        </p:nvPicPr>
        <p:blipFill rotWithShape="1">
          <a:blip r:embed="rId3">
            <a:alphaModFix/>
          </a:blip>
          <a:srcRect b="0" l="0" r="0" t="2940"/>
          <a:stretch/>
        </p:blipFill>
        <p:spPr>
          <a:xfrm>
            <a:off x="4430350" y="1272625"/>
            <a:ext cx="4237300" cy="3611525"/>
          </a:xfrm>
          <a:prstGeom prst="rect">
            <a:avLst/>
          </a:prstGeom>
          <a:noFill/>
          <a:ln>
            <a:noFill/>
          </a:ln>
        </p:spPr>
      </p:pic>
      <p:pic>
        <p:nvPicPr>
          <p:cNvPr id="196" name="Google Shape;196;p34"/>
          <p:cNvPicPr preferRelativeResize="0"/>
          <p:nvPr/>
        </p:nvPicPr>
        <p:blipFill>
          <a:blip r:embed="rId4">
            <a:alphaModFix/>
          </a:blip>
          <a:stretch>
            <a:fillRect/>
          </a:stretch>
        </p:blipFill>
        <p:spPr>
          <a:xfrm>
            <a:off x="768325" y="1826500"/>
            <a:ext cx="2780226" cy="125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Предсказание модели</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В рекуррентной нейронной сети на каждой итерации выход модели проходит через рекуррентный слой, и выход рекуррентного слоя добавляется к выходу скрытого слоя, эта сумма используется в качестве аргумента функции активации для получения выхода модели на следующей итерации:</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rPr lang="ru" sz="1500">
                <a:solidFill>
                  <a:schemeClr val="dk1"/>
                </a:solidFill>
              </a:rPr>
              <a:t>где </a:t>
            </a:r>
            <a:r>
              <a:rPr b="1" lang="ru" sz="1500">
                <a:solidFill>
                  <a:schemeClr val="dk1"/>
                </a:solidFill>
              </a:rPr>
              <a:t>w</a:t>
            </a:r>
            <a:r>
              <a:rPr b="1" baseline="-25000" lang="ru" sz="1500">
                <a:solidFill>
                  <a:schemeClr val="dk1"/>
                </a:solidFill>
              </a:rPr>
              <a:t>r</a:t>
            </a:r>
            <a:r>
              <a:rPr lang="ru" sz="1500">
                <a:solidFill>
                  <a:schemeClr val="dk1"/>
                </a:solidFill>
              </a:rPr>
              <a:t> - вектор весов рекуррентного слоя. Таким образом, выход модели получается как функция не только входного вектора, но и прогнозируемого возникновения (1) или не-возникновения (0) землетрясения пороговой магнитуды или выше </a:t>
            </a:r>
            <a:r>
              <a:rPr lang="ru" sz="1500" u="sng">
                <a:solidFill>
                  <a:schemeClr val="dk1"/>
                </a:solidFill>
              </a:rPr>
              <a:t>в течение предшествующего периода времени (месяца)</a:t>
            </a:r>
            <a:r>
              <a:rPr lang="ru" sz="1500">
                <a:solidFill>
                  <a:schemeClr val="dk1"/>
                </a:solidFill>
              </a:rPr>
              <a:t>. Используется алгоритм Levenberg-Marquardt. Минимизируется функция среднеквадратичной ошибки.</a:t>
            </a:r>
            <a:endParaRPr sz="1500">
              <a:solidFill>
                <a:schemeClr val="dk1"/>
              </a:solidFill>
            </a:endParaRPr>
          </a:p>
        </p:txBody>
      </p:sp>
      <p:pic>
        <p:nvPicPr>
          <p:cNvPr descr="{&quot;code&quot;:&quot;$$O_{pi}\\,=\\,\\sum_{j=1}^{n}f\\left[s_{i}\\cdot w_{j}\\,+\\,O_{p\\left(i-1\\right)}\\cdot w_{r}\\right]$$&quot;,&quot;font&quot;:{&quot;family&quot;:&quot;Arial&quot;,&quot;size&quot;:14,&quot;color&quot;:&quot;#000000&quot;},&quot;backgroundColor&quot;:&quot;#FFFFFF&quot;,&quot;type&quot;:&quot;$$&quot;,&quot;id&quot;:&quot;8&quot;,&quot;aid&quot;:null,&quot;ts&quot;:1671102576417,&quot;cs&quot;:&quot;Jlvs/Vs3kzW28blxpq4cQA==&quot;,&quot;size&quot;:{&quot;width&quot;:323.25,&quot;height&quot;:59.25}}" id="203" name="Google Shape;203;p35"/>
          <p:cNvPicPr preferRelativeResize="0"/>
          <p:nvPr/>
        </p:nvPicPr>
        <p:blipFill>
          <a:blip r:embed="rId3">
            <a:alphaModFix/>
          </a:blip>
          <a:stretch>
            <a:fillRect/>
          </a:stretch>
        </p:blipFill>
        <p:spPr>
          <a:xfrm>
            <a:off x="3032525" y="2203125"/>
            <a:ext cx="3078956" cy="5643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BP vs </a:t>
            </a:r>
            <a:r>
              <a:rPr lang="ru"/>
              <a:t>RBF</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00">
                <a:solidFill>
                  <a:schemeClr val="dk1"/>
                </a:solidFill>
              </a:rPr>
              <a:t>В нейронной сети радиальной базисной функции </a:t>
            </a:r>
            <a:r>
              <a:rPr b="1" lang="ru" sz="1500">
                <a:solidFill>
                  <a:schemeClr val="dk1"/>
                </a:solidFill>
              </a:rPr>
              <a:t>выход вычисляется как функция евклидова расстояния между входным вектором и вектором-прототипом</a:t>
            </a:r>
            <a:r>
              <a:rPr lang="ru" sz="1500">
                <a:solidFill>
                  <a:schemeClr val="dk1"/>
                </a:solidFill>
              </a:rPr>
              <a:t>. Вектор-прототип удобно определить как вектор весов, соединяющих входной слой со скрытым слоем (или один скрытый слой с другим скрытым слоем). Обычно нейронные сети радиальной базисной функции требуют больше узлов, чем полносвязные нейронные сети, но обеспечивают значительно лучшие результаты, особенно когда доступен большой набор обучающих данных. Кроме того, нейронную сеть радиальной базисной функции обычно можно обучить за долю времени, необходимого для обучения полносвязной нейронной сети.</a:t>
            </a:r>
            <a:endParaRPr sz="1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ru" sz="2500"/>
              <a:t>Н</a:t>
            </a:r>
            <a:r>
              <a:rPr lang="ru" sz="2500"/>
              <a:t>ейронная сеть RBF</a:t>
            </a:r>
            <a:endParaRPr sz="2500"/>
          </a:p>
        </p:txBody>
      </p:sp>
      <p:sp>
        <p:nvSpPr>
          <p:cNvPr id="215" name="Google Shape;215;p37"/>
          <p:cNvSpPr txBox="1"/>
          <p:nvPr>
            <p:ph idx="1" type="body"/>
          </p:nvPr>
        </p:nvSpPr>
        <p:spPr>
          <a:xfrm>
            <a:off x="311700" y="1152475"/>
            <a:ext cx="351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00">
                <a:solidFill>
                  <a:schemeClr val="dk1"/>
                </a:solidFill>
              </a:rPr>
              <a:t>Архитектура нейронной сети RBF для прогнозирования возникновения землетрясения пороговой магнитуды и выше в течение следующего месяца представлена на рисунке:</a:t>
            </a:r>
            <a:endParaRPr sz="1500">
              <a:solidFill>
                <a:schemeClr val="dk1"/>
              </a:solidFill>
            </a:endParaRPr>
          </a:p>
        </p:txBody>
      </p:sp>
      <p:pic>
        <p:nvPicPr>
          <p:cNvPr id="216" name="Google Shape;216;p37"/>
          <p:cNvPicPr preferRelativeResize="0"/>
          <p:nvPr/>
        </p:nvPicPr>
        <p:blipFill>
          <a:blip r:embed="rId3">
            <a:alphaModFix/>
          </a:blip>
          <a:stretch>
            <a:fillRect/>
          </a:stretch>
        </p:blipFill>
        <p:spPr>
          <a:xfrm>
            <a:off x="3965675" y="304800"/>
            <a:ext cx="4800051" cy="4793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Предсказание модели</a:t>
            </a:r>
            <a:endParaRPr/>
          </a:p>
        </p:txBody>
      </p:sp>
      <p:sp>
        <p:nvSpPr>
          <p:cNvPr id="222" name="Google Shape;22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018"/>
              <a:buNone/>
            </a:pPr>
            <a:r>
              <a:rPr b="1" lang="ru" sz="1500">
                <a:solidFill>
                  <a:schemeClr val="dk1"/>
                </a:solidFill>
              </a:rPr>
              <a:t>Гауссова функция</a:t>
            </a:r>
            <a:r>
              <a:rPr lang="ru" sz="1500">
                <a:solidFill>
                  <a:schemeClr val="dk1"/>
                </a:solidFill>
              </a:rPr>
              <a:t>, которая является наиболее часто используемой радиальной базисной функцией, используется для вычисления выхода модели:</a:t>
            </a:r>
            <a:endParaRPr sz="1500">
              <a:solidFill>
                <a:schemeClr val="dk1"/>
              </a:solidFill>
            </a:endParaRPr>
          </a:p>
          <a:p>
            <a:pPr indent="0" lvl="0" marL="0" rtl="0" algn="l">
              <a:lnSpc>
                <a:spcPct val="115000"/>
              </a:lnSpc>
              <a:spcBef>
                <a:spcPts val="1200"/>
              </a:spcBef>
              <a:spcAft>
                <a:spcPts val="0"/>
              </a:spcAft>
              <a:buSzPts val="1018"/>
              <a:buNone/>
            </a:pPr>
            <a:r>
              <a:t/>
            </a:r>
            <a:endParaRPr sz="1500">
              <a:solidFill>
                <a:schemeClr val="dk1"/>
              </a:solidFill>
            </a:endParaRPr>
          </a:p>
          <a:p>
            <a:pPr indent="0" lvl="0" marL="0" rtl="0" algn="l">
              <a:lnSpc>
                <a:spcPct val="115000"/>
              </a:lnSpc>
              <a:spcBef>
                <a:spcPts val="1200"/>
              </a:spcBef>
              <a:spcAft>
                <a:spcPts val="0"/>
              </a:spcAft>
              <a:buSzPts val="1018"/>
              <a:buNone/>
            </a:pPr>
            <a:r>
              <a:t/>
            </a:r>
            <a:endParaRPr sz="1500">
              <a:solidFill>
                <a:schemeClr val="dk1"/>
              </a:solidFill>
            </a:endParaRPr>
          </a:p>
          <a:p>
            <a:pPr indent="0" lvl="0" marL="0" rtl="0" algn="l">
              <a:lnSpc>
                <a:spcPct val="115000"/>
              </a:lnSpc>
              <a:spcBef>
                <a:spcPts val="1200"/>
              </a:spcBef>
              <a:spcAft>
                <a:spcPts val="1200"/>
              </a:spcAft>
              <a:buSzPts val="1018"/>
              <a:buNone/>
            </a:pPr>
            <a:r>
              <a:rPr lang="ru" sz="1500">
                <a:solidFill>
                  <a:schemeClr val="dk1"/>
                </a:solidFill>
              </a:rPr>
              <a:t>где σ</a:t>
            </a:r>
            <a:r>
              <a:rPr baseline="-25000" lang="ru" sz="1500">
                <a:solidFill>
                  <a:schemeClr val="dk1"/>
                </a:solidFill>
              </a:rPr>
              <a:t>j</a:t>
            </a:r>
            <a:r>
              <a:rPr lang="ru" sz="1500">
                <a:solidFill>
                  <a:schemeClr val="dk1"/>
                </a:solidFill>
              </a:rPr>
              <a:t> - коэффициент ширины в j-м скрытым слоем. Теоретически w</a:t>
            </a:r>
            <a:r>
              <a:rPr baseline="-25000" lang="ru" sz="1500">
                <a:solidFill>
                  <a:schemeClr val="dk1"/>
                </a:solidFill>
              </a:rPr>
              <a:t>j</a:t>
            </a:r>
            <a:r>
              <a:rPr lang="ru" sz="1500">
                <a:solidFill>
                  <a:schemeClr val="dk1"/>
                </a:solidFill>
              </a:rPr>
              <a:t> и σ</a:t>
            </a:r>
            <a:r>
              <a:rPr baseline="-25000" lang="ru" sz="1500">
                <a:solidFill>
                  <a:schemeClr val="dk1"/>
                </a:solidFill>
              </a:rPr>
              <a:t>j</a:t>
            </a:r>
            <a:r>
              <a:rPr lang="ru" sz="1500">
                <a:solidFill>
                  <a:schemeClr val="dk1"/>
                </a:solidFill>
              </a:rPr>
              <a:t> определяют центр и разброс гауссовой колоколообразной кривой. В этом исследовании с помощью многочисленных экспериментов было замечено, что коэффициент σ не влияет на способность модели к аппроксимации функции, и поэтому его значение установлено равным единице. Алгоритм Левенберга-Марквардта используется для минимизации функции среднеквадратичной ошибки.</a:t>
            </a:r>
            <a:endParaRPr sz="1500">
              <a:solidFill>
                <a:schemeClr val="dk1"/>
              </a:solidFill>
            </a:endParaRPr>
          </a:p>
        </p:txBody>
      </p:sp>
      <p:pic>
        <p:nvPicPr>
          <p:cNvPr descr="{&quot;type&quot;:&quot;$$&quot;,&quot;font&quot;:{&quot;color&quot;:&quot;#000000&quot;,&quot;family&quot;:&quot;Arial&quot;,&quot;size&quot;:14},&quot;code&quot;:&quot;$$O_{pi}\\,=\\,\\Phi\\left(s_{i}\\,-\\,w_{j}\\right)\\,=\\,\\sum_{j=1}^{n}e^{\\left\\|\\frac{s_{i}\\,-\\,w_{j}}{\\sigma_{j}}\\right\\|^{2}}$$&quot;,&quot;backgroundColor&quot;:&quot;#FFFFFF&quot;,&quot;id&quot;:&quot;9&quot;,&quot;aid&quot;:null,&quot;ts&quot;:1671192458297,&quot;cs&quot;:&quot;MPTkpoy/F6RisogxpmRGdg==&quot;,&quot;size&quot;:{&quot;width&quot;:326,&quot;height&quot;:62.25}}" id="223" name="Google Shape;223;p38"/>
          <p:cNvPicPr preferRelativeResize="0"/>
          <p:nvPr/>
        </p:nvPicPr>
        <p:blipFill>
          <a:blip r:embed="rId3">
            <a:alphaModFix/>
          </a:blip>
          <a:stretch>
            <a:fillRect/>
          </a:stretch>
        </p:blipFill>
        <p:spPr>
          <a:xfrm>
            <a:off x="3019425" y="1934275"/>
            <a:ext cx="3105150" cy="5929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Проверка прогноза</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ru" sz="1500">
                <a:solidFill>
                  <a:schemeClr val="dk1"/>
                </a:solidFill>
              </a:rPr>
              <a:t>Точности прогнозов, полученных с помощью моделей, сравниваются с использованием 4 статистических мер: вероятности обнаружения (POD), коэффициента ложной тревоги (FAR), систематической ошибки частоты (FB) и R score.</a:t>
            </a:r>
            <a:endParaRPr sz="1500">
              <a:solidFill>
                <a:schemeClr val="dk1"/>
              </a:solidFill>
            </a:endParaRPr>
          </a:p>
          <a:p>
            <a:pPr indent="0" lvl="0" marL="0" rtl="0" algn="l">
              <a:lnSpc>
                <a:spcPct val="105000"/>
              </a:lnSpc>
              <a:spcBef>
                <a:spcPts val="1200"/>
              </a:spcBef>
              <a:spcAft>
                <a:spcPts val="0"/>
              </a:spcAft>
              <a:buNone/>
            </a:pPr>
            <a:r>
              <a:t/>
            </a:r>
            <a:endParaRPr sz="1500">
              <a:solidFill>
                <a:schemeClr val="dk1"/>
              </a:solidFill>
            </a:endParaRPr>
          </a:p>
          <a:p>
            <a:pPr indent="0" lvl="0" marL="0" rtl="0" algn="l">
              <a:lnSpc>
                <a:spcPct val="105000"/>
              </a:lnSpc>
              <a:spcBef>
                <a:spcPts val="1200"/>
              </a:spcBef>
              <a:spcAft>
                <a:spcPts val="0"/>
              </a:spcAft>
              <a:buNone/>
            </a:pPr>
            <a:r>
              <a:t/>
            </a:r>
            <a:endParaRPr sz="1500">
              <a:solidFill>
                <a:schemeClr val="dk1"/>
              </a:solidFill>
            </a:endParaRPr>
          </a:p>
          <a:p>
            <a:pPr indent="0" lvl="0" marL="0" rtl="0" algn="l">
              <a:lnSpc>
                <a:spcPct val="105000"/>
              </a:lnSpc>
              <a:spcBef>
                <a:spcPts val="1200"/>
              </a:spcBef>
              <a:spcAft>
                <a:spcPts val="0"/>
              </a:spcAft>
              <a:buNone/>
            </a:pPr>
            <a:r>
              <a:rPr lang="ru" sz="1500">
                <a:solidFill>
                  <a:schemeClr val="dk1"/>
                </a:solidFill>
              </a:rPr>
              <a:t>где N</a:t>
            </a:r>
            <a:r>
              <a:rPr baseline="-25000" lang="ru" sz="1500">
                <a:solidFill>
                  <a:schemeClr val="dk1"/>
                </a:solidFill>
              </a:rPr>
              <a:t>pc</a:t>
            </a:r>
            <a:r>
              <a:rPr lang="ru" sz="1500">
                <a:solidFill>
                  <a:schemeClr val="dk1"/>
                </a:solidFill>
              </a:rPr>
              <a:t> (predicted-correct) - количество месяцев, в течение которых землетрясение пороговой магнитуды или выше </a:t>
            </a:r>
            <a:r>
              <a:rPr lang="ru" sz="1500" u="sng">
                <a:solidFill>
                  <a:schemeClr val="dk1"/>
                </a:solidFill>
              </a:rPr>
              <a:t>произошло</a:t>
            </a:r>
            <a:r>
              <a:rPr lang="ru" sz="1500">
                <a:solidFill>
                  <a:schemeClr val="dk1"/>
                </a:solidFill>
              </a:rPr>
              <a:t> и </a:t>
            </a:r>
            <a:r>
              <a:rPr lang="ru" sz="1500" u="sng">
                <a:solidFill>
                  <a:schemeClr val="dk1"/>
                </a:solidFill>
              </a:rPr>
              <a:t>было предсказано</a:t>
            </a:r>
            <a:r>
              <a:rPr lang="ru" sz="1500">
                <a:solidFill>
                  <a:schemeClr val="dk1"/>
                </a:solidFill>
              </a:rPr>
              <a:t> и т. д. </a:t>
            </a:r>
            <a:endParaRPr sz="1500">
              <a:solidFill>
                <a:schemeClr val="dk1"/>
              </a:solidFill>
            </a:endParaRPr>
          </a:p>
          <a:p>
            <a:pPr indent="0" lvl="0" marL="0" rtl="0" algn="l">
              <a:lnSpc>
                <a:spcPct val="105000"/>
              </a:lnSpc>
              <a:spcBef>
                <a:spcPts val="1200"/>
              </a:spcBef>
              <a:spcAft>
                <a:spcPts val="1200"/>
              </a:spcAft>
              <a:buNone/>
            </a:pPr>
            <a:r>
              <a:t/>
            </a:r>
            <a:endParaRPr sz="1500">
              <a:solidFill>
                <a:schemeClr val="dk1"/>
              </a:solidFill>
            </a:endParaRPr>
          </a:p>
        </p:txBody>
      </p:sp>
      <p:pic>
        <p:nvPicPr>
          <p:cNvPr descr="{&quot;type&quot;:&quot;$$&quot;,&quot;id&quot;:&quot;10&quot;,&quot;code&quot;:&quot;$$POD\\,=\\,\\frac{N_{pc}}{N_{pc}\\,+\\,N_{ni}}\\,\\,\\,\\,\\,\\,\\,\\,\\,\\,FAR\\,=\\,\\frac{N_{pi}}{N_{pi}\\,+\\,N_{nc}}\\,\\,\\,\\,\\,\\,\\,\\,\\,\\,FB\\,=\\,\\frac{N_{pc}\\,+\\,N_{pi}}{N_{pc}\\,+\\,N_{ni}}$$&quot;,&quot;font&quot;:{&quot;size&quot;:14,&quot;family&quot;:&quot;Arial&quot;,&quot;color&quot;:&quot;#000000&quot;},&quot;backgroundColorModified&quot;:false,&quot;aid&quot;:null,&quot;backgroundColor&quot;:&quot;#FFFFFF&quot;,&quot;ts&quot;:1671215752535,&quot;cs&quot;:&quot;dx/2rHvn8VkIyESkuSG/Bw==&quot;,&quot;size&quot;:{&quot;width&quot;:644,&quot;height&quot;:53}}" id="230" name="Google Shape;230;p39"/>
          <p:cNvPicPr preferRelativeResize="0"/>
          <p:nvPr/>
        </p:nvPicPr>
        <p:blipFill>
          <a:blip r:embed="rId3">
            <a:alphaModFix/>
          </a:blip>
          <a:stretch>
            <a:fillRect/>
          </a:stretch>
        </p:blipFill>
        <p:spPr>
          <a:xfrm>
            <a:off x="1578825" y="2127159"/>
            <a:ext cx="6134100" cy="504825"/>
          </a:xfrm>
          <a:prstGeom prst="rect">
            <a:avLst/>
          </a:prstGeom>
          <a:noFill/>
          <a:ln>
            <a:noFill/>
          </a:ln>
        </p:spPr>
      </p:pic>
      <p:graphicFrame>
        <p:nvGraphicFramePr>
          <p:cNvPr id="231" name="Google Shape;231;p39"/>
          <p:cNvGraphicFramePr/>
          <p:nvPr/>
        </p:nvGraphicFramePr>
        <p:xfrm>
          <a:off x="2286213" y="3482040"/>
          <a:ext cx="3000000" cy="3000000"/>
        </p:xfrm>
        <a:graphic>
          <a:graphicData uri="http://schemas.openxmlformats.org/drawingml/2006/table">
            <a:tbl>
              <a:tblPr>
                <a:noFill/>
                <a:tableStyleId>{DC969E20-56BC-47B2-8D66-220820E3C118}</a:tableStyleId>
              </a:tblPr>
              <a:tblGrid>
                <a:gridCol w="1732225"/>
                <a:gridCol w="1732225"/>
                <a:gridCol w="1732225"/>
              </a:tblGrid>
              <a:tr h="157825">
                <a:tc rowSpan="2">
                  <a:txBody>
                    <a:bodyPr/>
                    <a:lstStyle/>
                    <a:p>
                      <a:pPr indent="0" lvl="0" marL="0" rtl="0" algn="r">
                        <a:spcBef>
                          <a:spcPts val="0"/>
                        </a:spcBef>
                        <a:spcAft>
                          <a:spcPts val="0"/>
                        </a:spcAft>
                        <a:buNone/>
                      </a:pPr>
                      <a:r>
                        <a:rPr lang="ru"/>
                        <a:t>Predited</a:t>
                      </a:r>
                      <a:endParaRPr/>
                    </a:p>
                    <a:p>
                      <a:pPr indent="0" lvl="0" marL="0" rtl="0" algn="l">
                        <a:spcBef>
                          <a:spcPts val="0"/>
                        </a:spcBef>
                        <a:spcAft>
                          <a:spcPts val="0"/>
                        </a:spcAft>
                        <a:buNone/>
                      </a:pPr>
                      <a:r>
                        <a:rPr lang="ru"/>
                        <a:t>Observed</a:t>
                      </a:r>
                      <a:endParaRPr/>
                    </a:p>
                  </a:txBody>
                  <a:tcPr marT="91425" marB="91425" marR="91425" marL="91425"/>
                </a:tc>
                <a:tc rowSpan="2">
                  <a:txBody>
                    <a:bodyPr/>
                    <a:lstStyle/>
                    <a:p>
                      <a:pPr indent="0" lvl="0" marL="0" rtl="0" algn="ctr">
                        <a:spcBef>
                          <a:spcPts val="0"/>
                        </a:spcBef>
                        <a:spcAft>
                          <a:spcPts val="0"/>
                        </a:spcAft>
                        <a:buNone/>
                      </a:pPr>
                      <a:r>
                        <a:rPr lang="ru"/>
                        <a:t>Yes</a:t>
                      </a:r>
                      <a:endParaRPr/>
                    </a:p>
                  </a:txBody>
                  <a:tcPr marT="91425" marB="91425" marR="91425" marL="91425" anchor="ctr"/>
                </a:tc>
                <a:tc rowSpan="2">
                  <a:txBody>
                    <a:bodyPr/>
                    <a:lstStyle/>
                    <a:p>
                      <a:pPr indent="0" lvl="0" marL="0" rtl="0" algn="ctr">
                        <a:spcBef>
                          <a:spcPts val="0"/>
                        </a:spcBef>
                        <a:spcAft>
                          <a:spcPts val="0"/>
                        </a:spcAft>
                        <a:buNone/>
                      </a:pPr>
                      <a:r>
                        <a:rPr lang="ru"/>
                        <a:t>No</a:t>
                      </a:r>
                      <a:endParaRPr/>
                    </a:p>
                  </a:txBody>
                  <a:tcPr marT="91425" marB="91425" marR="91425" marL="91425" anchor="ctr"/>
                </a:tc>
              </a:tr>
              <a:tr h="343700">
                <a:tc vMerge="1"/>
                <a:tc vMerge="1"/>
                <a:tc vMerge="1"/>
              </a:tr>
              <a:tr h="312225">
                <a:tc>
                  <a:txBody>
                    <a:bodyPr/>
                    <a:lstStyle/>
                    <a:p>
                      <a:pPr indent="0" lvl="0" marL="0" rtl="0" algn="ctr">
                        <a:spcBef>
                          <a:spcPts val="0"/>
                        </a:spcBef>
                        <a:spcAft>
                          <a:spcPts val="0"/>
                        </a:spcAft>
                        <a:buNone/>
                      </a:pPr>
                      <a:r>
                        <a:rPr lang="ru"/>
                        <a:t>Yes</a:t>
                      </a:r>
                      <a:endParaRPr/>
                    </a:p>
                  </a:txBody>
                  <a:tcPr marT="91425" marB="91425" marR="91425" marL="91425" anchor="ctr"/>
                </a:tc>
                <a:tc>
                  <a:txBody>
                    <a:bodyPr/>
                    <a:lstStyle/>
                    <a:p>
                      <a:pPr indent="0" lvl="0" marL="0" rtl="0" algn="ctr">
                        <a:spcBef>
                          <a:spcPts val="0"/>
                        </a:spcBef>
                        <a:spcAft>
                          <a:spcPts val="0"/>
                        </a:spcAft>
                        <a:buNone/>
                      </a:pPr>
                      <a:r>
                        <a:rPr lang="ru"/>
                        <a:t>N</a:t>
                      </a:r>
                      <a:r>
                        <a:rPr baseline="-25000" lang="ru"/>
                        <a:t>pc</a:t>
                      </a:r>
                      <a:endParaRPr baseline="-250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ru">
                          <a:solidFill>
                            <a:schemeClr val="dk1"/>
                          </a:solidFill>
                        </a:rPr>
                        <a:t>N</a:t>
                      </a:r>
                      <a:r>
                        <a:rPr baseline="-25000" lang="ru">
                          <a:solidFill>
                            <a:schemeClr val="dk1"/>
                          </a:solidFill>
                        </a:rPr>
                        <a:t>ni</a:t>
                      </a:r>
                      <a:endParaRPr/>
                    </a:p>
                  </a:txBody>
                  <a:tcPr marT="91425" marB="91425" marR="91425" marL="91425" anchor="ctr"/>
                </a:tc>
              </a:tr>
              <a:tr h="312225">
                <a:tc>
                  <a:txBody>
                    <a:bodyPr/>
                    <a:lstStyle/>
                    <a:p>
                      <a:pPr indent="0" lvl="0" marL="0" rtl="0" algn="ctr">
                        <a:spcBef>
                          <a:spcPts val="0"/>
                        </a:spcBef>
                        <a:spcAft>
                          <a:spcPts val="0"/>
                        </a:spcAft>
                        <a:buNone/>
                      </a:pPr>
                      <a:r>
                        <a:rPr lang="ru"/>
                        <a:t>No</a:t>
                      </a:r>
                      <a:endParaRPr/>
                    </a:p>
                  </a:txBody>
                  <a:tcPr marT="91425" marB="91425" marR="91425" marL="91425" anchor="ctr"/>
                </a:tc>
                <a:tc>
                  <a:txBody>
                    <a:bodyPr/>
                    <a:lstStyle/>
                    <a:p>
                      <a:pPr indent="0" lvl="0" marL="0" rtl="0" algn="ctr">
                        <a:spcBef>
                          <a:spcPts val="0"/>
                        </a:spcBef>
                        <a:spcAft>
                          <a:spcPts val="0"/>
                        </a:spcAft>
                        <a:buNone/>
                      </a:pPr>
                      <a:r>
                        <a:rPr lang="ru">
                          <a:solidFill>
                            <a:schemeClr val="dk1"/>
                          </a:solidFill>
                        </a:rPr>
                        <a:t>N</a:t>
                      </a:r>
                      <a:r>
                        <a:rPr baseline="-25000" lang="ru">
                          <a:solidFill>
                            <a:schemeClr val="dk1"/>
                          </a:solidFill>
                        </a:rPr>
                        <a:t>pi</a:t>
                      </a:r>
                      <a:endParaRPr/>
                    </a:p>
                  </a:txBody>
                  <a:tcPr marT="91425" marB="91425" marR="91425" marL="91425" anchor="ctr"/>
                </a:tc>
                <a:tc>
                  <a:txBody>
                    <a:bodyPr/>
                    <a:lstStyle/>
                    <a:p>
                      <a:pPr indent="0" lvl="0" marL="0" rtl="0" algn="ctr">
                        <a:spcBef>
                          <a:spcPts val="0"/>
                        </a:spcBef>
                        <a:spcAft>
                          <a:spcPts val="0"/>
                        </a:spcAft>
                        <a:buNone/>
                      </a:pPr>
                      <a:r>
                        <a:rPr lang="ru"/>
                        <a:t>N</a:t>
                      </a:r>
                      <a:r>
                        <a:rPr baseline="-25000" lang="ru"/>
                        <a:t>nc</a:t>
                      </a:r>
                      <a:endParaRPr baseline="-25000"/>
                    </a:p>
                  </a:txBody>
                  <a:tcPr marT="91425" marB="91425" marR="91425" marL="91425"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 score</a:t>
            </a:r>
            <a:endParaRPr/>
          </a:p>
        </p:txBody>
      </p:sp>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Другим широко используемым методом проверки прогнозов является вычисление оценок навыка, которые являются мерой навыка нейронной сети в прогнозировании определенного параметра (в данном случае магнитуды землетрясения). В этом исследовании используется реальный навык или оценка R, которая определяется для каждой прогнозируемой магнитуды как:</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rPr lang="ru" sz="1500">
                <a:solidFill>
                  <a:schemeClr val="dk1"/>
                </a:solidFill>
              </a:rPr>
              <a:t>Оценка R равна </a:t>
            </a:r>
            <a:r>
              <a:rPr b="1" lang="ru" sz="1500">
                <a:solidFill>
                  <a:schemeClr val="dk1"/>
                </a:solidFill>
              </a:rPr>
              <a:t>-1, если нет правильных прогнозов</a:t>
            </a:r>
            <a:r>
              <a:rPr lang="ru" sz="1500">
                <a:solidFill>
                  <a:schemeClr val="dk1"/>
                </a:solidFill>
              </a:rPr>
              <a:t>, и </a:t>
            </a:r>
            <a:r>
              <a:rPr b="1" lang="ru" sz="1500">
                <a:solidFill>
                  <a:schemeClr val="dk1"/>
                </a:solidFill>
              </a:rPr>
              <a:t>+1, если все прогнозы верны</a:t>
            </a:r>
            <a:r>
              <a:rPr lang="ru" sz="1500">
                <a:solidFill>
                  <a:schemeClr val="dk1"/>
                </a:solidFill>
              </a:rPr>
              <a:t>. Эта оценка считается более предпочтительной, чем POD и FAR, поскольку она включает в себя равное представление как правильных, так и неправильных прогнозов.</a:t>
            </a:r>
            <a:endParaRPr sz="1500">
              <a:solidFill>
                <a:schemeClr val="dk1"/>
              </a:solidFill>
            </a:endParaRPr>
          </a:p>
        </p:txBody>
      </p:sp>
      <p:pic>
        <p:nvPicPr>
          <p:cNvPr descr="{&quot;backgroundColorModified&quot;:false,&quot;backgroundColor&quot;:&quot;#FFFFFF&quot;,&quot;id&quot;:&quot;11&quot;,&quot;code&quot;:&quot;$$R\\,=\\,POD\\,-\\,FAR\\,=\\,\\frac{N_{pc}}{N_{pc}\\,+\\,N_{ni}}\\,-\\,\\frac{N_{pi}}{N_{pi}\\,+\\,N_{nc}}$$&quot;,&quot;type&quot;:&quot;$$&quot;,&quot;aid&quot;:null,&quot;font&quot;:{&quot;color&quot;:&quot;#000000&quot;,&quot;family&quot;:&quot;Arial&quot;,&quot;size&quot;:14},&quot;ts&quot;:1671215983105,&quot;cs&quot;:&quot;BoZGX7dmky4WxSirCJ32vA==&quot;,&quot;size&quot;:{&quot;width&quot;:475.6666666666667,&quot;height&quot;:52.666666666666664}}" id="238" name="Google Shape;238;p40"/>
          <p:cNvPicPr preferRelativeResize="0"/>
          <p:nvPr/>
        </p:nvPicPr>
        <p:blipFill>
          <a:blip r:embed="rId3">
            <a:alphaModFix/>
          </a:blip>
          <a:stretch>
            <a:fillRect/>
          </a:stretch>
        </p:blipFill>
        <p:spPr>
          <a:xfrm>
            <a:off x="2227175" y="2766259"/>
            <a:ext cx="4530725" cy="501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Clr>
                <a:schemeClr val="dk1"/>
              </a:buClr>
              <a:buSzPts val="1100"/>
              <a:buFont typeface="Arial"/>
              <a:buNone/>
            </a:pPr>
            <a:r>
              <a:rPr lang="ru" sz="2500"/>
              <a:t>Нулевая гипотеза Пуассона</a:t>
            </a:r>
            <a:endParaRPr sz="2500"/>
          </a:p>
        </p:txBody>
      </p:sp>
      <p:sp>
        <p:nvSpPr>
          <p:cNvPr id="244" name="Google Shape;244;p41"/>
          <p:cNvSpPr txBox="1"/>
          <p:nvPr>
            <p:ph idx="1" type="body"/>
          </p:nvPr>
        </p:nvSpPr>
        <p:spPr>
          <a:xfrm>
            <a:off x="311700" y="1152475"/>
            <a:ext cx="8570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sz="1500">
                <a:solidFill>
                  <a:schemeClr val="dk1"/>
                </a:solidFill>
              </a:rPr>
              <a:t>Далее модели оцениваются с использованием метода проверки гипотезы: вероятность обнаружения </a:t>
            </a:r>
            <a:r>
              <a:rPr lang="ru" sz="1500">
                <a:solidFill>
                  <a:schemeClr val="dk1"/>
                </a:solidFill>
              </a:rPr>
              <a:t>(POD)</a:t>
            </a:r>
            <a:r>
              <a:rPr lang="ru" sz="1500">
                <a:solidFill>
                  <a:schemeClr val="dk1"/>
                </a:solidFill>
              </a:rPr>
              <a:t>, рассчитанная для различных прогнозируемых магнитуд с использованием 3 моделей, сравнивается с вероятностью появления этих магнитуд на основе нулевой гипотезы Пуассона. Если предположить, что землетрясения происходят через совершенно случайные интервалы, вероятность того, что землетрясение определенной магнитуды произойдет в течение данного месяца на основе нулевой гипотезы Пуассона (</a:t>
            </a:r>
            <a:r>
              <a:rPr lang="ru" sz="1500">
                <a:solidFill>
                  <a:schemeClr val="dk1"/>
                </a:solidFill>
              </a:rPr>
              <a:t>p</a:t>
            </a:r>
            <a:r>
              <a:rPr baseline="-25000" lang="ru" sz="1500">
                <a:solidFill>
                  <a:schemeClr val="dk1"/>
                </a:solidFill>
              </a:rPr>
              <a:t>0</a:t>
            </a:r>
            <a:r>
              <a:rPr lang="ru" sz="1500">
                <a:solidFill>
                  <a:schemeClr val="dk1"/>
                </a:solidFill>
              </a:rPr>
              <a:t>), определяется выражением:</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rPr lang="ru" sz="1500">
                <a:solidFill>
                  <a:schemeClr val="dk1"/>
                </a:solidFill>
              </a:rPr>
              <a:t>где r - частота возникновения землетрясений определенной магнитуды в исторических записях за период времени t (например, t = 1 месяц).</a:t>
            </a:r>
            <a:r>
              <a:rPr b="1" lang="ru" sz="1500">
                <a:solidFill>
                  <a:schemeClr val="dk1"/>
                </a:solidFill>
              </a:rPr>
              <a:t> Модель предсказания землетрясения заданной магнитуды превосходит нулевую гипотезу Пуассона только в том случае, если POD для этой магнитуды больше p</a:t>
            </a:r>
            <a:r>
              <a:rPr b="1" baseline="-25000" lang="ru" sz="1500">
                <a:solidFill>
                  <a:schemeClr val="dk1"/>
                </a:solidFill>
              </a:rPr>
              <a:t>0</a:t>
            </a:r>
            <a:r>
              <a:rPr b="1" lang="ru" sz="1500">
                <a:solidFill>
                  <a:schemeClr val="dk1"/>
                </a:solidFill>
              </a:rPr>
              <a:t>.</a:t>
            </a:r>
            <a:endParaRPr b="1" sz="1500">
              <a:solidFill>
                <a:schemeClr val="dk1"/>
              </a:solidFill>
            </a:endParaRPr>
          </a:p>
        </p:txBody>
      </p:sp>
      <p:pic>
        <p:nvPicPr>
          <p:cNvPr descr="{&quot;backgroundColor&quot;:&quot;#FFFFFF&quot;,&quot;type&quot;:&quot;$$&quot;,&quot;font&quot;:{&quot;color&quot;:&quot;#000000&quot;,&quot;family&quot;:&quot;Arial&quot;,&quot;size&quot;:14},&quot;id&quot;:&quot;12&quot;,&quot;aid&quot;:null,&quot;code&quot;:&quot;$$p_{0}\\,=\\,1\\,-\\,e^{-rt}$$&quot;,&quot;ts&quot;:1671217381425,&quot;cs&quot;:&quot;cIXCIx320zFNN/2P4Awlqg==&quot;,&quot;size&quot;:{&quot;width&quot;:135.83333333333334,&quot;height&quot;:23.166666666666668}}" id="245" name="Google Shape;245;p41"/>
          <p:cNvPicPr preferRelativeResize="0"/>
          <p:nvPr/>
        </p:nvPicPr>
        <p:blipFill>
          <a:blip r:embed="rId3">
            <a:alphaModFix/>
          </a:blip>
          <a:stretch>
            <a:fillRect/>
          </a:stretch>
        </p:blipFill>
        <p:spPr>
          <a:xfrm>
            <a:off x="3631900" y="3036375"/>
            <a:ext cx="1293813" cy="2206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Проблема последних исследований</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Из-за нелинейных и </a:t>
            </a:r>
            <a:r>
              <a:rPr lang="ru" sz="1500">
                <a:solidFill>
                  <a:schemeClr val="dk1"/>
                </a:solidFill>
              </a:rPr>
              <a:t>чрезвычайно </a:t>
            </a:r>
            <a:r>
              <a:rPr lang="ru" sz="1500">
                <a:solidFill>
                  <a:schemeClr val="dk1"/>
                </a:solidFill>
              </a:rPr>
              <a:t>сложных геофизических процессов, которые приводят к возникновению землетрясений, </a:t>
            </a:r>
            <a:r>
              <a:rPr b="1" lang="ru" sz="1500">
                <a:solidFill>
                  <a:schemeClr val="dk1"/>
                </a:solidFill>
              </a:rPr>
              <a:t>не существует точной математической или эмпирической зависимости</a:t>
            </a:r>
            <a:r>
              <a:rPr lang="ru" sz="1500">
                <a:solidFill>
                  <a:schemeClr val="dk1"/>
                </a:solidFill>
              </a:rPr>
              <a:t> между каким-либо физически регистрируемым параметром и временем возникновения, магнитудой или местом будущего землетрясения.</a:t>
            </a:r>
            <a:endParaRPr sz="1500">
              <a:solidFill>
                <a:schemeClr val="dk1"/>
              </a:solidFill>
            </a:endParaRPr>
          </a:p>
          <a:p>
            <a:pPr indent="0" lvl="0" marL="0" rtl="0" algn="l">
              <a:spcBef>
                <a:spcPts val="1200"/>
              </a:spcBef>
              <a:spcAft>
                <a:spcPts val="1200"/>
              </a:spcAft>
              <a:buNone/>
            </a:pPr>
            <a:r>
              <a:rPr lang="ru" sz="1500">
                <a:solidFill>
                  <a:schemeClr val="dk1"/>
                </a:solidFill>
              </a:rPr>
              <a:t>В прошлых исследования использовались только </a:t>
            </a:r>
            <a:r>
              <a:rPr lang="ru" sz="1500" u="sng">
                <a:solidFill>
                  <a:schemeClr val="dk1"/>
                </a:solidFill>
              </a:rPr>
              <a:t>подвыборки рассматриваемых в статье индикаторов</a:t>
            </a:r>
            <a:r>
              <a:rPr lang="ru" sz="1500">
                <a:solidFill>
                  <a:schemeClr val="dk1"/>
                </a:solidFill>
              </a:rPr>
              <a:t>, в этой же работе все 8 параметров используются одновременно.</a:t>
            </a:r>
            <a:endParaRPr sz="15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Параметрический анализ прогноза землетрясений</a:t>
            </a:r>
            <a:endParaRPr/>
          </a:p>
        </p:txBody>
      </p:sp>
      <p:sp>
        <p:nvSpPr>
          <p:cNvPr id="251" name="Google Shape;251;p42"/>
          <p:cNvSpPr txBox="1"/>
          <p:nvPr>
            <p:ph idx="1" type="body"/>
          </p:nvPr>
        </p:nvSpPr>
        <p:spPr>
          <a:xfrm>
            <a:off x="311700" y="1152475"/>
            <a:ext cx="8520600" cy="34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Для каждой модели влияние любого входного параметра на точность предсказания исследуется путем </a:t>
            </a:r>
            <a:r>
              <a:rPr b="1" lang="ru" sz="1500">
                <a:solidFill>
                  <a:schemeClr val="dk1"/>
                </a:solidFill>
              </a:rPr>
              <a:t>удаления этого параметра из входного вектора</a:t>
            </a:r>
            <a:r>
              <a:rPr lang="ru" sz="1500">
                <a:solidFill>
                  <a:schemeClr val="dk1"/>
                </a:solidFill>
              </a:rPr>
              <a:t>. Сравнение результатов, полученных для нейронных сетей с 7-узловым и с 8-узловым входными слоями, покажет значимость удаленного параметра. </a:t>
            </a:r>
            <a:r>
              <a:rPr b="1" lang="ru" sz="1500">
                <a:solidFill>
                  <a:schemeClr val="dk1"/>
                </a:solidFill>
              </a:rPr>
              <a:t>Значимые параметры обеспечивают более высокие POD и R score и более низкие FB и FAR </a:t>
            </a:r>
            <a:r>
              <a:rPr lang="ru" sz="1500">
                <a:solidFill>
                  <a:schemeClr val="dk1"/>
                </a:solidFill>
              </a:rPr>
              <a:t>для прогнозируемых магнитуд:</a:t>
            </a:r>
            <a:endParaRPr sz="1500">
              <a:solidFill>
                <a:schemeClr val="dk1"/>
              </a:solidFill>
            </a:endParaRPr>
          </a:p>
          <a:p>
            <a:pPr indent="-323850" lvl="0" marL="457200" rtl="0" algn="l">
              <a:spcBef>
                <a:spcPts val="1200"/>
              </a:spcBef>
              <a:spcAft>
                <a:spcPts val="0"/>
              </a:spcAft>
              <a:buClr>
                <a:schemeClr val="dk1"/>
              </a:buClr>
              <a:buSzPts val="1500"/>
              <a:buChar char="●"/>
            </a:pPr>
            <a:r>
              <a:rPr lang="ru" sz="1500">
                <a:solidFill>
                  <a:schemeClr val="dk1"/>
                </a:solidFill>
              </a:rPr>
              <a:t>если </a:t>
            </a:r>
            <a:r>
              <a:rPr b="1" lang="ru" sz="1500">
                <a:solidFill>
                  <a:schemeClr val="dk1"/>
                </a:solidFill>
              </a:rPr>
              <a:t>b, η or ∆M</a:t>
            </a:r>
            <a:r>
              <a:rPr lang="ru" sz="1500">
                <a:solidFill>
                  <a:schemeClr val="dk1"/>
                </a:solidFill>
              </a:rPr>
              <a:t> являются значимыми параметрами, закон Гутенберга-Рихтера, вероятно, является наиболее подходящим магнитудно-частотным соотношением для региона,</a:t>
            </a:r>
            <a:endParaRPr sz="1500">
              <a:solidFill>
                <a:schemeClr val="dk1"/>
              </a:solidFill>
            </a:endParaRPr>
          </a:p>
          <a:p>
            <a:pPr indent="-323850" lvl="0" marL="457200" rtl="0" algn="l">
              <a:spcBef>
                <a:spcPts val="0"/>
              </a:spcBef>
              <a:spcAft>
                <a:spcPts val="0"/>
              </a:spcAft>
              <a:buClr>
                <a:schemeClr val="dk1"/>
              </a:buClr>
              <a:buSzPts val="1500"/>
              <a:buChar char="●"/>
            </a:pPr>
            <a:r>
              <a:rPr lang="ru" sz="1500">
                <a:solidFill>
                  <a:schemeClr val="dk1"/>
                </a:solidFill>
              </a:rPr>
              <a:t>если </a:t>
            </a:r>
            <a:r>
              <a:rPr b="1" lang="ru" sz="1500">
                <a:solidFill>
                  <a:schemeClr val="dk1"/>
                </a:solidFill>
              </a:rPr>
              <a:t>µ and c</a:t>
            </a:r>
            <a:r>
              <a:rPr lang="ru" sz="1500">
                <a:solidFill>
                  <a:schemeClr val="dk1"/>
                </a:solidFill>
              </a:rPr>
              <a:t> являются значимыми параметрами, характерное распределение землетрясений, вероятно, является наиболее подходящим для региона,</a:t>
            </a:r>
            <a:endParaRPr sz="1500">
              <a:solidFill>
                <a:schemeClr val="dk1"/>
              </a:solidFill>
            </a:endParaRPr>
          </a:p>
          <a:p>
            <a:pPr indent="-323850" lvl="0" marL="457200" rtl="0" algn="l">
              <a:spcBef>
                <a:spcPts val="0"/>
              </a:spcBef>
              <a:spcAft>
                <a:spcPts val="0"/>
              </a:spcAft>
              <a:buClr>
                <a:schemeClr val="dk1"/>
              </a:buClr>
              <a:buSzPts val="1500"/>
              <a:buChar char="●"/>
            </a:pPr>
            <a:r>
              <a:rPr lang="ru" sz="1500">
                <a:solidFill>
                  <a:schemeClr val="dk1"/>
                </a:solidFill>
              </a:rPr>
              <a:t>если </a:t>
            </a:r>
            <a:r>
              <a:rPr b="1" lang="ru" sz="1500">
                <a:solidFill>
                  <a:schemeClr val="dk1"/>
                </a:solidFill>
              </a:rPr>
              <a:t>dE</a:t>
            </a:r>
            <a:r>
              <a:rPr b="1" baseline="30000" lang="ru" sz="1500">
                <a:solidFill>
                  <a:schemeClr val="dk1"/>
                </a:solidFill>
              </a:rPr>
              <a:t>1/2</a:t>
            </a:r>
            <a:r>
              <a:rPr lang="ru" sz="1500">
                <a:solidFill>
                  <a:schemeClr val="dk1"/>
                </a:solidFill>
              </a:rPr>
              <a:t> является значимым параметром, сейсмический регион демонстрирует характеристики сейсмического затишья</a:t>
            </a:r>
            <a:endParaRPr sz="15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Используемая база данных</a:t>
            </a:r>
            <a:endParaRPr/>
          </a:p>
        </p:txBody>
      </p:sp>
      <p:sp>
        <p:nvSpPr>
          <p:cNvPr id="257" name="Google Shape;25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Данные получены из </a:t>
            </a:r>
            <a:r>
              <a:rPr lang="ru" sz="1500">
                <a:solidFill>
                  <a:srgbClr val="333333"/>
                </a:solidFill>
                <a:highlight>
                  <a:srgbClr val="FFFFFF"/>
                </a:highlight>
              </a:rPr>
              <a:t>Южнокалифорнийского центра по изучению землетрясений</a:t>
            </a:r>
            <a:r>
              <a:rPr lang="ru" sz="1500">
                <a:solidFill>
                  <a:schemeClr val="dk1"/>
                </a:solidFill>
              </a:rPr>
              <a:t> (SCEC).</a:t>
            </a:r>
            <a:endParaRPr sz="1500">
              <a:solidFill>
                <a:schemeClr val="dk1"/>
              </a:solidFill>
            </a:endParaRPr>
          </a:p>
          <a:p>
            <a:pPr indent="0" lvl="0" marL="0" rtl="0" algn="l">
              <a:spcBef>
                <a:spcPts val="1200"/>
              </a:spcBef>
              <a:spcAft>
                <a:spcPts val="1200"/>
              </a:spcAft>
              <a:buNone/>
            </a:pPr>
            <a:r>
              <a:rPr lang="ru" sz="1500">
                <a:solidFill>
                  <a:schemeClr val="dk1"/>
                </a:solidFill>
              </a:rPr>
              <a:t>В таблице показаны примеры из каталога SCEC с параметрами поиска, значениями параметров и событиями, соответствующими критериям поиска.</a:t>
            </a:r>
            <a:endParaRPr sz="1500">
              <a:solidFill>
                <a:schemeClr val="dk1"/>
              </a:solidFill>
            </a:endParaRPr>
          </a:p>
        </p:txBody>
      </p:sp>
      <p:pic>
        <p:nvPicPr>
          <p:cNvPr id="258" name="Google Shape;258;p43"/>
          <p:cNvPicPr preferRelativeResize="0"/>
          <p:nvPr/>
        </p:nvPicPr>
        <p:blipFill>
          <a:blip r:embed="rId3">
            <a:alphaModFix/>
          </a:blip>
          <a:stretch>
            <a:fillRect/>
          </a:stretch>
        </p:blipFill>
        <p:spPr>
          <a:xfrm>
            <a:off x="572046" y="2480275"/>
            <a:ext cx="7999915" cy="2088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690 событий в</a:t>
            </a:r>
            <a:r>
              <a:rPr lang="ru"/>
              <a:t> </a:t>
            </a:r>
            <a:r>
              <a:rPr lang="ru"/>
              <a:t>SCEC</a:t>
            </a:r>
            <a:endParaRPr/>
          </a:p>
        </p:txBody>
      </p:sp>
      <p:pic>
        <p:nvPicPr>
          <p:cNvPr id="264" name="Google Shape;264;p44"/>
          <p:cNvPicPr preferRelativeResize="0"/>
          <p:nvPr/>
        </p:nvPicPr>
        <p:blipFill>
          <a:blip r:embed="rId3">
            <a:alphaModFix/>
          </a:blip>
          <a:stretch>
            <a:fillRect/>
          </a:stretch>
        </p:blipFill>
        <p:spPr>
          <a:xfrm>
            <a:off x="5005212" y="0"/>
            <a:ext cx="4138777" cy="5143500"/>
          </a:xfrm>
          <a:prstGeom prst="rect">
            <a:avLst/>
          </a:prstGeom>
          <a:noFill/>
          <a:ln>
            <a:noFill/>
          </a:ln>
        </p:spPr>
      </p:pic>
      <p:pic>
        <p:nvPicPr>
          <p:cNvPr id="265" name="Google Shape;265;p44"/>
          <p:cNvPicPr preferRelativeResize="0"/>
          <p:nvPr/>
        </p:nvPicPr>
        <p:blipFill>
          <a:blip r:embed="rId4">
            <a:alphaModFix/>
          </a:blip>
          <a:stretch>
            <a:fillRect/>
          </a:stretch>
        </p:blipFill>
        <p:spPr>
          <a:xfrm>
            <a:off x="43400" y="1172525"/>
            <a:ext cx="5035275" cy="1735900"/>
          </a:xfrm>
          <a:prstGeom prst="rect">
            <a:avLst/>
          </a:prstGeom>
          <a:noFill/>
          <a:ln>
            <a:noFill/>
          </a:ln>
        </p:spPr>
      </p:pic>
      <p:pic>
        <p:nvPicPr>
          <p:cNvPr id="266" name="Google Shape;266;p44"/>
          <p:cNvPicPr preferRelativeResize="0"/>
          <p:nvPr/>
        </p:nvPicPr>
        <p:blipFill>
          <a:blip r:embed="rId5">
            <a:alphaModFix/>
          </a:blip>
          <a:stretch>
            <a:fillRect/>
          </a:stretch>
        </p:blipFill>
        <p:spPr>
          <a:xfrm>
            <a:off x="43400" y="3063225"/>
            <a:ext cx="5035275" cy="165947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Поиск л</a:t>
            </a:r>
            <a:r>
              <a:rPr lang="ru"/>
              <a:t>учшей модели</a:t>
            </a:r>
            <a:endParaRPr/>
          </a:p>
        </p:txBody>
      </p:sp>
      <p:sp>
        <p:nvSpPr>
          <p:cNvPr id="272" name="Google Shape;27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Для каждого сейсмического региона все 3 нейронные сети изначально моделируются с 1 скрытым слоем и 1 рекуррентным слоем в случае рекуррентной нейронной сети с 4 узлами в каждом слое с использованием тангенс-сигмоидной линейной функции.</a:t>
            </a:r>
            <a:endParaRPr sz="1500">
              <a:solidFill>
                <a:schemeClr val="dk1"/>
              </a:solidFill>
            </a:endParaRPr>
          </a:p>
          <a:p>
            <a:pPr indent="0" lvl="0" marL="0" rtl="0" algn="l">
              <a:spcBef>
                <a:spcPts val="1200"/>
              </a:spcBef>
              <a:spcAft>
                <a:spcPts val="1200"/>
              </a:spcAft>
              <a:buNone/>
            </a:pPr>
            <a:r>
              <a:rPr lang="ru" sz="1500">
                <a:solidFill>
                  <a:schemeClr val="dk1"/>
                </a:solidFill>
              </a:rPr>
              <a:t>Наилучшие архитектуры моделей получаются путем постепенного увеличения количества скрытых слоев и количества узлов в каждом скрытом слое до тех пор, пока увеличение оценок R при этом не станет меньше 0,01.</a:t>
            </a:r>
            <a:endParaRPr sz="15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Лучшая архитектура модели</a:t>
            </a:r>
            <a:endParaRPr/>
          </a:p>
        </p:txBody>
      </p:sp>
      <p:sp>
        <p:nvSpPr>
          <p:cNvPr id="278" name="Google Shape;27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Поскольку хронологический порядок ввода не имеет значения в сетях BP и RBF, веса этих моделей обновляются после их применения ко всем 492 объектам обучающего датасета.</a:t>
            </a:r>
            <a:endParaRPr sz="1500">
              <a:solidFill>
                <a:schemeClr val="dk1"/>
              </a:solidFill>
            </a:endParaRPr>
          </a:p>
          <a:p>
            <a:pPr indent="0" lvl="0" marL="0" rtl="0" algn="l">
              <a:spcBef>
                <a:spcPts val="1200"/>
              </a:spcBef>
              <a:spcAft>
                <a:spcPts val="0"/>
              </a:spcAft>
              <a:buNone/>
            </a:pPr>
            <a:r>
              <a:rPr lang="ru" sz="1500">
                <a:solidFill>
                  <a:schemeClr val="dk1"/>
                </a:solidFill>
              </a:rPr>
              <a:t>Наилучшая архитектура </a:t>
            </a:r>
            <a:r>
              <a:rPr b="1" lang="ru" sz="1500">
                <a:solidFill>
                  <a:schemeClr val="dk1"/>
                </a:solidFill>
              </a:rPr>
              <a:t>нейронной сети обратного распространения</a:t>
            </a:r>
            <a:r>
              <a:rPr lang="ru" sz="1500">
                <a:solidFill>
                  <a:schemeClr val="dk1"/>
                </a:solidFill>
              </a:rPr>
              <a:t> имеет </a:t>
            </a:r>
            <a:r>
              <a:rPr b="1" lang="ru" sz="1500">
                <a:solidFill>
                  <a:schemeClr val="dk1"/>
                </a:solidFill>
              </a:rPr>
              <a:t>2 скрытых слоя по 8 узлов</a:t>
            </a:r>
            <a:r>
              <a:rPr lang="ru" sz="1500">
                <a:solidFill>
                  <a:schemeClr val="dk1"/>
                </a:solidFill>
              </a:rPr>
              <a:t> в каждом для обоих сейсмических регионов.</a:t>
            </a:r>
            <a:endParaRPr sz="1500">
              <a:solidFill>
                <a:schemeClr val="dk1"/>
              </a:solidFill>
            </a:endParaRPr>
          </a:p>
          <a:p>
            <a:pPr indent="0" lvl="0" marL="0" rtl="0" algn="l">
              <a:spcBef>
                <a:spcPts val="1200"/>
              </a:spcBef>
              <a:spcAft>
                <a:spcPts val="0"/>
              </a:spcAft>
              <a:buNone/>
            </a:pPr>
            <a:r>
              <a:rPr lang="ru" sz="1500">
                <a:solidFill>
                  <a:schemeClr val="dk1"/>
                </a:solidFill>
              </a:rPr>
              <a:t>Лучшая архитектура </a:t>
            </a:r>
            <a:r>
              <a:rPr b="1" lang="ru" sz="1500">
                <a:solidFill>
                  <a:schemeClr val="dk1"/>
                </a:solidFill>
              </a:rPr>
              <a:t>нейронной сети RBF</a:t>
            </a:r>
            <a:r>
              <a:rPr lang="ru" sz="1500">
                <a:solidFill>
                  <a:schemeClr val="dk1"/>
                </a:solidFill>
              </a:rPr>
              <a:t> имеет </a:t>
            </a:r>
            <a:r>
              <a:rPr b="1" lang="ru" sz="1500">
                <a:solidFill>
                  <a:schemeClr val="dk1"/>
                </a:solidFill>
              </a:rPr>
              <a:t>1 скрытый слой с 8 узлами</a:t>
            </a:r>
            <a:r>
              <a:rPr lang="ru" sz="1500">
                <a:solidFill>
                  <a:schemeClr val="dk1"/>
                </a:solidFill>
              </a:rPr>
              <a:t> для Южной Калифорнии и </a:t>
            </a:r>
            <a:r>
              <a:rPr b="1" lang="ru" sz="1500">
                <a:solidFill>
                  <a:schemeClr val="dk1"/>
                </a:solidFill>
              </a:rPr>
              <a:t>2 скрытых слоя, каждый с 8 узлами</a:t>
            </a:r>
            <a:r>
              <a:rPr lang="ru" sz="1500">
                <a:solidFill>
                  <a:schemeClr val="dk1"/>
                </a:solidFill>
              </a:rPr>
              <a:t>, для Сан-Франциско.</a:t>
            </a:r>
            <a:endParaRPr sz="1500">
              <a:solidFill>
                <a:schemeClr val="dk1"/>
              </a:solidFill>
            </a:endParaRPr>
          </a:p>
          <a:p>
            <a:pPr indent="0" lvl="0" marL="0" rtl="0" algn="l">
              <a:spcBef>
                <a:spcPts val="1200"/>
              </a:spcBef>
              <a:spcAft>
                <a:spcPts val="0"/>
              </a:spcAft>
              <a:buNone/>
            </a:pPr>
            <a:r>
              <a:rPr lang="ru" sz="1500">
                <a:solidFill>
                  <a:schemeClr val="dk1"/>
                </a:solidFill>
              </a:rPr>
              <a:t>Хронологический порядок входных данных поддерживается в рекуррентной нейронной сети, и веса сети обновляются после ее применения к каждому событию обучающего датасета. </a:t>
            </a:r>
            <a:endParaRPr sz="1500">
              <a:solidFill>
                <a:schemeClr val="dk1"/>
              </a:solidFill>
            </a:endParaRPr>
          </a:p>
          <a:p>
            <a:pPr indent="0" lvl="0" marL="0" rtl="0" algn="l">
              <a:spcBef>
                <a:spcPts val="1200"/>
              </a:spcBef>
              <a:spcAft>
                <a:spcPts val="1200"/>
              </a:spcAft>
              <a:buNone/>
            </a:pPr>
            <a:r>
              <a:rPr lang="ru" sz="1500">
                <a:solidFill>
                  <a:schemeClr val="dk1"/>
                </a:solidFill>
              </a:rPr>
              <a:t>Лучшая архитектура </a:t>
            </a:r>
            <a:r>
              <a:rPr b="1" lang="ru" sz="1500">
                <a:solidFill>
                  <a:schemeClr val="dk1"/>
                </a:solidFill>
              </a:rPr>
              <a:t>рекуррентной нейронной сет</a:t>
            </a:r>
            <a:r>
              <a:rPr lang="ru" sz="1500">
                <a:solidFill>
                  <a:schemeClr val="dk1"/>
                </a:solidFill>
              </a:rPr>
              <a:t>и имеет </a:t>
            </a:r>
            <a:r>
              <a:rPr b="1" lang="ru" sz="1500">
                <a:solidFill>
                  <a:schemeClr val="dk1"/>
                </a:solidFill>
              </a:rPr>
              <a:t>1 скрытый слой с 8 узлами и 1 рекуррентный слой с 4 узлами</a:t>
            </a:r>
            <a:r>
              <a:rPr lang="ru" sz="1500">
                <a:solidFill>
                  <a:schemeClr val="dk1"/>
                </a:solidFill>
              </a:rPr>
              <a:t> для обоих сейсмических регионов.</a:t>
            </a:r>
            <a:endParaRPr sz="15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Результаты прогнозирования для Южной Калифорнии</a:t>
            </a:r>
            <a:endParaRPr/>
          </a:p>
        </p:txBody>
      </p:sp>
      <p:pic>
        <p:nvPicPr>
          <p:cNvPr id="284" name="Google Shape;284;p47"/>
          <p:cNvPicPr preferRelativeResize="0"/>
          <p:nvPr/>
        </p:nvPicPr>
        <p:blipFill>
          <a:blip r:embed="rId3">
            <a:alphaModFix/>
          </a:blip>
          <a:stretch>
            <a:fillRect/>
          </a:stretch>
        </p:blipFill>
        <p:spPr>
          <a:xfrm>
            <a:off x="155850" y="1436200"/>
            <a:ext cx="8832300" cy="2590286"/>
          </a:xfrm>
          <a:prstGeom prst="rect">
            <a:avLst/>
          </a:prstGeom>
          <a:noFill/>
          <a:ln>
            <a:noFill/>
          </a:ln>
        </p:spPr>
      </p:pic>
      <p:sp>
        <p:nvSpPr>
          <p:cNvPr id="285" name="Google Shape;285;p47"/>
          <p:cNvSpPr/>
          <p:nvPr/>
        </p:nvSpPr>
        <p:spPr>
          <a:xfrm>
            <a:off x="1804575" y="3508050"/>
            <a:ext cx="939000" cy="40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7"/>
          <p:cNvSpPr/>
          <p:nvPr/>
        </p:nvSpPr>
        <p:spPr>
          <a:xfrm>
            <a:off x="4269375" y="3508050"/>
            <a:ext cx="939000" cy="403500"/>
          </a:xfrm>
          <a:prstGeom prst="rect">
            <a:avLst/>
          </a:prstGeom>
          <a:noFill/>
          <a:ln cap="flat" cmpd="sng" w="19050">
            <a:solidFill>
              <a:srgbClr val="8BF4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7"/>
          <p:cNvSpPr/>
          <p:nvPr/>
        </p:nvSpPr>
        <p:spPr>
          <a:xfrm>
            <a:off x="6734175" y="3507925"/>
            <a:ext cx="939000" cy="403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7"/>
          <p:cNvSpPr/>
          <p:nvPr/>
        </p:nvSpPr>
        <p:spPr>
          <a:xfrm>
            <a:off x="1804575" y="3103250"/>
            <a:ext cx="939000" cy="37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7"/>
          <p:cNvSpPr/>
          <p:nvPr/>
        </p:nvSpPr>
        <p:spPr>
          <a:xfrm>
            <a:off x="4269375" y="3103250"/>
            <a:ext cx="939000" cy="3762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7"/>
          <p:cNvSpPr/>
          <p:nvPr/>
        </p:nvSpPr>
        <p:spPr>
          <a:xfrm>
            <a:off x="6734175" y="3103250"/>
            <a:ext cx="939000" cy="3762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7"/>
          <p:cNvSpPr/>
          <p:nvPr/>
        </p:nvSpPr>
        <p:spPr>
          <a:xfrm>
            <a:off x="1804575" y="2698450"/>
            <a:ext cx="939000" cy="37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p:nvPr/>
        </p:nvSpPr>
        <p:spPr>
          <a:xfrm>
            <a:off x="4269375" y="2698450"/>
            <a:ext cx="939000" cy="3762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7"/>
          <p:cNvSpPr/>
          <p:nvPr/>
        </p:nvSpPr>
        <p:spPr>
          <a:xfrm>
            <a:off x="6734175" y="2698575"/>
            <a:ext cx="939000" cy="3762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7"/>
          <p:cNvSpPr txBox="1"/>
          <p:nvPr/>
        </p:nvSpPr>
        <p:spPr>
          <a:xfrm>
            <a:off x="226950" y="4127775"/>
            <a:ext cx="8281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500"/>
              <a:t>Причем за тестовый период </a:t>
            </a:r>
            <a:r>
              <a:rPr lang="ru" sz="1500">
                <a:solidFill>
                  <a:schemeClr val="dk1"/>
                </a:solidFill>
              </a:rPr>
              <a:t>было 4 </a:t>
            </a:r>
            <a:r>
              <a:rPr lang="ru" sz="1500"/>
              <a:t>месяца, в течение которых произошло землетрясение магнитудой от 5,5 до 6,0, 1 месяц - от </a:t>
            </a:r>
            <a:r>
              <a:rPr lang="ru" sz="1500">
                <a:solidFill>
                  <a:schemeClr val="dk1"/>
                </a:solidFill>
              </a:rPr>
              <a:t>6,0 до 6,5,</a:t>
            </a:r>
            <a:r>
              <a:rPr lang="ru" sz="1500"/>
              <a:t> 1 месяц - от 6,5 до 7,0, 2 месяца - от 7,0 до 7,5.</a:t>
            </a:r>
            <a:endParaRPr sz="1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Южная Калифорния: параметрический анализ</a:t>
            </a:r>
            <a:endParaRPr/>
          </a:p>
        </p:txBody>
      </p:sp>
      <p:sp>
        <p:nvSpPr>
          <p:cNvPr id="300" name="Google Shape;300;p48"/>
          <p:cNvSpPr txBox="1"/>
          <p:nvPr>
            <p:ph idx="1" type="body"/>
          </p:nvPr>
        </p:nvSpPr>
        <p:spPr>
          <a:xfrm>
            <a:off x="311700" y="1152475"/>
            <a:ext cx="31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00">
                <a:solidFill>
                  <a:schemeClr val="dk1"/>
                </a:solidFill>
              </a:rPr>
              <a:t>Полученные значения оценок R для различных прогнозируемых магнитуд с использованием различных входных векторов, полученных путем удаления одного параметра за раз для Южной Калифорнии, представлены в таблице:</a:t>
            </a:r>
            <a:endParaRPr sz="1500">
              <a:solidFill>
                <a:schemeClr val="dk1"/>
              </a:solidFill>
            </a:endParaRPr>
          </a:p>
        </p:txBody>
      </p:sp>
      <p:pic>
        <p:nvPicPr>
          <p:cNvPr id="301" name="Google Shape;301;p48"/>
          <p:cNvPicPr preferRelativeResize="0"/>
          <p:nvPr/>
        </p:nvPicPr>
        <p:blipFill rotWithShape="1">
          <a:blip r:embed="rId3">
            <a:alphaModFix/>
          </a:blip>
          <a:srcRect b="0" l="0" r="0" t="11347"/>
          <a:stretch/>
        </p:blipFill>
        <p:spPr>
          <a:xfrm>
            <a:off x="3479425" y="874050"/>
            <a:ext cx="5298850" cy="4226224"/>
          </a:xfrm>
          <a:prstGeom prst="rect">
            <a:avLst/>
          </a:prstGeom>
          <a:noFill/>
          <a:ln>
            <a:noFill/>
          </a:ln>
        </p:spPr>
      </p:pic>
      <p:sp>
        <p:nvSpPr>
          <p:cNvPr id="302" name="Google Shape;302;p48"/>
          <p:cNvSpPr/>
          <p:nvPr/>
        </p:nvSpPr>
        <p:spPr>
          <a:xfrm>
            <a:off x="5479625" y="1568850"/>
            <a:ext cx="3298800" cy="4725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8"/>
          <p:cNvSpPr/>
          <p:nvPr/>
        </p:nvSpPr>
        <p:spPr>
          <a:xfrm>
            <a:off x="5479625" y="2801800"/>
            <a:ext cx="3298800" cy="4584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8"/>
          <p:cNvSpPr/>
          <p:nvPr/>
        </p:nvSpPr>
        <p:spPr>
          <a:xfrm>
            <a:off x="5479625" y="4020650"/>
            <a:ext cx="3298800" cy="4584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8"/>
          <p:cNvSpPr/>
          <p:nvPr/>
        </p:nvSpPr>
        <p:spPr>
          <a:xfrm>
            <a:off x="5479625" y="2069775"/>
            <a:ext cx="3298800" cy="29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8"/>
          <p:cNvSpPr/>
          <p:nvPr/>
        </p:nvSpPr>
        <p:spPr>
          <a:xfrm>
            <a:off x="5479625" y="3293750"/>
            <a:ext cx="3298800" cy="29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8"/>
          <p:cNvSpPr/>
          <p:nvPr/>
        </p:nvSpPr>
        <p:spPr>
          <a:xfrm>
            <a:off x="5479625" y="4517725"/>
            <a:ext cx="3298800" cy="29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8"/>
          <p:cNvSpPr/>
          <p:nvPr/>
        </p:nvSpPr>
        <p:spPr>
          <a:xfrm>
            <a:off x="5479625" y="2393700"/>
            <a:ext cx="3298800" cy="178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8"/>
          <p:cNvSpPr/>
          <p:nvPr/>
        </p:nvSpPr>
        <p:spPr>
          <a:xfrm>
            <a:off x="5479625" y="3622800"/>
            <a:ext cx="3298800" cy="178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8"/>
          <p:cNvSpPr/>
          <p:nvPr/>
        </p:nvSpPr>
        <p:spPr>
          <a:xfrm>
            <a:off x="5479625" y="4841650"/>
            <a:ext cx="3298800" cy="178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Поиск оптимального значения</a:t>
            </a:r>
            <a:endParaRPr/>
          </a:p>
        </p:txBody>
      </p:sp>
      <p:sp>
        <p:nvSpPr>
          <p:cNvPr id="316" name="Google Shape;31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00">
                <a:solidFill>
                  <a:schemeClr val="dk1"/>
                </a:solidFill>
              </a:rPr>
              <a:t>Исследователи попытались определить оптимальное значение пороговой магнитуды и количество событий, используемых для расчета показателей сейсмичности:</a:t>
            </a:r>
            <a:endParaRPr sz="1500">
              <a:solidFill>
                <a:schemeClr val="dk1"/>
              </a:solidFill>
            </a:endParaRPr>
          </a:p>
        </p:txBody>
      </p:sp>
      <p:pic>
        <p:nvPicPr>
          <p:cNvPr id="317" name="Google Shape;317;p49"/>
          <p:cNvPicPr preferRelativeResize="0"/>
          <p:nvPr/>
        </p:nvPicPr>
        <p:blipFill>
          <a:blip r:embed="rId3">
            <a:alphaModFix/>
          </a:blip>
          <a:stretch>
            <a:fillRect/>
          </a:stretch>
        </p:blipFill>
        <p:spPr>
          <a:xfrm>
            <a:off x="2850450" y="2056975"/>
            <a:ext cx="5981850" cy="2339000"/>
          </a:xfrm>
          <a:prstGeom prst="rect">
            <a:avLst/>
          </a:prstGeom>
          <a:noFill/>
          <a:ln>
            <a:noFill/>
          </a:ln>
        </p:spPr>
      </p:pic>
      <p:sp>
        <p:nvSpPr>
          <p:cNvPr id="318" name="Google Shape;318;p49"/>
          <p:cNvSpPr txBox="1"/>
          <p:nvPr/>
        </p:nvSpPr>
        <p:spPr>
          <a:xfrm>
            <a:off x="311700" y="2056975"/>
            <a:ext cx="2385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500"/>
              <a:t>Не наблюдалось существенного улучшения результатов прогноза в результате учета событий меньшей магнитуды при расчете показателей сейсмичности.</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Заключения</a:t>
            </a:r>
            <a:endParaRPr/>
          </a:p>
        </p:txBody>
      </p:sp>
      <p:sp>
        <p:nvSpPr>
          <p:cNvPr id="324" name="Google Shape;32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AutoNum type="arabicParenR"/>
            </a:pPr>
            <a:r>
              <a:rPr lang="ru" sz="1500">
                <a:solidFill>
                  <a:schemeClr val="dk1"/>
                </a:solidFill>
              </a:rPr>
              <a:t>В общем и целом, рекуррентная нейронная сеть обеспечивает наиболее высокую точность предсказания по сравнению с сетями BP и RBF.</a:t>
            </a:r>
            <a:endParaRPr sz="1500">
              <a:solidFill>
                <a:schemeClr val="dk1"/>
              </a:solidFill>
            </a:endParaRPr>
          </a:p>
          <a:p>
            <a:pPr indent="-323850" lvl="0" marL="457200" rtl="0" algn="l">
              <a:spcBef>
                <a:spcPts val="0"/>
              </a:spcBef>
              <a:spcAft>
                <a:spcPts val="0"/>
              </a:spcAft>
              <a:buClr>
                <a:schemeClr val="dk1"/>
              </a:buClr>
              <a:buSzPts val="1500"/>
              <a:buAutoNum type="arabicParenR"/>
            </a:pPr>
            <a:r>
              <a:rPr lang="ru" sz="1500">
                <a:solidFill>
                  <a:schemeClr val="dk1"/>
                </a:solidFill>
              </a:rPr>
              <a:t>Исследователи заметили, что модели делают ложные прогнозы для месяцев, для которых наблюдается значительная высокая сейсмическая активность непосредственно до или после месяца.</a:t>
            </a:r>
            <a:endParaRPr sz="1500">
              <a:solidFill>
                <a:schemeClr val="dk1"/>
              </a:solidFill>
            </a:endParaRPr>
          </a:p>
          <a:p>
            <a:pPr indent="-323850" lvl="0" marL="457200" rtl="0" algn="l">
              <a:spcBef>
                <a:spcPts val="0"/>
              </a:spcBef>
              <a:spcAft>
                <a:spcPts val="0"/>
              </a:spcAft>
              <a:buClr>
                <a:schemeClr val="dk1"/>
              </a:buClr>
              <a:buSzPts val="1500"/>
              <a:buAutoNum type="arabicParenR"/>
            </a:pPr>
            <a:r>
              <a:rPr lang="ru" sz="1500">
                <a:solidFill>
                  <a:schemeClr val="dk1"/>
                </a:solidFill>
              </a:rPr>
              <a:t>Ожидается, что </a:t>
            </a:r>
            <a:r>
              <a:rPr b="1" lang="ru" sz="1500">
                <a:solidFill>
                  <a:schemeClr val="dk1"/>
                </a:solidFill>
              </a:rPr>
              <a:t>результаты могут быть улучшены</a:t>
            </a:r>
            <a:r>
              <a:rPr lang="ru" sz="1500">
                <a:solidFill>
                  <a:schemeClr val="dk1"/>
                </a:solidFill>
              </a:rPr>
              <a:t> за счет расчета показателей сейсмичности для </a:t>
            </a:r>
            <a:r>
              <a:rPr b="1" lang="ru" sz="1500">
                <a:solidFill>
                  <a:schemeClr val="dk1"/>
                </a:solidFill>
              </a:rPr>
              <a:t>периодов времени короче</a:t>
            </a:r>
            <a:r>
              <a:rPr lang="ru" sz="1500">
                <a:solidFill>
                  <a:schemeClr val="dk1"/>
                </a:solidFill>
              </a:rPr>
              <a:t> одного месяца и для </a:t>
            </a:r>
            <a:r>
              <a:rPr b="1" lang="ru" sz="1500">
                <a:solidFill>
                  <a:schemeClr val="dk1"/>
                </a:solidFill>
              </a:rPr>
              <a:t>меньших регионов</a:t>
            </a:r>
            <a:r>
              <a:rPr lang="ru" sz="1500">
                <a:solidFill>
                  <a:schemeClr val="dk1"/>
                </a:solidFill>
              </a:rPr>
              <a:t>.</a:t>
            </a:r>
            <a:endParaRPr b="1" sz="1500">
              <a:solidFill>
                <a:srgbClr val="CC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Приложение: дополнительная база данных</a:t>
            </a:r>
            <a:endParaRPr/>
          </a:p>
        </p:txBody>
      </p:sp>
      <p:sp>
        <p:nvSpPr>
          <p:cNvPr id="330" name="Google Shape;33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00">
                <a:solidFill>
                  <a:schemeClr val="dk1"/>
                </a:solidFill>
              </a:rPr>
              <a:t>Из Национальных центров экологической информации (NCEI) Национального управления океанических и атмосферных исследований (NOAA) США с теми же параметрами поиска, что и в SCEC:</a:t>
            </a:r>
            <a:endParaRPr sz="1500">
              <a:solidFill>
                <a:schemeClr val="dk1"/>
              </a:solidFill>
            </a:endParaRPr>
          </a:p>
        </p:txBody>
      </p:sp>
      <p:pic>
        <p:nvPicPr>
          <p:cNvPr id="331" name="Google Shape;331;p51"/>
          <p:cNvPicPr preferRelativeResize="0"/>
          <p:nvPr/>
        </p:nvPicPr>
        <p:blipFill>
          <a:blip r:embed="rId3">
            <a:alphaModFix/>
          </a:blip>
          <a:stretch>
            <a:fillRect/>
          </a:stretch>
        </p:blipFill>
        <p:spPr>
          <a:xfrm>
            <a:off x="0" y="2070141"/>
            <a:ext cx="9143999" cy="3073367"/>
          </a:xfrm>
          <a:prstGeom prst="rect">
            <a:avLst/>
          </a:prstGeom>
          <a:noFill/>
          <a:ln>
            <a:noFill/>
          </a:ln>
        </p:spPr>
      </p:pic>
      <p:sp>
        <p:nvSpPr>
          <p:cNvPr id="332" name="Google Shape;332;p51"/>
          <p:cNvSpPr/>
          <p:nvPr/>
        </p:nvSpPr>
        <p:spPr>
          <a:xfrm>
            <a:off x="8601325" y="1233850"/>
            <a:ext cx="324000" cy="777900"/>
          </a:xfrm>
          <a:prstGeom prst="down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Исследовательская задача</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ru" sz="1500">
                <a:solidFill>
                  <a:schemeClr val="dk1"/>
                </a:solidFill>
              </a:rPr>
              <a:t>Признаки</a:t>
            </a:r>
            <a:r>
              <a:rPr lang="ru" sz="1500">
                <a:solidFill>
                  <a:schemeClr val="dk1"/>
                </a:solidFill>
              </a:rPr>
              <a:t>: 8 математически вычисляемых параметров (показателей сейсмичности), рассчитываемых по </a:t>
            </a:r>
            <a:r>
              <a:rPr lang="ru" sz="1500" u="sng">
                <a:solidFill>
                  <a:schemeClr val="dk1"/>
                </a:solidFill>
              </a:rPr>
              <a:t>заданному количеству</a:t>
            </a:r>
            <a:r>
              <a:rPr lang="ru" sz="1500">
                <a:solidFill>
                  <a:schemeClr val="dk1"/>
                </a:solidFill>
              </a:rPr>
              <a:t> значимых сейсмических событий (далее просто событий) </a:t>
            </a:r>
            <a:r>
              <a:rPr lang="ru" sz="1500" u="sng">
                <a:solidFill>
                  <a:schemeClr val="dk1"/>
                </a:solidFill>
              </a:rPr>
              <a:t>магнитуды М и выше</a:t>
            </a:r>
            <a:r>
              <a:rPr lang="ru" sz="1500">
                <a:solidFill>
                  <a:schemeClr val="dk1"/>
                </a:solidFill>
              </a:rPr>
              <a:t> перед началом каждого месяца для заданного региона</a:t>
            </a:r>
            <a:endParaRPr sz="1500"/>
          </a:p>
        </p:txBody>
      </p:sp>
      <p:pic>
        <p:nvPicPr>
          <p:cNvPr id="74" name="Google Shape;74;p16"/>
          <p:cNvPicPr preferRelativeResize="0"/>
          <p:nvPr/>
        </p:nvPicPr>
        <p:blipFill>
          <a:blip r:embed="rId3">
            <a:alphaModFix/>
          </a:blip>
          <a:stretch>
            <a:fillRect/>
          </a:stretch>
        </p:blipFill>
        <p:spPr>
          <a:xfrm>
            <a:off x="1836975" y="2074675"/>
            <a:ext cx="5910626" cy="2643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Источники</a:t>
            </a:r>
            <a:endParaRPr/>
          </a:p>
        </p:txBody>
      </p:sp>
      <p:sp>
        <p:nvSpPr>
          <p:cNvPr id="338" name="Google Shape;33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AutoNum type="arabicPeriod"/>
            </a:pPr>
            <a:r>
              <a:rPr lang="ru" sz="1500">
                <a:solidFill>
                  <a:srgbClr val="222222"/>
                </a:solidFill>
                <a:highlight>
                  <a:srgbClr val="FFFFFF"/>
                </a:highlight>
              </a:rPr>
              <a:t>Panakkat, A., &amp; Adeli, H. (2007). Neural network models for earthquake magnitude prediction using multiple seismicity indicators. </a:t>
            </a:r>
            <a:r>
              <a:rPr i="1" lang="ru" sz="1500">
                <a:solidFill>
                  <a:srgbClr val="222222"/>
                </a:solidFill>
                <a:highlight>
                  <a:srgbClr val="FFFFFF"/>
                </a:highlight>
              </a:rPr>
              <a:t>International journal of neural systems</a:t>
            </a:r>
            <a:r>
              <a:rPr lang="ru" sz="1500">
                <a:solidFill>
                  <a:srgbClr val="222222"/>
                </a:solidFill>
                <a:highlight>
                  <a:srgbClr val="FFFFFF"/>
                </a:highlight>
              </a:rPr>
              <a:t>, </a:t>
            </a:r>
            <a:r>
              <a:rPr i="1" lang="ru" sz="1500">
                <a:solidFill>
                  <a:srgbClr val="222222"/>
                </a:solidFill>
                <a:highlight>
                  <a:srgbClr val="FFFFFF"/>
                </a:highlight>
              </a:rPr>
              <a:t>17</a:t>
            </a:r>
            <a:r>
              <a:rPr lang="ru" sz="1500">
                <a:solidFill>
                  <a:srgbClr val="222222"/>
                </a:solidFill>
                <a:highlight>
                  <a:srgbClr val="FFFFFF"/>
                </a:highlight>
              </a:rPr>
              <a:t>(01), 13-33.</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AutoNum type="arabicPeriod"/>
            </a:pPr>
            <a:r>
              <a:rPr lang="ru" sz="1500">
                <a:solidFill>
                  <a:srgbClr val="222222"/>
                </a:solidFill>
                <a:highlight>
                  <a:srgbClr val="FFFFFF"/>
                </a:highlight>
              </a:rPr>
              <a:t>SCEC - </a:t>
            </a:r>
            <a:r>
              <a:rPr lang="ru" sz="1500" u="sng">
                <a:solidFill>
                  <a:schemeClr val="hlink"/>
                </a:solidFill>
                <a:highlight>
                  <a:srgbClr val="FFFFFF"/>
                </a:highlight>
                <a:hlinkClick r:id="rId3"/>
              </a:rPr>
              <a:t>https://www.scec.org/</a:t>
            </a:r>
            <a:r>
              <a:rPr lang="ru" sz="1500">
                <a:solidFill>
                  <a:srgbClr val="222222"/>
                </a:solidFill>
                <a:highlight>
                  <a:srgbClr val="FFFFFF"/>
                </a:highlight>
              </a:rPr>
              <a:t> </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AutoNum type="arabicPeriod"/>
            </a:pPr>
            <a:r>
              <a:rPr lang="ru" sz="1500">
                <a:solidFill>
                  <a:srgbClr val="222222"/>
                </a:solidFill>
                <a:highlight>
                  <a:srgbClr val="FFFFFF"/>
                </a:highlight>
              </a:rPr>
              <a:t>NOAA NCEI - </a:t>
            </a:r>
            <a:r>
              <a:rPr lang="ru" sz="1500" u="sng">
                <a:solidFill>
                  <a:schemeClr val="hlink"/>
                </a:solidFill>
                <a:highlight>
                  <a:srgbClr val="FFFFFF"/>
                </a:highlight>
                <a:hlinkClick r:id="rId4"/>
              </a:rPr>
              <a:t>https://www.ngdc.noaa.gov/hazel/view/hazards/earthquake/search</a:t>
            </a:r>
            <a:r>
              <a:rPr lang="ru" sz="1500">
                <a:solidFill>
                  <a:srgbClr val="222222"/>
                </a:solidFill>
                <a:highlight>
                  <a:srgbClr val="FFFFFF"/>
                </a:highlight>
              </a:rPr>
              <a: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Исследовательская задача</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ru" sz="1500">
                <a:solidFill>
                  <a:schemeClr val="dk1"/>
                </a:solidFill>
              </a:rPr>
              <a:t>Цель: </a:t>
            </a:r>
            <a:r>
              <a:rPr lang="ru" sz="1500">
                <a:solidFill>
                  <a:schemeClr val="dk1"/>
                </a:solidFill>
              </a:rPr>
              <a:t>возникновение (1) или не-</a:t>
            </a:r>
            <a:r>
              <a:rPr lang="ru" sz="1500">
                <a:solidFill>
                  <a:schemeClr val="dk1"/>
                </a:solidFill>
              </a:rPr>
              <a:t>возникновение</a:t>
            </a:r>
            <a:r>
              <a:rPr lang="ru" sz="1500">
                <a:solidFill>
                  <a:schemeClr val="dk1"/>
                </a:solidFill>
              </a:rPr>
              <a:t> (0) землетрясений пороговой магнитуды или выше в течение следующего месяца. Работа модели повторяется путем постепенного увеличения пороговой величины с шагом 0,5. Наибольшая магнитуда землетрясения в течение следующего месяца представляет собой конкретную пороговую магнитуду, выше которой выход сети изменяется на 0.</a:t>
            </a:r>
            <a:endParaRPr sz="1500">
              <a:solidFill>
                <a:schemeClr val="dk1"/>
              </a:solidFill>
            </a:endParaRPr>
          </a:p>
          <a:p>
            <a:pPr indent="0" lvl="0" marL="0" rtl="0" algn="l">
              <a:lnSpc>
                <a:spcPct val="95000"/>
              </a:lnSpc>
              <a:spcBef>
                <a:spcPts val="1200"/>
              </a:spcBef>
              <a:spcAft>
                <a:spcPts val="0"/>
              </a:spcAft>
              <a:buSzPts val="1018"/>
              <a:buNone/>
            </a:pPr>
            <a:r>
              <a:rPr b="1" lang="ru" sz="1500">
                <a:solidFill>
                  <a:schemeClr val="dk1"/>
                </a:solidFill>
              </a:rPr>
              <a:t>3</a:t>
            </a:r>
            <a:r>
              <a:rPr b="1" lang="ru" sz="1500">
                <a:solidFill>
                  <a:schemeClr val="dk1"/>
                </a:solidFill>
              </a:rPr>
              <a:t> нейронные сети</a:t>
            </a:r>
            <a:endParaRPr sz="1500">
              <a:solidFill>
                <a:schemeClr val="dk1"/>
              </a:solidFill>
            </a:endParaRPr>
          </a:p>
          <a:p>
            <a:pPr indent="0" lvl="0" marL="0" rtl="0" algn="l">
              <a:lnSpc>
                <a:spcPct val="95000"/>
              </a:lnSpc>
              <a:spcBef>
                <a:spcPts val="1200"/>
              </a:spcBef>
              <a:spcAft>
                <a:spcPts val="0"/>
              </a:spcAft>
              <a:buSzPts val="1018"/>
              <a:buNone/>
            </a:pPr>
            <a:r>
              <a:rPr b="1" lang="ru" sz="1500">
                <a:solidFill>
                  <a:schemeClr val="dk1"/>
                </a:solidFill>
              </a:rPr>
              <a:t>4 статистические меры для оценки модели</a:t>
            </a:r>
            <a:endParaRPr sz="1500">
              <a:solidFill>
                <a:schemeClr val="dk1"/>
              </a:solidFill>
            </a:endParaRPr>
          </a:p>
          <a:p>
            <a:pPr indent="0" lvl="0" marL="0" rtl="0" algn="l">
              <a:lnSpc>
                <a:spcPct val="95000"/>
              </a:lnSpc>
              <a:spcBef>
                <a:spcPts val="1200"/>
              </a:spcBef>
              <a:spcAft>
                <a:spcPts val="0"/>
              </a:spcAft>
              <a:buSzPts val="1018"/>
              <a:buNone/>
            </a:pPr>
            <a:r>
              <a:rPr b="1" lang="ru" sz="1500">
                <a:solidFill>
                  <a:schemeClr val="dk1"/>
                </a:solidFill>
              </a:rPr>
              <a:t>Датасет для обучения</a:t>
            </a:r>
            <a:r>
              <a:rPr lang="ru" sz="1500">
                <a:solidFill>
                  <a:schemeClr val="dk1"/>
                </a:solidFill>
              </a:rPr>
              <a:t>: 492 месяца с января 1950 г. по декабрь 1990 г. для (каждого из) Южной Калифорнии, </a:t>
            </a:r>
            <a:r>
              <a:rPr lang="ru" sz="1500" u="sng">
                <a:solidFill>
                  <a:schemeClr val="dk1"/>
                </a:solidFill>
              </a:rPr>
              <a:t>32 и 36° северной широты и 114 и 120° западной долготы</a:t>
            </a:r>
            <a:r>
              <a:rPr lang="ru" sz="1500">
                <a:solidFill>
                  <a:schemeClr val="dk1"/>
                </a:solidFill>
              </a:rPr>
              <a:t>, и залива Сан-Франциско, </a:t>
            </a:r>
            <a:r>
              <a:rPr lang="ru" sz="1500" u="sng">
                <a:solidFill>
                  <a:schemeClr val="dk1"/>
                </a:solidFill>
              </a:rPr>
              <a:t>37,5 и 40° северной широты и 116 и 123,5° западной долготы</a:t>
            </a:r>
            <a:r>
              <a:rPr lang="ru" sz="1500">
                <a:solidFill>
                  <a:schemeClr val="dk1"/>
                </a:solidFill>
              </a:rPr>
              <a:t>.</a:t>
            </a:r>
            <a:endParaRPr sz="1500">
              <a:solidFill>
                <a:schemeClr val="dk1"/>
              </a:solidFill>
            </a:endParaRPr>
          </a:p>
          <a:p>
            <a:pPr indent="0" lvl="0" marL="0" rtl="0" algn="l">
              <a:lnSpc>
                <a:spcPct val="95000"/>
              </a:lnSpc>
              <a:spcBef>
                <a:spcPts val="1200"/>
              </a:spcBef>
              <a:spcAft>
                <a:spcPts val="1200"/>
              </a:spcAft>
              <a:buSzPts val="1018"/>
              <a:buNone/>
            </a:pPr>
            <a:r>
              <a:rPr b="1" lang="ru" sz="1500">
                <a:solidFill>
                  <a:schemeClr val="dk1"/>
                </a:solidFill>
              </a:rPr>
              <a:t>Датасет для тестирования:</a:t>
            </a:r>
            <a:r>
              <a:rPr lang="ru" sz="1500">
                <a:solidFill>
                  <a:schemeClr val="dk1"/>
                </a:solidFill>
              </a:rPr>
              <a:t> 177 месяцев с января 1991 г. по сентябрь 2005 г.</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a:t>
            </a:r>
            <a:endParaRPr/>
          </a:p>
        </p:txBody>
      </p:sp>
      <p:pic>
        <p:nvPicPr>
          <p:cNvPr id="86" name="Google Shape;86;p18"/>
          <p:cNvPicPr preferRelativeResize="0"/>
          <p:nvPr/>
        </p:nvPicPr>
        <p:blipFill>
          <a:blip r:embed="rId3">
            <a:alphaModFix/>
          </a:blip>
          <a:stretch>
            <a:fillRect/>
          </a:stretch>
        </p:blipFill>
        <p:spPr>
          <a:xfrm>
            <a:off x="512097" y="1098450"/>
            <a:ext cx="8119802" cy="386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Значение 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solidFill>
                  <a:schemeClr val="dk1"/>
                </a:solidFill>
              </a:rPr>
              <a:t>Время, прошедшее за последние n событий магнитуды, превышающей пороговое значение:</a:t>
            </a:r>
            <a:endParaRPr>
              <a:solidFill>
                <a:schemeClr val="dk1"/>
              </a:solidFill>
            </a:endParaRPr>
          </a:p>
          <a:p>
            <a:pPr indent="0" lvl="0" marL="0" rtl="0" algn="ctr">
              <a:spcBef>
                <a:spcPts val="1200"/>
              </a:spcBef>
              <a:spcAft>
                <a:spcPts val="0"/>
              </a:spcAft>
              <a:buNone/>
            </a:pPr>
            <a:r>
              <a:rPr b="1" lang="ru">
                <a:solidFill>
                  <a:schemeClr val="dk1"/>
                </a:solidFill>
              </a:rPr>
              <a:t>T = t</a:t>
            </a:r>
            <a:r>
              <a:rPr b="1" baseline="-25000" lang="ru">
                <a:solidFill>
                  <a:schemeClr val="dk1"/>
                </a:solidFill>
              </a:rPr>
              <a:t>n</a:t>
            </a:r>
            <a:r>
              <a:rPr b="1" lang="ru">
                <a:solidFill>
                  <a:schemeClr val="dk1"/>
                </a:solidFill>
              </a:rPr>
              <a:t> - t</a:t>
            </a:r>
            <a:r>
              <a:rPr b="1" baseline="-25000" lang="ru">
                <a:solidFill>
                  <a:schemeClr val="dk1"/>
                </a:solidFill>
              </a:rPr>
              <a:t>1</a:t>
            </a:r>
            <a:r>
              <a:rPr b="1" lang="ru">
                <a:solidFill>
                  <a:schemeClr val="dk1"/>
                </a:solidFill>
              </a:rPr>
              <a:t>,</a:t>
            </a:r>
            <a:endParaRPr b="1">
              <a:solidFill>
                <a:schemeClr val="dk1"/>
              </a:solidFill>
            </a:endParaRPr>
          </a:p>
          <a:p>
            <a:pPr indent="0" lvl="0" marL="0" rtl="0" algn="l">
              <a:spcBef>
                <a:spcPts val="1200"/>
              </a:spcBef>
              <a:spcAft>
                <a:spcPts val="0"/>
              </a:spcAft>
              <a:buNone/>
            </a:pPr>
            <a:r>
              <a:rPr lang="ru">
                <a:solidFill>
                  <a:schemeClr val="dk1"/>
                </a:solidFill>
              </a:rPr>
              <a:t>где t</a:t>
            </a:r>
            <a:r>
              <a:rPr baseline="-25000" lang="ru">
                <a:solidFill>
                  <a:schemeClr val="dk1"/>
                </a:solidFill>
              </a:rPr>
              <a:t>n</a:t>
            </a:r>
            <a:r>
              <a:rPr lang="ru">
                <a:solidFill>
                  <a:schemeClr val="dk1"/>
                </a:solidFill>
              </a:rPr>
              <a:t> - время возникновения n-го события и t</a:t>
            </a:r>
            <a:r>
              <a:rPr baseline="-25000" lang="ru">
                <a:solidFill>
                  <a:schemeClr val="dk1"/>
                </a:solidFill>
              </a:rPr>
              <a:t>1</a:t>
            </a:r>
            <a:r>
              <a:rPr lang="ru">
                <a:solidFill>
                  <a:schemeClr val="dk1"/>
                </a:solidFill>
              </a:rPr>
              <a:t> - время возникновения 1-го события.</a:t>
            </a:r>
            <a:endParaRPr>
              <a:solidFill>
                <a:schemeClr val="dk1"/>
              </a:solidFill>
            </a:endParaRPr>
          </a:p>
          <a:p>
            <a:pPr indent="0" lvl="0" marL="0" rtl="0" algn="l">
              <a:spcBef>
                <a:spcPts val="1200"/>
              </a:spcBef>
              <a:spcAft>
                <a:spcPts val="1200"/>
              </a:spcAft>
              <a:buNone/>
            </a:pPr>
            <a:r>
              <a:rPr lang="ru">
                <a:solidFill>
                  <a:schemeClr val="dk1"/>
                </a:solidFill>
              </a:rPr>
              <a:t>Большинству землетрясений предшествует предвестникик, такие как серия форшоков. Значение T может быть </a:t>
            </a:r>
            <a:r>
              <a:rPr b="1" lang="ru">
                <a:solidFill>
                  <a:schemeClr val="dk1"/>
                </a:solidFill>
              </a:rPr>
              <a:t>мерой частоты форшоков</a:t>
            </a:r>
            <a:r>
              <a:rPr lang="ru">
                <a:solidFill>
                  <a:schemeClr val="dk1"/>
                </a:solidFill>
              </a:rPr>
              <a:t> в зависимости от пороговой величины. В этом случае большое значение T указывает на относительное отсутствие форшоков, что во многих сейсмических регионах может указывать на более низкую вероятность возникновения предстоящего крупного сейсмического события, и наоборот.</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Средняя магнитуда</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Среднее значение магнитуд Рихтера последних n событий определяется как:</a:t>
            </a:r>
            <a:endParaRPr sz="1500">
              <a:solidFill>
                <a:schemeClr val="dk1"/>
              </a:solidFill>
            </a:endParaRPr>
          </a:p>
          <a:p>
            <a:pPr indent="0" lvl="0" marL="0" rtl="0" algn="ctr">
              <a:spcBef>
                <a:spcPts val="1200"/>
              </a:spcBef>
              <a:spcAft>
                <a:spcPts val="0"/>
              </a:spcAft>
              <a:buNone/>
            </a:pPr>
            <a:r>
              <a:rPr b="1" lang="ru" sz="1500">
                <a:solidFill>
                  <a:schemeClr val="dk1"/>
                </a:solidFill>
              </a:rPr>
              <a:t>M</a:t>
            </a:r>
            <a:r>
              <a:rPr b="1" baseline="-25000" lang="ru" sz="1500">
                <a:solidFill>
                  <a:schemeClr val="dk1"/>
                </a:solidFill>
              </a:rPr>
              <a:t>mean</a:t>
            </a:r>
            <a:r>
              <a:rPr b="1" lang="ru" sz="1500">
                <a:solidFill>
                  <a:schemeClr val="dk1"/>
                </a:solidFill>
              </a:rPr>
              <a:t> = ΣM</a:t>
            </a:r>
            <a:r>
              <a:rPr b="1" baseline="-25000" lang="ru" sz="1500">
                <a:solidFill>
                  <a:schemeClr val="dk1"/>
                </a:solidFill>
              </a:rPr>
              <a:t>i  </a:t>
            </a:r>
            <a:r>
              <a:rPr b="1" lang="ru" sz="1500">
                <a:solidFill>
                  <a:schemeClr val="dk1"/>
                </a:solidFill>
              </a:rPr>
              <a:t>/ n.</a:t>
            </a:r>
            <a:endParaRPr b="1" sz="1500">
              <a:solidFill>
                <a:schemeClr val="dk1"/>
              </a:solidFill>
            </a:endParaRPr>
          </a:p>
          <a:p>
            <a:pPr indent="0" lvl="0" marL="0" rtl="0" algn="l">
              <a:spcBef>
                <a:spcPts val="1200"/>
              </a:spcBef>
              <a:spcAft>
                <a:spcPts val="1200"/>
              </a:spcAft>
              <a:buNone/>
            </a:pPr>
            <a:r>
              <a:rPr lang="ru" sz="1500">
                <a:solidFill>
                  <a:schemeClr val="dk1"/>
                </a:solidFill>
              </a:rPr>
              <a:t>Среднее значение магнитуд форшоков также является важным индикатором надвигающегося землетрясения в некоторых регионах, поскольку наблюдаемая магнитуда форшоков увеличивается непосредственно перед возникновением сильного землетрясения.</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Скорость высвобождения сейсмической энергии</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rPr>
              <a:t>Размер квадратного корня из сейсмической энергии, выделяемой за время T:</a:t>
            </a:r>
            <a:endParaRPr>
              <a:solidFill>
                <a:schemeClr val="dk1"/>
              </a:solidFill>
            </a:endParaRPr>
          </a:p>
          <a:p>
            <a:pPr indent="0" lvl="0" marL="0" rtl="0" algn="ctr">
              <a:spcBef>
                <a:spcPts val="1200"/>
              </a:spcBef>
              <a:spcAft>
                <a:spcPts val="0"/>
              </a:spcAft>
              <a:buNone/>
            </a:pPr>
            <a:r>
              <a:rPr b="1" lang="ru">
                <a:solidFill>
                  <a:schemeClr val="dk1"/>
                </a:solidFill>
              </a:rPr>
              <a:t>dE</a:t>
            </a:r>
            <a:r>
              <a:rPr b="1" baseline="30000" lang="ru">
                <a:solidFill>
                  <a:schemeClr val="dk1"/>
                </a:solidFill>
              </a:rPr>
              <a:t>1/2</a:t>
            </a:r>
            <a:r>
              <a:rPr b="1" lang="ru">
                <a:solidFill>
                  <a:schemeClr val="dk1"/>
                </a:solidFill>
              </a:rPr>
              <a:t> = ΣE</a:t>
            </a:r>
            <a:r>
              <a:rPr b="1" baseline="30000" lang="ru">
                <a:solidFill>
                  <a:schemeClr val="dk1"/>
                </a:solidFill>
              </a:rPr>
              <a:t>1/2</a:t>
            </a:r>
            <a:r>
              <a:rPr b="1" lang="ru">
                <a:solidFill>
                  <a:schemeClr val="dk1"/>
                </a:solidFill>
              </a:rPr>
              <a:t> / T,</a:t>
            </a:r>
            <a:endParaRPr b="1">
              <a:solidFill>
                <a:schemeClr val="dk1"/>
              </a:solidFill>
            </a:endParaRPr>
          </a:p>
          <a:p>
            <a:pPr indent="0" lvl="0" marL="0" rtl="0" algn="l">
              <a:spcBef>
                <a:spcPts val="1200"/>
              </a:spcBef>
              <a:spcAft>
                <a:spcPts val="0"/>
              </a:spcAft>
              <a:buNone/>
            </a:pPr>
            <a:r>
              <a:rPr lang="ru">
                <a:solidFill>
                  <a:schemeClr val="dk1"/>
                </a:solidFill>
              </a:rPr>
              <a:t>где E - сейсмическая энергия, рассчитанная по соответствующей магнитуде Рихтера с использованием следующего эмпирического соотношения:</a:t>
            </a:r>
            <a:endParaRPr>
              <a:solidFill>
                <a:schemeClr val="dk1"/>
              </a:solidFill>
            </a:endParaRPr>
          </a:p>
          <a:p>
            <a:pPr indent="0" lvl="0" marL="0" rtl="0" algn="ctr">
              <a:spcBef>
                <a:spcPts val="1200"/>
              </a:spcBef>
              <a:spcAft>
                <a:spcPts val="0"/>
              </a:spcAft>
              <a:buNone/>
            </a:pPr>
            <a:r>
              <a:rPr b="1" lang="ru">
                <a:solidFill>
                  <a:schemeClr val="dk1"/>
                </a:solidFill>
              </a:rPr>
              <a:t>E = 10</a:t>
            </a:r>
            <a:r>
              <a:rPr b="1" baseline="30000" lang="ru">
                <a:solidFill>
                  <a:schemeClr val="dk1"/>
                </a:solidFill>
              </a:rPr>
              <a:t>(11.8+1.5M)</a:t>
            </a:r>
            <a:endParaRPr b="1">
              <a:solidFill>
                <a:schemeClr val="dk1"/>
              </a:solidFill>
            </a:endParaRPr>
          </a:p>
          <a:p>
            <a:pPr indent="0" lvl="0" marL="0" rtl="0" algn="l">
              <a:spcBef>
                <a:spcPts val="1200"/>
              </a:spcBef>
              <a:spcAft>
                <a:spcPts val="1200"/>
              </a:spcAft>
              <a:buClr>
                <a:schemeClr val="dk1"/>
              </a:buClr>
              <a:buSzPct val="61111"/>
              <a:buFont typeface="Arial"/>
              <a:buNone/>
            </a:pPr>
            <a:r>
              <a:rPr lang="ru">
                <a:solidFill>
                  <a:schemeClr val="dk1"/>
                </a:solidFill>
              </a:rPr>
              <a:t>В большинстве сейсмических регионов энергия </a:t>
            </a:r>
            <a:r>
              <a:rPr lang="ru">
                <a:solidFill>
                  <a:schemeClr val="dk1"/>
                </a:solidFill>
              </a:rPr>
              <a:t>постепенно </a:t>
            </a:r>
            <a:r>
              <a:rPr lang="ru">
                <a:solidFill>
                  <a:schemeClr val="dk1"/>
                </a:solidFill>
              </a:rPr>
              <a:t>накапливаетс</a:t>
            </a:r>
            <a:r>
              <a:rPr lang="ru">
                <a:solidFill>
                  <a:schemeClr val="dk1"/>
                </a:solidFill>
              </a:rPr>
              <a:t>я</a:t>
            </a:r>
            <a:r>
              <a:rPr lang="ru">
                <a:solidFill>
                  <a:schemeClr val="dk1"/>
                </a:solidFill>
              </a:rPr>
              <a:t>. Они остаются в относительном равновесии, если это постепенное нарастание высвобождается в результате регулярной малой (или фоновой) сейсмической активности. Если </a:t>
            </a:r>
            <a:r>
              <a:rPr b="1" lang="ru">
                <a:solidFill>
                  <a:schemeClr val="dk1"/>
                </a:solidFill>
              </a:rPr>
              <a:t>фоновая сейсмическая активность нарушается сейсмическим затишьем</a:t>
            </a:r>
            <a:r>
              <a:rPr lang="ru">
                <a:solidFill>
                  <a:schemeClr val="dk1"/>
                </a:solidFill>
              </a:rPr>
              <a:t>, энергия накапливается и резко высвобождается в виде крупного сейсмического события, </a:t>
            </a:r>
            <a:r>
              <a:rPr lang="ru" u="sng">
                <a:solidFill>
                  <a:schemeClr val="dk1"/>
                </a:solidFill>
              </a:rPr>
              <a:t>когда достигает порогового значения</a:t>
            </a:r>
            <a:r>
              <a:rPr lang="ru">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