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59" r:id="rId4"/>
    <p:sldId id="262" r:id="rId5"/>
    <p:sldId id="261" r:id="rId6"/>
    <p:sldId id="260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1DA3C-57CD-4B9F-A4CB-58D63A1AD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514BE2-3503-400E-B363-65CF3309A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75A4D2-2027-49C2-AE15-38149748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F0D-B8AE-426C-9D4B-CF8871E547AE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19A46-38D5-4DD8-9B79-A7AD0A55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E66A6-AD82-4A55-A4F5-047D5B23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75A2-0E47-4450-B157-3BA5EE2E5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70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21DF5-B5EE-44ED-AA69-ED4A744C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41B582-191B-42EF-A1B3-33063ED66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40B08C-0FF0-43DC-A4A6-76654B02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F0D-B8AE-426C-9D4B-CF8871E547AE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4B7F48-DD3D-4059-8784-5C67E7A6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9BF154-573C-4978-B882-C7262719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75A2-0E47-4450-B157-3BA5EE2E5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14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BC1655-3127-49A3-A4B2-5415AEFA9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2E8793-DB9F-4503-971E-68645C96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35DC6-EF69-49BB-BDE7-9B3EF907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F0D-B8AE-426C-9D4B-CF8871E547AE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A30D99-CDD2-42FD-AB43-19CF033A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24B4E-3783-4D87-8920-0E122AE3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75A2-0E47-4450-B157-3BA5EE2E5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89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29E62-79C8-48DC-B479-25606D2D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6F27FF-BAFB-4E71-9F1A-46E69AD9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F33B88-BBB7-4BA7-9764-10AC4353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F0D-B8AE-426C-9D4B-CF8871E547AE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F9F53A-842D-4D9D-BDD1-E002A4BD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13F362-F257-43BA-BF35-24E99BCE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75A2-0E47-4450-B157-3BA5EE2E5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08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5B501-6DF7-4B83-9D53-F2BF706C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235C79-ECC7-4433-90D5-FD53DD32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EB4C78-3E25-4EEA-AAE5-38E04014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F0D-B8AE-426C-9D4B-CF8871E547AE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086A89-D7B4-4D47-ACAE-44B103E9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9F4D1D-3655-41C3-AFE9-94F73770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75A2-0E47-4450-B157-3BA5EE2E5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32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7408D-01B6-4F41-B072-AD9C7303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3A4A1-580D-4658-BBBB-DF5906B39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A28CE6-6133-47AC-9936-9A308D562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CDACD8-4F36-4CAF-A9E6-2EEBC610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F0D-B8AE-426C-9D4B-CF8871E547AE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FB7105-114A-42CB-A971-ADC8FD3F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17BB73-ECB0-4101-BD8B-82CCC635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75A2-0E47-4450-B157-3BA5EE2E5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45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3372D-036F-4E53-8E31-0E310550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96F1-8B32-44E0-A967-71BF1EC48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147339-96B8-432A-8B18-DBFA1CE9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66A5C4-2EAE-4F14-A0DE-682ADF10C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B36DF9-F5B8-4DAB-A08E-DBA5BD21B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93AA31-6E4B-4897-9DC3-EE3E66F8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F0D-B8AE-426C-9D4B-CF8871E547AE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22C066-C906-4352-BDE4-D07ED813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94965E-82E1-4297-9E4B-89980FB4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75A2-0E47-4450-B157-3BA5EE2E5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33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FBC00-348A-4183-8917-C4CA5936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6CCC88-05D3-4431-B230-67F20077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F0D-B8AE-426C-9D4B-CF8871E547AE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C4C6EB-DF2A-47AC-9565-7303BA17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129F1A-2F9D-4F90-BC29-B95287FE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75A2-0E47-4450-B157-3BA5EE2E5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18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65A496-2879-4EEC-A57A-796F29BB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F0D-B8AE-426C-9D4B-CF8871E547AE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52507F-B961-49C9-9A14-8D5A5A5C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CAC6F2-EC1A-44AF-A749-D228651E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75A2-0E47-4450-B157-3BA5EE2E5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85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1B8AB-4731-4C6C-91F1-1B87F157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9D284-9A80-4E39-97FF-E659A57A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F7C61B-9655-4CC4-80B4-A7071EE6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81F87E-E373-474B-B23C-5E70910D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F0D-B8AE-426C-9D4B-CF8871E547AE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7CAF79-C9F7-47EA-8905-99583ACF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0AAA29-13A5-44F6-8E4B-C456BB4B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75A2-0E47-4450-B157-3BA5EE2E5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1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A09D5-D753-4C23-BAC3-8E3D9806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3421E4-005B-4CAC-90D4-98BE8EF41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B123C1-F95C-4E4D-83AA-0FACEDF8F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C14AF4-125D-46FD-85B8-5ADB42BE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8F0D-B8AE-426C-9D4B-CF8871E547AE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10F6F6-113B-4E6C-AAD8-16DB7125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66007D-CBF9-4A1E-BC9A-B268A6B5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75A2-0E47-4450-B157-3BA5EE2E5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40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AB2BD-2537-4FAA-9D27-67C2DF4B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80650D-44B9-4FBF-AF50-C487C2889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644A98-3272-40CE-9786-2D7C4A3C1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D8F0D-B8AE-426C-9D4B-CF8871E547AE}" type="datetimeFigureOut">
              <a:rPr lang="ru-RU" smtClean="0"/>
              <a:t>15.03.2022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02679-D35F-47D9-84F6-757BC1C4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9D107-2DEE-4DD9-8DC6-BAF24C044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475A2-0E47-4450-B157-3BA5EE2E5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34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8E11A2E-ED59-4F3B-BB37-391925E2DDD6}"/>
              </a:ext>
            </a:extLst>
          </p:cNvPr>
          <p:cNvSpPr txBox="1">
            <a:spLocks/>
          </p:cNvSpPr>
          <p:nvPr/>
        </p:nvSpPr>
        <p:spPr>
          <a:xfrm>
            <a:off x="2351259" y="1955603"/>
            <a:ext cx="7489482" cy="2341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800"/>
              </a:spcAf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Проект по предмету    «Анализ и прогнозирование рыночных рисков»</a:t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07900DC-1ADC-436A-A9CF-CF8F0BF595B7}"/>
              </a:ext>
            </a:extLst>
          </p:cNvPr>
          <p:cNvSpPr txBox="1">
            <a:spLocks/>
          </p:cNvSpPr>
          <p:nvPr/>
        </p:nvSpPr>
        <p:spPr>
          <a:xfrm>
            <a:off x="7993625" y="4547822"/>
            <a:ext cx="2094271" cy="18234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800"/>
              </a:spcAft>
              <a:buNone/>
            </a:pP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Студент</a:t>
            </a: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spcAft>
                <a:spcPts val="800"/>
              </a:spcAft>
              <a:buNone/>
            </a:pP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Сторожок Мария,</a:t>
            </a: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Группа БИИН1908</a:t>
            </a: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3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12216-4987-4B62-8522-B05AEC6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моделей</a:t>
            </a:r>
          </a:p>
        </p:txBody>
      </p:sp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2230C96-CDBC-4816-A234-179E4187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7530"/>
            <a:ext cx="5940425" cy="466534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DC7AB6-546F-42AC-A673-61641F48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02" y="3832328"/>
            <a:ext cx="5730240" cy="1501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7F7CDA-63C4-43C0-AA40-E6240B92266F}"/>
              </a:ext>
            </a:extLst>
          </p:cNvPr>
          <p:cNvSpPr txBox="1"/>
          <p:nvPr/>
        </p:nvSpPr>
        <p:spPr>
          <a:xfrm>
            <a:off x="287102" y="2057394"/>
            <a:ext cx="5543427" cy="968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обученных моделей имеем следующие результаты тестов отношения правдоподобия (</a:t>
            </a:r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likelihood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ratio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4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07009-0EDB-40D2-8F71-6CA22FAD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Наилучшая модель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B7C630-02CC-4C83-A4E0-C9453082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20" y="3146956"/>
            <a:ext cx="8374626" cy="2918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BDD35-05B2-45C3-B373-CB7585549CF9}"/>
              </a:ext>
            </a:extLst>
          </p:cNvPr>
          <p:cNvSpPr txBox="1"/>
          <p:nvPr/>
        </p:nvSpPr>
        <p:spPr>
          <a:xfrm>
            <a:off x="984095" y="1690688"/>
            <a:ext cx="1009686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величив число лагов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ru-RU" sz="18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и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ru-RU" sz="1800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мы добились улучшения значения максимального правдоподобия, которое выросло с 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-1002.941648 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до 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-231.51.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8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BC417-32E3-469B-A408-879199D0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характеристики ряда доходности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51B68C-75F8-4BFB-A783-56A2CD6F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8971"/>
            <a:ext cx="6309852" cy="3779841"/>
          </a:xfrm>
          <a:prstGeom prst="rect">
            <a:avLst/>
          </a:prstGeom>
        </p:spPr>
      </p:pic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5C9E3A1-4545-46CE-9CF4-988C5DE1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616" y="1860754"/>
            <a:ext cx="3865867" cy="35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D6518-FC6A-4C01-9A4D-F512C9F0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Волатильность доходности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C5C776-BA29-4237-8053-B41D1645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536628"/>
            <a:ext cx="5940425" cy="2406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A03829-56D5-4BEA-A2FA-1E3B510C1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113602"/>
            <a:ext cx="5940425" cy="24155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A7B2EE-64F8-47FF-A53E-F52A5D5F9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33381"/>
            <a:ext cx="5940425" cy="2487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484EE-2673-46C5-AF9A-43DD2444EC9D}"/>
              </a:ext>
            </a:extLst>
          </p:cNvPr>
          <p:cNvSpPr txBox="1"/>
          <p:nvPr/>
        </p:nvSpPr>
        <p:spPr>
          <a:xfrm>
            <a:off x="6263148" y="4684940"/>
            <a:ext cx="57732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450"/>
              </a:spcAft>
            </a:pP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Взятые вместе, данные графики показывают, что существуют как долгосрочные циклы волатильности, охватывающие десятилетия и годы, так и короткие циклы, охватывающие недели или месяцы.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1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C80ED-9A43-41B4-BAE2-A7B943F3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Толстые хвосты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46882E-9CC5-46D9-88BD-13187C772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25" y="701285"/>
            <a:ext cx="5940425" cy="28975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F409AE-6AD2-4643-8F71-96931D2AF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5605"/>
            <a:ext cx="5940425" cy="29057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281468-3CC3-4943-912C-9A17D3ACB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425" y="3697512"/>
            <a:ext cx="5940425" cy="2861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E1CDF1-6507-4703-B529-686950E2F8F4}"/>
              </a:ext>
            </a:extLst>
          </p:cNvPr>
          <p:cNvSpPr txBox="1"/>
          <p:nvPr/>
        </p:nvSpPr>
        <p:spPr>
          <a:xfrm>
            <a:off x="311150" y="1705067"/>
            <a:ext cx="552854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450"/>
              </a:spcAft>
            </a:pP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Исходя из данных графиков, мы можем сказать, что существует больше дней, когда на рынке происходит очень мало, чем предсказывается нормальным распределением, и больше дней, когда рыночные цены значительно меняются.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7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19DE5-30C3-4CA3-AA86-E0AE3A59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Идентификация толстых хвостов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6DAA4D-39AD-40A4-A05E-4F7E48C5B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" y="3873295"/>
            <a:ext cx="5940425" cy="2876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8C718B-D3C2-4C56-85E5-CAF06C4F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6202"/>
            <a:ext cx="5940425" cy="2906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D3A1D5-6E72-42EF-87D1-F64A3D56C90D}"/>
              </a:ext>
            </a:extLst>
          </p:cNvPr>
          <p:cNvSpPr txBox="1"/>
          <p:nvPr/>
        </p:nvSpPr>
        <p:spPr>
          <a:xfrm>
            <a:off x="674739" y="1843370"/>
            <a:ext cx="52147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QQ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plot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для </a:t>
            </a:r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S&amp;P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TSX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Composite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Index по сравнению с нормальным распределением 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имеет четкую S-образную форму и 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показывает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что многие наблюдения отклоняются от нормали, как в минус, так и в плюс.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6F237-9555-45DB-A6B1-0BF0A2FBC822}"/>
              </a:ext>
            </a:extLst>
          </p:cNvPr>
          <p:cNvSpPr txBox="1"/>
          <p:nvPr/>
        </p:nvSpPr>
        <p:spPr>
          <a:xfrm>
            <a:off x="6420463" y="4494443"/>
            <a:ext cx="5615962" cy="1998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Данные больше соответствуют Student-3 распределению, как с верхней, так и с нижней стороны.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Вывод: доходность </a:t>
            </a:r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S&amp;P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</a:t>
            </a:r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TSX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Composite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Index имеет хвосты, приблизительно равные t(3), где верхний хвост кажется немного толще нижнего.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8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269D7-F6F4-46BF-A6A0-FD935A95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Нелинейная зависимость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569787-7387-4499-BB54-DD8DE3E8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06" y="2020468"/>
            <a:ext cx="6363628" cy="2687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CDCB02-AF66-4DA8-AB99-250D3AC308BB}"/>
              </a:ext>
            </a:extLst>
          </p:cNvPr>
          <p:cNvSpPr txBox="1"/>
          <p:nvPr/>
        </p:nvSpPr>
        <p:spPr>
          <a:xfrm>
            <a:off x="838200" y="1563290"/>
            <a:ext cx="1043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рафик корреляции превышения для канадского индекса выглядит следующим образом: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4FF32-5686-4A6F-A38B-EDBEA830DF51}"/>
              </a:ext>
            </a:extLst>
          </p:cNvPr>
          <p:cNvSpPr txBox="1"/>
          <p:nvPr/>
        </p:nvSpPr>
        <p:spPr>
          <a:xfrm>
            <a:off x="800100" y="4771288"/>
            <a:ext cx="10515599" cy="1895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450"/>
              </a:spcAft>
            </a:pP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На приведенном выше графике показаны эмпирические корреляции превышения для ежедневных доходностей Imperial Oil Limited (</a:t>
            </a:r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IMO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и Bombardier Inc (</a:t>
            </a:r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BBD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), входящих в </a:t>
            </a:r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S&amp;P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</a:t>
            </a:r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TSX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Composite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Index, за 27 лет, наложенные на корреляции превышения для двумерного нормального распределения и двумерного распределения Стьюдента-t(3).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450"/>
              </a:spcAft>
            </a:pP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Если говорить о нормальном распределении и распределении </a:t>
            </a:r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Стьюента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с 3 степенями свободы, графики нелинейные по p, но симметричные.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5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15EE9-F6E2-44F0-AFB1-8B01554B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Копулы</a:t>
            </a:r>
            <a:r>
              <a:rPr lang="ru-RU" dirty="0"/>
              <a:t> для моделирования </a:t>
            </a:r>
            <a:r>
              <a:rPr lang="ru-RU" dirty="0" err="1"/>
              <a:t>НЛЗ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5562D7-65F8-44DF-8CCE-FC0499A0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01" y="2008822"/>
            <a:ext cx="3402965" cy="3292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0AD0A0-2B90-45A8-B02B-76672869F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23" y="1895791"/>
            <a:ext cx="3661410" cy="35185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97DBAD-AC94-47B9-BB04-482613F3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234" y="1940240"/>
            <a:ext cx="3486150" cy="34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1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B0D1F-B6B9-449D-802D-1E58E3CC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GB" dirty="0" err="1"/>
              <a:t>ARMA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DEAAD2-EB70-4E38-ACD4-2A047E4F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17" y="3580272"/>
            <a:ext cx="5940425" cy="21310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4F5AD2-6E20-45D6-81AD-0A0007239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928" y="1306337"/>
            <a:ext cx="3079750" cy="4547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9ADC3C-C629-4321-8268-FB56001A62C4}"/>
              </a:ext>
            </a:extLst>
          </p:cNvPr>
          <p:cNvSpPr txBox="1"/>
          <p:nvPr/>
        </p:nvSpPr>
        <p:spPr>
          <a:xfrm>
            <a:off x="1155035" y="2072152"/>
            <a:ext cx="6096000" cy="81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Качество предсказаний 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модели </a:t>
            </a:r>
            <a:r>
              <a:rPr lang="ru-RU" sz="18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ARMA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(4, 4)</a:t>
            </a:r>
            <a:r>
              <a:rPr lang="en-GB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плохое.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Log-likelihood = - 35041.485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7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D4B30-24C9-433F-A090-2AE27D35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GB" dirty="0"/>
              <a:t>ARCH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D458DC-C8E1-4209-BF32-3D20AD05A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31" y="3891116"/>
            <a:ext cx="5940425" cy="20599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28B454-8661-440C-93CA-3580B555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770" y="1509661"/>
            <a:ext cx="3542030" cy="4546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5445B-2B70-43B2-914D-81CF3847D6BF}"/>
              </a:ext>
            </a:extLst>
          </p:cNvPr>
          <p:cNvSpPr txBox="1"/>
          <p:nvPr/>
        </p:nvSpPr>
        <p:spPr>
          <a:xfrm>
            <a:off x="1155035" y="2072152"/>
            <a:ext cx="6096000" cy="81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Качество предсказаний 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модели A</a:t>
            </a:r>
            <a:r>
              <a:rPr lang="en-GB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RCH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GB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  <a:r>
              <a:rPr lang="ru-RU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r>
              <a:rPr lang="en-GB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получше.</a:t>
            </a: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450"/>
              </a:spcAft>
            </a:pPr>
            <a:r>
              <a:rPr lang="en-GB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Log-likelihood = - </a:t>
            </a:r>
            <a:r>
              <a:rPr lang="ru-RU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1020</a:t>
            </a:r>
            <a:r>
              <a:rPr lang="en-GB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489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343</Words>
  <Application>Microsoft Office PowerPoint</Application>
  <PresentationFormat>Широкоэкранный</PresentationFormat>
  <Paragraphs>28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Основные характеристики ряда доходности</vt:lpstr>
      <vt:lpstr>Волатильность доходности</vt:lpstr>
      <vt:lpstr>Толстые хвосты</vt:lpstr>
      <vt:lpstr>Идентификация толстых хвостов</vt:lpstr>
      <vt:lpstr>Нелинейная зависимость</vt:lpstr>
      <vt:lpstr>Копулы для моделирования НЛЗ</vt:lpstr>
      <vt:lpstr>Модель ARMA</vt:lpstr>
      <vt:lpstr>Модель ARCH</vt:lpstr>
      <vt:lpstr>Сравнение моделей</vt:lpstr>
      <vt:lpstr>Наилучшая модель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предмету «Анализ и прогнозирование рыночных рисков»  </dc:title>
  <dc:creator>Сторожок Мария Константиновна</dc:creator>
  <cp:lastModifiedBy>Сторожок Мария Константиновна</cp:lastModifiedBy>
  <cp:revision>9</cp:revision>
  <dcterms:created xsi:type="dcterms:W3CDTF">2022-03-14T22:17:08Z</dcterms:created>
  <dcterms:modified xsi:type="dcterms:W3CDTF">2022-03-14T23:23:26Z</dcterms:modified>
</cp:coreProperties>
</file>