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4"/>
  </p:notesMasterIdLst>
  <p:handoutMasterIdLst>
    <p:handoutMasterId r:id="rId25"/>
  </p:handoutMasterIdLst>
  <p:sldIdLst>
    <p:sldId id="258" r:id="rId5"/>
    <p:sldId id="271" r:id="rId6"/>
    <p:sldId id="276" r:id="rId7"/>
    <p:sldId id="275" r:id="rId8"/>
    <p:sldId id="272" r:id="rId9"/>
    <p:sldId id="286" r:id="rId10"/>
    <p:sldId id="273" r:id="rId11"/>
    <p:sldId id="288" r:id="rId12"/>
    <p:sldId id="274" r:id="rId13"/>
    <p:sldId id="289" r:id="rId14"/>
    <p:sldId id="277" r:id="rId15"/>
    <p:sldId id="287" r:id="rId16"/>
    <p:sldId id="278" r:id="rId17"/>
    <p:sldId id="279" r:id="rId18"/>
    <p:sldId id="280" r:id="rId19"/>
    <p:sldId id="281" r:id="rId20"/>
    <p:sldId id="282" r:id="rId21"/>
    <p:sldId id="283" r:id="rId22"/>
    <p:sldId id="29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990033"/>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6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12256-04E8-4425-B24A-C6CC090C35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333830-6D04-463A-9A0D-C44CA294D1F2}">
      <dgm:prSet phldrT="[Text]" custT="1"/>
      <dgm:spPr>
        <a:solidFill>
          <a:schemeClr val="accent1">
            <a:lumMod val="50000"/>
          </a:schemeClr>
        </a:solidFill>
      </dgm:spPr>
      <dgm:t>
        <a:bodyPr/>
        <a:lstStyle/>
        <a:p>
          <a:r>
            <a:rPr lang="ar-EG" sz="2000" dirty="0" smtClean="0"/>
            <a:t>كيرلس اسعد شملول فكري</a:t>
          </a:r>
        </a:p>
        <a:p>
          <a:r>
            <a:rPr lang="en-US" sz="2000" dirty="0" smtClean="0"/>
            <a:t>202000678</a:t>
          </a:r>
          <a:endParaRPr lang="en-US" sz="2000" dirty="0"/>
        </a:p>
      </dgm:t>
    </dgm:pt>
    <dgm:pt modelId="{57A5410B-C2D0-4A37-B410-8C7EC80D5F7B}" type="parTrans" cxnId="{ACB0A9F0-48FB-4788-88EA-BEA57A13F91B}">
      <dgm:prSet/>
      <dgm:spPr/>
      <dgm:t>
        <a:bodyPr/>
        <a:lstStyle/>
        <a:p>
          <a:endParaRPr lang="en-US"/>
        </a:p>
      </dgm:t>
    </dgm:pt>
    <dgm:pt modelId="{05FF5D0E-9408-4D3B-BB54-3FBD0F48760B}" type="sibTrans" cxnId="{ACB0A9F0-48FB-4788-88EA-BEA57A13F91B}">
      <dgm:prSet/>
      <dgm:spPr/>
      <dgm:t>
        <a:bodyPr/>
        <a:lstStyle/>
        <a:p>
          <a:endParaRPr lang="en-US"/>
        </a:p>
      </dgm:t>
    </dgm:pt>
    <dgm:pt modelId="{888D82E0-AB84-445F-BE2E-8AA866D943AA}">
      <dgm:prSet phldrT="[Text]" custT="1"/>
      <dgm:spPr>
        <a:solidFill>
          <a:schemeClr val="accent1">
            <a:lumMod val="50000"/>
          </a:schemeClr>
        </a:solidFill>
        <a:ln>
          <a:solidFill>
            <a:schemeClr val="accent1">
              <a:lumMod val="50000"/>
            </a:schemeClr>
          </a:solidFill>
        </a:ln>
      </dgm:spPr>
      <dgm:t>
        <a:bodyPr/>
        <a:lstStyle/>
        <a:p>
          <a:r>
            <a:rPr lang="ar-EG" sz="2000" dirty="0" smtClean="0"/>
            <a:t>مريم وجيه عجيب سمعان</a:t>
          </a:r>
        </a:p>
        <a:p>
          <a:r>
            <a:rPr lang="en-US" sz="2000" dirty="0" smtClean="0"/>
            <a:t>202000887</a:t>
          </a:r>
          <a:endParaRPr lang="en-US" sz="2000" dirty="0"/>
        </a:p>
      </dgm:t>
    </dgm:pt>
    <dgm:pt modelId="{53FE4BFC-48AA-4561-AE79-944CA72B37BC}" type="parTrans" cxnId="{56331991-F731-491B-8984-10635A0AF65E}">
      <dgm:prSet/>
      <dgm:spPr/>
      <dgm:t>
        <a:bodyPr/>
        <a:lstStyle/>
        <a:p>
          <a:endParaRPr lang="en-US"/>
        </a:p>
      </dgm:t>
    </dgm:pt>
    <dgm:pt modelId="{BF5EBABB-92E2-4353-BA5F-3B65BB4AF5D5}" type="sibTrans" cxnId="{56331991-F731-491B-8984-10635A0AF65E}">
      <dgm:prSet/>
      <dgm:spPr/>
      <dgm:t>
        <a:bodyPr/>
        <a:lstStyle/>
        <a:p>
          <a:endParaRPr lang="en-US"/>
        </a:p>
      </dgm:t>
    </dgm:pt>
    <dgm:pt modelId="{572B5BD4-0591-4824-A63E-D6053CFF67B3}">
      <dgm:prSet phldrT="[Text]" custT="1"/>
      <dgm:spPr>
        <a:solidFill>
          <a:schemeClr val="accent1">
            <a:lumMod val="50000"/>
          </a:schemeClr>
        </a:solidFill>
      </dgm:spPr>
      <dgm:t>
        <a:bodyPr/>
        <a:lstStyle/>
        <a:p>
          <a:r>
            <a:rPr lang="ar-EG" sz="2000" dirty="0" smtClean="0"/>
            <a:t>ساره مرجان مسعود</a:t>
          </a:r>
        </a:p>
        <a:p>
          <a:r>
            <a:rPr lang="en-US" sz="2000" dirty="0" smtClean="0"/>
            <a:t>202000374</a:t>
          </a:r>
          <a:endParaRPr lang="en-US" sz="2000" dirty="0"/>
        </a:p>
      </dgm:t>
    </dgm:pt>
    <dgm:pt modelId="{4EB01B51-E4A8-4C4B-8EBB-B54CD51665E1}" type="parTrans" cxnId="{245BF666-3F13-4CF3-823F-F16BE5263C3F}">
      <dgm:prSet/>
      <dgm:spPr/>
      <dgm:t>
        <a:bodyPr/>
        <a:lstStyle/>
        <a:p>
          <a:endParaRPr lang="en-US"/>
        </a:p>
      </dgm:t>
    </dgm:pt>
    <dgm:pt modelId="{A3AD0C77-F076-4FD0-861B-5C69BFE2ABBE}" type="sibTrans" cxnId="{245BF666-3F13-4CF3-823F-F16BE5263C3F}">
      <dgm:prSet/>
      <dgm:spPr/>
      <dgm:t>
        <a:bodyPr/>
        <a:lstStyle/>
        <a:p>
          <a:endParaRPr lang="en-US"/>
        </a:p>
      </dgm:t>
    </dgm:pt>
    <dgm:pt modelId="{EBC605A0-D45A-4457-BAA8-35BA5A966600}" type="pres">
      <dgm:prSet presAssocID="{6D412256-04E8-4425-B24A-C6CC090C3517}" presName="linear" presStyleCnt="0">
        <dgm:presLayoutVars>
          <dgm:dir/>
          <dgm:animLvl val="lvl"/>
          <dgm:resizeHandles val="exact"/>
        </dgm:presLayoutVars>
      </dgm:prSet>
      <dgm:spPr/>
      <dgm:t>
        <a:bodyPr/>
        <a:lstStyle/>
        <a:p>
          <a:endParaRPr lang="en-US"/>
        </a:p>
      </dgm:t>
    </dgm:pt>
    <dgm:pt modelId="{95C64CA1-D35B-4831-85EB-AB322D006088}" type="pres">
      <dgm:prSet presAssocID="{8F333830-6D04-463A-9A0D-C44CA294D1F2}" presName="parentLin" presStyleCnt="0"/>
      <dgm:spPr/>
    </dgm:pt>
    <dgm:pt modelId="{D2FE47A7-A26D-4CC6-B14D-15770DCDE120}" type="pres">
      <dgm:prSet presAssocID="{8F333830-6D04-463A-9A0D-C44CA294D1F2}" presName="parentLeftMargin" presStyleLbl="node1" presStyleIdx="0" presStyleCnt="3"/>
      <dgm:spPr/>
      <dgm:t>
        <a:bodyPr/>
        <a:lstStyle/>
        <a:p>
          <a:endParaRPr lang="en-US"/>
        </a:p>
      </dgm:t>
    </dgm:pt>
    <dgm:pt modelId="{732D2273-DC23-45D3-B89C-A61E8093B3FB}" type="pres">
      <dgm:prSet presAssocID="{8F333830-6D04-463A-9A0D-C44CA294D1F2}" presName="parentText" presStyleLbl="node1" presStyleIdx="0" presStyleCnt="3" custLinFactNeighborX="-33975" custLinFactNeighborY="980">
        <dgm:presLayoutVars>
          <dgm:chMax val="0"/>
          <dgm:bulletEnabled val="1"/>
        </dgm:presLayoutVars>
      </dgm:prSet>
      <dgm:spPr/>
      <dgm:t>
        <a:bodyPr/>
        <a:lstStyle/>
        <a:p>
          <a:endParaRPr lang="en-US"/>
        </a:p>
      </dgm:t>
    </dgm:pt>
    <dgm:pt modelId="{7BDE11D1-6424-4FBA-98C5-C0B502EB505B}" type="pres">
      <dgm:prSet presAssocID="{8F333830-6D04-463A-9A0D-C44CA294D1F2}" presName="negativeSpace" presStyleCnt="0"/>
      <dgm:spPr/>
    </dgm:pt>
    <dgm:pt modelId="{D4D20F5B-9731-43BD-AC6D-BBDCEFC7C9B9}" type="pres">
      <dgm:prSet presAssocID="{8F333830-6D04-463A-9A0D-C44CA294D1F2}" presName="childText" presStyleLbl="conFgAcc1" presStyleIdx="0" presStyleCnt="3" custLinFactNeighborX="-142">
        <dgm:presLayoutVars>
          <dgm:bulletEnabled val="1"/>
        </dgm:presLayoutVars>
      </dgm:prSet>
      <dgm:spPr/>
    </dgm:pt>
    <dgm:pt modelId="{80F08144-2594-4522-93BF-709C331C706C}" type="pres">
      <dgm:prSet presAssocID="{05FF5D0E-9408-4D3B-BB54-3FBD0F48760B}" presName="spaceBetweenRectangles" presStyleCnt="0"/>
      <dgm:spPr/>
    </dgm:pt>
    <dgm:pt modelId="{456F6501-8444-4194-9A19-71D2AC4E1CCE}" type="pres">
      <dgm:prSet presAssocID="{888D82E0-AB84-445F-BE2E-8AA866D943AA}" presName="parentLin" presStyleCnt="0"/>
      <dgm:spPr/>
    </dgm:pt>
    <dgm:pt modelId="{F1EE4300-9E16-4408-B50E-E1B06D5D5DAC}" type="pres">
      <dgm:prSet presAssocID="{888D82E0-AB84-445F-BE2E-8AA866D943AA}" presName="parentLeftMargin" presStyleLbl="node1" presStyleIdx="0" presStyleCnt="3"/>
      <dgm:spPr/>
      <dgm:t>
        <a:bodyPr/>
        <a:lstStyle/>
        <a:p>
          <a:endParaRPr lang="en-US"/>
        </a:p>
      </dgm:t>
    </dgm:pt>
    <dgm:pt modelId="{30C0A58A-7CE5-4E3E-9985-BF789CF4BF0C}" type="pres">
      <dgm:prSet presAssocID="{888D82E0-AB84-445F-BE2E-8AA866D943AA}" presName="parentText" presStyleLbl="node1" presStyleIdx="1" presStyleCnt="3" custLinFactNeighborX="-19817">
        <dgm:presLayoutVars>
          <dgm:chMax val="0"/>
          <dgm:bulletEnabled val="1"/>
        </dgm:presLayoutVars>
      </dgm:prSet>
      <dgm:spPr/>
      <dgm:t>
        <a:bodyPr/>
        <a:lstStyle/>
        <a:p>
          <a:endParaRPr lang="en-US"/>
        </a:p>
      </dgm:t>
    </dgm:pt>
    <dgm:pt modelId="{85B889A2-687F-4C9C-B14D-CF26A12E3C84}" type="pres">
      <dgm:prSet presAssocID="{888D82E0-AB84-445F-BE2E-8AA866D943AA}" presName="negativeSpace" presStyleCnt="0"/>
      <dgm:spPr/>
    </dgm:pt>
    <dgm:pt modelId="{F4501211-63EC-4B5B-BC41-9047391C5089}" type="pres">
      <dgm:prSet presAssocID="{888D82E0-AB84-445F-BE2E-8AA866D943AA}" presName="childText" presStyleLbl="conFgAcc1" presStyleIdx="1" presStyleCnt="3" custLinFactNeighborX="-142">
        <dgm:presLayoutVars>
          <dgm:bulletEnabled val="1"/>
        </dgm:presLayoutVars>
      </dgm:prSet>
      <dgm:spPr/>
    </dgm:pt>
    <dgm:pt modelId="{A7687F4F-083B-469B-B6BD-FB3FBFA4FD20}" type="pres">
      <dgm:prSet presAssocID="{BF5EBABB-92E2-4353-BA5F-3B65BB4AF5D5}" presName="spaceBetweenRectangles" presStyleCnt="0"/>
      <dgm:spPr/>
    </dgm:pt>
    <dgm:pt modelId="{0AF38104-2ACE-4740-9900-219AE6B7C2CA}" type="pres">
      <dgm:prSet presAssocID="{572B5BD4-0591-4824-A63E-D6053CFF67B3}" presName="parentLin" presStyleCnt="0"/>
      <dgm:spPr/>
    </dgm:pt>
    <dgm:pt modelId="{D3ACC905-ACEC-48DF-878B-AB533BF89581}" type="pres">
      <dgm:prSet presAssocID="{572B5BD4-0591-4824-A63E-D6053CFF67B3}" presName="parentLeftMargin" presStyleLbl="node1" presStyleIdx="1" presStyleCnt="3"/>
      <dgm:spPr/>
      <dgm:t>
        <a:bodyPr/>
        <a:lstStyle/>
        <a:p>
          <a:endParaRPr lang="en-US"/>
        </a:p>
      </dgm:t>
    </dgm:pt>
    <dgm:pt modelId="{B6FAF983-C55A-4F78-9C91-388710561F99}" type="pres">
      <dgm:prSet presAssocID="{572B5BD4-0591-4824-A63E-D6053CFF67B3}" presName="parentText" presStyleLbl="node1" presStyleIdx="2" presStyleCnt="3" custLinFactNeighborX="-19817">
        <dgm:presLayoutVars>
          <dgm:chMax val="0"/>
          <dgm:bulletEnabled val="1"/>
        </dgm:presLayoutVars>
      </dgm:prSet>
      <dgm:spPr/>
      <dgm:t>
        <a:bodyPr/>
        <a:lstStyle/>
        <a:p>
          <a:endParaRPr lang="en-US"/>
        </a:p>
      </dgm:t>
    </dgm:pt>
    <dgm:pt modelId="{5097AF6A-108D-4315-B2E9-5A322C3DD471}" type="pres">
      <dgm:prSet presAssocID="{572B5BD4-0591-4824-A63E-D6053CFF67B3}" presName="negativeSpace" presStyleCnt="0"/>
      <dgm:spPr/>
    </dgm:pt>
    <dgm:pt modelId="{972AB044-23B5-42EB-A8F8-2B03B34295A0}" type="pres">
      <dgm:prSet presAssocID="{572B5BD4-0591-4824-A63E-D6053CFF67B3}" presName="childText" presStyleLbl="conFgAcc1" presStyleIdx="2" presStyleCnt="3" custLinFactNeighborX="-142">
        <dgm:presLayoutVars>
          <dgm:bulletEnabled val="1"/>
        </dgm:presLayoutVars>
      </dgm:prSet>
      <dgm:spPr/>
    </dgm:pt>
  </dgm:ptLst>
  <dgm:cxnLst>
    <dgm:cxn modelId="{39468084-180E-47BF-8E13-2FAD9DDFC797}" type="presOf" srcId="{888D82E0-AB84-445F-BE2E-8AA866D943AA}" destId="{30C0A58A-7CE5-4E3E-9985-BF789CF4BF0C}" srcOrd="1" destOrd="0" presId="urn:microsoft.com/office/officeart/2005/8/layout/list1"/>
    <dgm:cxn modelId="{ACB0A9F0-48FB-4788-88EA-BEA57A13F91B}" srcId="{6D412256-04E8-4425-B24A-C6CC090C3517}" destId="{8F333830-6D04-463A-9A0D-C44CA294D1F2}" srcOrd="0" destOrd="0" parTransId="{57A5410B-C2D0-4A37-B410-8C7EC80D5F7B}" sibTransId="{05FF5D0E-9408-4D3B-BB54-3FBD0F48760B}"/>
    <dgm:cxn modelId="{F4AE4171-6CA6-40A0-9B0E-8EE56118CE9C}" type="presOf" srcId="{6D412256-04E8-4425-B24A-C6CC090C3517}" destId="{EBC605A0-D45A-4457-BAA8-35BA5A966600}" srcOrd="0" destOrd="0" presId="urn:microsoft.com/office/officeart/2005/8/layout/list1"/>
    <dgm:cxn modelId="{5EE9A85D-07E8-4DC0-BB45-BDFD7226F0EF}" type="presOf" srcId="{8F333830-6D04-463A-9A0D-C44CA294D1F2}" destId="{732D2273-DC23-45D3-B89C-A61E8093B3FB}" srcOrd="1" destOrd="0" presId="urn:microsoft.com/office/officeart/2005/8/layout/list1"/>
    <dgm:cxn modelId="{A6353401-41A1-4099-BDDD-F1C3EE2175A4}" type="presOf" srcId="{8F333830-6D04-463A-9A0D-C44CA294D1F2}" destId="{D2FE47A7-A26D-4CC6-B14D-15770DCDE120}" srcOrd="0" destOrd="0" presId="urn:microsoft.com/office/officeart/2005/8/layout/list1"/>
    <dgm:cxn modelId="{245BF666-3F13-4CF3-823F-F16BE5263C3F}" srcId="{6D412256-04E8-4425-B24A-C6CC090C3517}" destId="{572B5BD4-0591-4824-A63E-D6053CFF67B3}" srcOrd="2" destOrd="0" parTransId="{4EB01B51-E4A8-4C4B-8EBB-B54CD51665E1}" sibTransId="{A3AD0C77-F076-4FD0-861B-5C69BFE2ABBE}"/>
    <dgm:cxn modelId="{9EAFD7D0-7F39-476A-9E44-01F69D755591}" type="presOf" srcId="{888D82E0-AB84-445F-BE2E-8AA866D943AA}" destId="{F1EE4300-9E16-4408-B50E-E1B06D5D5DAC}" srcOrd="0" destOrd="0" presId="urn:microsoft.com/office/officeart/2005/8/layout/list1"/>
    <dgm:cxn modelId="{78D96215-C912-492E-8C0C-20F80A7DBF6C}" type="presOf" srcId="{572B5BD4-0591-4824-A63E-D6053CFF67B3}" destId="{B6FAF983-C55A-4F78-9C91-388710561F99}" srcOrd="1" destOrd="0" presId="urn:microsoft.com/office/officeart/2005/8/layout/list1"/>
    <dgm:cxn modelId="{037B3D22-1D3C-48FB-B94A-26B522EB6711}" type="presOf" srcId="{572B5BD4-0591-4824-A63E-D6053CFF67B3}" destId="{D3ACC905-ACEC-48DF-878B-AB533BF89581}" srcOrd="0" destOrd="0" presId="urn:microsoft.com/office/officeart/2005/8/layout/list1"/>
    <dgm:cxn modelId="{56331991-F731-491B-8984-10635A0AF65E}" srcId="{6D412256-04E8-4425-B24A-C6CC090C3517}" destId="{888D82E0-AB84-445F-BE2E-8AA866D943AA}" srcOrd="1" destOrd="0" parTransId="{53FE4BFC-48AA-4561-AE79-944CA72B37BC}" sibTransId="{BF5EBABB-92E2-4353-BA5F-3B65BB4AF5D5}"/>
    <dgm:cxn modelId="{A5D07669-2D80-485B-8D17-D33D5B91C4FA}" type="presParOf" srcId="{EBC605A0-D45A-4457-BAA8-35BA5A966600}" destId="{95C64CA1-D35B-4831-85EB-AB322D006088}" srcOrd="0" destOrd="0" presId="urn:microsoft.com/office/officeart/2005/8/layout/list1"/>
    <dgm:cxn modelId="{F1F14C0B-D3AE-417B-B267-57C01EB3F4D9}" type="presParOf" srcId="{95C64CA1-D35B-4831-85EB-AB322D006088}" destId="{D2FE47A7-A26D-4CC6-B14D-15770DCDE120}" srcOrd="0" destOrd="0" presId="urn:microsoft.com/office/officeart/2005/8/layout/list1"/>
    <dgm:cxn modelId="{E5B7ACBC-F18F-4545-BBAD-394387940CD4}" type="presParOf" srcId="{95C64CA1-D35B-4831-85EB-AB322D006088}" destId="{732D2273-DC23-45D3-B89C-A61E8093B3FB}" srcOrd="1" destOrd="0" presId="urn:microsoft.com/office/officeart/2005/8/layout/list1"/>
    <dgm:cxn modelId="{4B47F4C5-0D16-40F2-AF86-56988A9E4D95}" type="presParOf" srcId="{EBC605A0-D45A-4457-BAA8-35BA5A966600}" destId="{7BDE11D1-6424-4FBA-98C5-C0B502EB505B}" srcOrd="1" destOrd="0" presId="urn:microsoft.com/office/officeart/2005/8/layout/list1"/>
    <dgm:cxn modelId="{09F4384F-4361-481A-B165-6387F4C31376}" type="presParOf" srcId="{EBC605A0-D45A-4457-BAA8-35BA5A966600}" destId="{D4D20F5B-9731-43BD-AC6D-BBDCEFC7C9B9}" srcOrd="2" destOrd="0" presId="urn:microsoft.com/office/officeart/2005/8/layout/list1"/>
    <dgm:cxn modelId="{E4C5838D-D696-41C0-B376-B7444C1F9FD6}" type="presParOf" srcId="{EBC605A0-D45A-4457-BAA8-35BA5A966600}" destId="{80F08144-2594-4522-93BF-709C331C706C}" srcOrd="3" destOrd="0" presId="urn:microsoft.com/office/officeart/2005/8/layout/list1"/>
    <dgm:cxn modelId="{296049DF-ED64-48C6-9676-F0ED57634502}" type="presParOf" srcId="{EBC605A0-D45A-4457-BAA8-35BA5A966600}" destId="{456F6501-8444-4194-9A19-71D2AC4E1CCE}" srcOrd="4" destOrd="0" presId="urn:microsoft.com/office/officeart/2005/8/layout/list1"/>
    <dgm:cxn modelId="{EC03BDB3-91E3-45F7-8ECE-988C5E0ABF18}" type="presParOf" srcId="{456F6501-8444-4194-9A19-71D2AC4E1CCE}" destId="{F1EE4300-9E16-4408-B50E-E1B06D5D5DAC}" srcOrd="0" destOrd="0" presId="urn:microsoft.com/office/officeart/2005/8/layout/list1"/>
    <dgm:cxn modelId="{9B337149-6523-40AA-A405-09E472838763}" type="presParOf" srcId="{456F6501-8444-4194-9A19-71D2AC4E1CCE}" destId="{30C0A58A-7CE5-4E3E-9985-BF789CF4BF0C}" srcOrd="1" destOrd="0" presId="urn:microsoft.com/office/officeart/2005/8/layout/list1"/>
    <dgm:cxn modelId="{1CEF3D26-F599-4286-9997-98867684AEB1}" type="presParOf" srcId="{EBC605A0-D45A-4457-BAA8-35BA5A966600}" destId="{85B889A2-687F-4C9C-B14D-CF26A12E3C84}" srcOrd="5" destOrd="0" presId="urn:microsoft.com/office/officeart/2005/8/layout/list1"/>
    <dgm:cxn modelId="{DDD1585B-20AD-465B-B714-328751FF73E6}" type="presParOf" srcId="{EBC605A0-D45A-4457-BAA8-35BA5A966600}" destId="{F4501211-63EC-4B5B-BC41-9047391C5089}" srcOrd="6" destOrd="0" presId="urn:microsoft.com/office/officeart/2005/8/layout/list1"/>
    <dgm:cxn modelId="{F23C056A-F894-4BAE-B043-EF78DB6B3254}" type="presParOf" srcId="{EBC605A0-D45A-4457-BAA8-35BA5A966600}" destId="{A7687F4F-083B-469B-B6BD-FB3FBFA4FD20}" srcOrd="7" destOrd="0" presId="urn:microsoft.com/office/officeart/2005/8/layout/list1"/>
    <dgm:cxn modelId="{BC7AADC5-53E7-4A7E-9B92-993881115567}" type="presParOf" srcId="{EBC605A0-D45A-4457-BAA8-35BA5A966600}" destId="{0AF38104-2ACE-4740-9900-219AE6B7C2CA}" srcOrd="8" destOrd="0" presId="urn:microsoft.com/office/officeart/2005/8/layout/list1"/>
    <dgm:cxn modelId="{AE7E32E2-79CE-4341-934A-72B0C9C4CC6A}" type="presParOf" srcId="{0AF38104-2ACE-4740-9900-219AE6B7C2CA}" destId="{D3ACC905-ACEC-48DF-878B-AB533BF89581}" srcOrd="0" destOrd="0" presId="urn:microsoft.com/office/officeart/2005/8/layout/list1"/>
    <dgm:cxn modelId="{91754446-561E-4584-8E56-6C15DD65BEA6}" type="presParOf" srcId="{0AF38104-2ACE-4740-9900-219AE6B7C2CA}" destId="{B6FAF983-C55A-4F78-9C91-388710561F99}" srcOrd="1" destOrd="0" presId="urn:microsoft.com/office/officeart/2005/8/layout/list1"/>
    <dgm:cxn modelId="{865B73D1-BF1F-4412-8313-0E7513ECF156}" type="presParOf" srcId="{EBC605A0-D45A-4457-BAA8-35BA5A966600}" destId="{5097AF6A-108D-4315-B2E9-5A322C3DD471}" srcOrd="9" destOrd="0" presId="urn:microsoft.com/office/officeart/2005/8/layout/list1"/>
    <dgm:cxn modelId="{4565BD23-D7F4-45FF-B951-60D7ECB3B298}" type="presParOf" srcId="{EBC605A0-D45A-4457-BAA8-35BA5A966600}" destId="{972AB044-23B5-42EB-A8F8-2B03B34295A0}"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20F5B-9731-43BD-AC6D-BBDCEFC7C9B9}">
      <dsp:nvSpPr>
        <dsp:cNvPr id="0" name=""/>
        <dsp:cNvSpPr/>
      </dsp:nvSpPr>
      <dsp:spPr>
        <a:xfrm>
          <a:off x="0" y="534787"/>
          <a:ext cx="6115664" cy="8316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2D2273-DC23-45D3-B89C-A61E8093B3FB}">
      <dsp:nvSpPr>
        <dsp:cNvPr id="0" name=""/>
        <dsp:cNvSpPr/>
      </dsp:nvSpPr>
      <dsp:spPr>
        <a:xfrm>
          <a:off x="201893" y="57254"/>
          <a:ext cx="4280964" cy="974160"/>
        </a:xfrm>
        <a:prstGeom prst="roundRect">
          <a:avLst/>
        </a:prstGeom>
        <a:solidFill>
          <a:schemeClr val="accent1">
            <a:lumMod val="5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10" tIns="0" rIns="161810" bIns="0" numCol="1" spcCol="1270" anchor="ctr" anchorCtr="0">
          <a:noAutofit/>
        </a:bodyPr>
        <a:lstStyle/>
        <a:p>
          <a:pPr lvl="0" algn="l" defTabSz="889000">
            <a:lnSpc>
              <a:spcPct val="90000"/>
            </a:lnSpc>
            <a:spcBef>
              <a:spcPct val="0"/>
            </a:spcBef>
            <a:spcAft>
              <a:spcPct val="35000"/>
            </a:spcAft>
          </a:pPr>
          <a:r>
            <a:rPr lang="ar-EG" sz="2000" kern="1200" dirty="0" smtClean="0"/>
            <a:t>كيرلس اسعد شملول فكري</a:t>
          </a:r>
        </a:p>
        <a:p>
          <a:pPr lvl="0" algn="l" defTabSz="889000">
            <a:lnSpc>
              <a:spcPct val="90000"/>
            </a:lnSpc>
            <a:spcBef>
              <a:spcPct val="0"/>
            </a:spcBef>
            <a:spcAft>
              <a:spcPct val="35000"/>
            </a:spcAft>
          </a:pPr>
          <a:r>
            <a:rPr lang="en-US" sz="2000" kern="1200" dirty="0" smtClean="0"/>
            <a:t>202000678</a:t>
          </a:r>
          <a:endParaRPr lang="en-US" sz="2000" kern="1200" dirty="0"/>
        </a:p>
      </dsp:txBody>
      <dsp:txXfrm>
        <a:off x="249448" y="104809"/>
        <a:ext cx="4185854" cy="879050"/>
      </dsp:txXfrm>
    </dsp:sp>
    <dsp:sp modelId="{F4501211-63EC-4B5B-BC41-9047391C5089}">
      <dsp:nvSpPr>
        <dsp:cNvPr id="0" name=""/>
        <dsp:cNvSpPr/>
      </dsp:nvSpPr>
      <dsp:spPr>
        <a:xfrm>
          <a:off x="0" y="2031668"/>
          <a:ext cx="6115664" cy="8316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C0A58A-7CE5-4E3E-9985-BF789CF4BF0C}">
      <dsp:nvSpPr>
        <dsp:cNvPr id="0" name=""/>
        <dsp:cNvSpPr/>
      </dsp:nvSpPr>
      <dsp:spPr>
        <a:xfrm>
          <a:off x="245186" y="1544587"/>
          <a:ext cx="4280964" cy="974160"/>
        </a:xfrm>
        <a:prstGeom prst="roundRect">
          <a:avLst/>
        </a:prstGeom>
        <a:solidFill>
          <a:schemeClr val="accent1">
            <a:lumMod val="50000"/>
          </a:schemeClr>
        </a:solidFill>
        <a:ln w="12700" cap="flat" cmpd="sng" algn="in">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10" tIns="0" rIns="161810" bIns="0" numCol="1" spcCol="1270" anchor="ctr" anchorCtr="0">
          <a:noAutofit/>
        </a:bodyPr>
        <a:lstStyle/>
        <a:p>
          <a:pPr lvl="0" algn="l" defTabSz="889000">
            <a:lnSpc>
              <a:spcPct val="90000"/>
            </a:lnSpc>
            <a:spcBef>
              <a:spcPct val="0"/>
            </a:spcBef>
            <a:spcAft>
              <a:spcPct val="35000"/>
            </a:spcAft>
          </a:pPr>
          <a:r>
            <a:rPr lang="ar-EG" sz="2000" kern="1200" dirty="0" smtClean="0"/>
            <a:t>مريم وجيه عجيب سمعان</a:t>
          </a:r>
        </a:p>
        <a:p>
          <a:pPr lvl="0" algn="l" defTabSz="889000">
            <a:lnSpc>
              <a:spcPct val="90000"/>
            </a:lnSpc>
            <a:spcBef>
              <a:spcPct val="0"/>
            </a:spcBef>
            <a:spcAft>
              <a:spcPct val="35000"/>
            </a:spcAft>
          </a:pPr>
          <a:r>
            <a:rPr lang="en-US" sz="2000" kern="1200" dirty="0" smtClean="0"/>
            <a:t>202000887</a:t>
          </a:r>
          <a:endParaRPr lang="en-US" sz="2000" kern="1200" dirty="0"/>
        </a:p>
      </dsp:txBody>
      <dsp:txXfrm>
        <a:off x="292741" y="1592142"/>
        <a:ext cx="4185854" cy="879050"/>
      </dsp:txXfrm>
    </dsp:sp>
    <dsp:sp modelId="{972AB044-23B5-42EB-A8F8-2B03B34295A0}">
      <dsp:nvSpPr>
        <dsp:cNvPr id="0" name=""/>
        <dsp:cNvSpPr/>
      </dsp:nvSpPr>
      <dsp:spPr>
        <a:xfrm>
          <a:off x="0" y="3528548"/>
          <a:ext cx="6115664" cy="8316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FAF983-C55A-4F78-9C91-388710561F99}">
      <dsp:nvSpPr>
        <dsp:cNvPr id="0" name=""/>
        <dsp:cNvSpPr/>
      </dsp:nvSpPr>
      <dsp:spPr>
        <a:xfrm>
          <a:off x="245186" y="3041468"/>
          <a:ext cx="4280964" cy="974160"/>
        </a:xfrm>
        <a:prstGeom prst="roundRect">
          <a:avLst/>
        </a:prstGeom>
        <a:solidFill>
          <a:schemeClr val="accent1">
            <a:lumMod val="5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10" tIns="0" rIns="161810" bIns="0" numCol="1" spcCol="1270" anchor="ctr" anchorCtr="0">
          <a:noAutofit/>
        </a:bodyPr>
        <a:lstStyle/>
        <a:p>
          <a:pPr lvl="0" algn="l" defTabSz="889000">
            <a:lnSpc>
              <a:spcPct val="90000"/>
            </a:lnSpc>
            <a:spcBef>
              <a:spcPct val="0"/>
            </a:spcBef>
            <a:spcAft>
              <a:spcPct val="35000"/>
            </a:spcAft>
          </a:pPr>
          <a:r>
            <a:rPr lang="ar-EG" sz="2000" kern="1200" dirty="0" smtClean="0"/>
            <a:t>ساره مرجان مسعود</a:t>
          </a:r>
        </a:p>
        <a:p>
          <a:pPr lvl="0" algn="l" defTabSz="889000">
            <a:lnSpc>
              <a:spcPct val="90000"/>
            </a:lnSpc>
            <a:spcBef>
              <a:spcPct val="0"/>
            </a:spcBef>
            <a:spcAft>
              <a:spcPct val="35000"/>
            </a:spcAft>
          </a:pPr>
          <a:r>
            <a:rPr lang="en-US" sz="2000" kern="1200" dirty="0" smtClean="0"/>
            <a:t>202000374</a:t>
          </a:r>
          <a:endParaRPr lang="en-US" sz="2000" kern="1200" dirty="0"/>
        </a:p>
      </dsp:txBody>
      <dsp:txXfrm>
        <a:off x="292741" y="3089023"/>
        <a:ext cx="4185854"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C0FB670-7427-4185-8511-6F36A01430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AED473D-6081-4804-9B28-4FA7D2C383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39C193-D30F-4B7A-8956-32E4F6D9D2C9}" type="datetimeFigureOut">
              <a:rPr lang="en-US" smtClean="0"/>
              <a:t>5/5/2023</a:t>
            </a:fld>
            <a:endParaRPr lang="en-US" dirty="0"/>
          </a:p>
        </p:txBody>
      </p:sp>
      <p:sp>
        <p:nvSpPr>
          <p:cNvPr id="4" name="Footer Placeholder 3">
            <a:extLst>
              <a:ext uri="{FF2B5EF4-FFF2-40B4-BE49-F238E27FC236}">
                <a16:creationId xmlns:a16="http://schemas.microsoft.com/office/drawing/2014/main" xmlns="" id="{23B68452-BA11-400A-8E67-C003922CC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190A332-336E-4B1B-9128-655A1F9DB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2948B1-B6D3-4578-932F-6AE7124E5E13}" type="slidenum">
              <a:rPr lang="en-US" smtClean="0"/>
              <a:t>‹#›</a:t>
            </a:fld>
            <a:endParaRPr lang="en-US" dirty="0"/>
          </a:p>
        </p:txBody>
      </p:sp>
    </p:spTree>
    <p:extLst>
      <p:ext uri="{BB962C8B-B14F-4D97-AF65-F5344CB8AC3E}">
        <p14:creationId xmlns:p14="http://schemas.microsoft.com/office/powerpoint/2010/main" val="235513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AC78B-5884-4D24-983C-916233003E85}" type="datetimeFigureOut">
              <a:rPr lang="en-US" smtClean="0"/>
              <a:t>5/5/2023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AB528-7684-4A37-99F6-46340DCC2B35}" type="slidenum">
              <a:rPr lang="en-US" smtClean="0"/>
              <a:t>‹#›</a:t>
            </a:fld>
            <a:endParaRPr lang="en-US" dirty="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5/5/2023 6:14 AM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5/5/2023 6:14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xmlns=""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5/5/2023 6:14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5/5/2023 6:14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xmlns=""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xmlns=""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5/5/2023 6:14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5/5/2023 6:14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5/5/2023 6:14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5/5/2023 6:14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xmlns=""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5/5/2023 6:14 AM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5/5/2023 6:14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smtClean="0"/>
              <a:t>Click to edit Master title style</a:t>
            </a:r>
            <a:endParaRPr lang="en-US" noProof="0"/>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5/5/2023 6:14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xmlns=""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smtClean="0"/>
              <a:t>Click to edit Master title style</a:t>
            </a:r>
            <a:endParaRPr lang="en-US" noProof="0"/>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5/5/2023 6:14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5/5/2023 6:14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xmlns=""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xmlns=""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xmlns=""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5/5/2023 6:14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xmlns=""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xmlns=""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xmlns=""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5/5/2023 6:14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5/5/2023 6:14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xmlns=""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xmlns=""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xmlns=""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5/5/2023 6:14 AM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acher">
            <a:extLst>
              <a:ext uri="{FF2B5EF4-FFF2-40B4-BE49-F238E27FC236}">
                <a16:creationId xmlns:a16="http://schemas.microsoft.com/office/drawing/2014/main" xmlns="" id="{55999741-3CB0-4E9F-9B1F-47F7BDC2DBF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76" y="0"/>
            <a:ext cx="12240000" cy="6906641"/>
          </a:xfrm>
          <a:prstGeom prst="rect">
            <a:avLst/>
          </a:prstGeom>
        </p:spPr>
      </p:pic>
      <p:sp>
        <p:nvSpPr>
          <p:cNvPr id="4" name="Slide Number Placeholder 3" hidden="1">
            <a:extLst>
              <a:ext uri="{FF2B5EF4-FFF2-40B4-BE49-F238E27FC236}">
                <a16:creationId xmlns:a16="http://schemas.microsoft.com/office/drawing/2014/main" xmlns="" id="{192D9B22-CA63-4CDB-8957-40947F45B732}"/>
              </a:ext>
            </a:extLst>
          </p:cNvPr>
          <p:cNvSpPr>
            <a:spLocks noGrp="1"/>
          </p:cNvSpPr>
          <p:nvPr>
            <p:ph type="sldNum" sz="quarter" idx="12"/>
          </p:nvPr>
        </p:nvSpPr>
        <p:spPr/>
        <p:txBody>
          <a:bodyPr/>
          <a:lstStyle/>
          <a:p>
            <a:fld id="{7AAC19ED-7CFA-4AF2-BE7E-6017F4B12C94}" type="slidenum">
              <a:rPr lang="en-US" smtClean="0"/>
              <a:t>1</a:t>
            </a:fld>
            <a:endParaRPr lang="en-US" dirty="0"/>
          </a:p>
        </p:txBody>
      </p:sp>
      <p:sp>
        <p:nvSpPr>
          <p:cNvPr id="13" name="TextBox 12"/>
          <p:cNvSpPr txBox="1"/>
          <p:nvPr/>
        </p:nvSpPr>
        <p:spPr>
          <a:xfrm>
            <a:off x="117987" y="540774"/>
            <a:ext cx="8996516" cy="830997"/>
          </a:xfrm>
          <a:prstGeom prst="rect">
            <a:avLst/>
          </a:prstGeom>
          <a:noFill/>
        </p:spPr>
        <p:txBody>
          <a:bodyPr wrap="square" rtlCol="0">
            <a:spAutoFit/>
          </a:bodyPr>
          <a:lstStyle/>
          <a:p>
            <a:r>
              <a:rPr lang="en-US" sz="4800" dirty="0" smtClean="0"/>
              <a:t>Selected2_project_prasention</a:t>
            </a:r>
            <a:endParaRPr lang="en-US" sz="4800" dirty="0"/>
          </a:p>
        </p:txBody>
      </p:sp>
      <p:graphicFrame>
        <p:nvGraphicFramePr>
          <p:cNvPr id="14" name="Diagram 13"/>
          <p:cNvGraphicFramePr/>
          <p:nvPr>
            <p:extLst>
              <p:ext uri="{D42A27DB-BD31-4B8C-83A1-F6EECF244321}">
                <p14:modId xmlns:p14="http://schemas.microsoft.com/office/powerpoint/2010/main" val="990737847"/>
              </p:ext>
            </p:extLst>
          </p:nvPr>
        </p:nvGraphicFramePr>
        <p:xfrm>
          <a:off x="117988" y="1730477"/>
          <a:ext cx="6115664" cy="44078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Rectangle 14"/>
          <p:cNvSpPr/>
          <p:nvPr/>
        </p:nvSpPr>
        <p:spPr>
          <a:xfrm>
            <a:off x="6390976" y="2266364"/>
            <a:ext cx="6115664" cy="831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6" name="Group 15"/>
          <p:cNvGrpSpPr/>
          <p:nvPr/>
        </p:nvGrpSpPr>
        <p:grpSpPr>
          <a:xfrm>
            <a:off x="6592869" y="1788831"/>
            <a:ext cx="4280964" cy="974160"/>
            <a:chOff x="201893" y="57254"/>
            <a:chExt cx="4280964" cy="974160"/>
          </a:xfrm>
        </p:grpSpPr>
        <p:sp>
          <p:nvSpPr>
            <p:cNvPr id="25" name="Rounded Rectangle 24"/>
            <p:cNvSpPr/>
            <p:nvPr/>
          </p:nvSpPr>
          <p:spPr>
            <a:xfrm>
              <a:off x="201893" y="57254"/>
              <a:ext cx="4280964" cy="974160"/>
            </a:xfrm>
            <a:prstGeom prst="roundRect">
              <a:avLst/>
            </a:prstGeom>
            <a:solidFill>
              <a:schemeClr val="accent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5"/>
            <p:cNvSpPr/>
            <p:nvPr/>
          </p:nvSpPr>
          <p:spPr>
            <a:xfrm>
              <a:off x="249448" y="104809"/>
              <a:ext cx="4185854" cy="879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810" tIns="0" rIns="161810" bIns="0" numCol="1" spcCol="1270" anchor="ctr" anchorCtr="0">
              <a:noAutofit/>
            </a:bodyPr>
            <a:lstStyle/>
            <a:p>
              <a:pPr lvl="0" algn="l" defTabSz="889000">
                <a:lnSpc>
                  <a:spcPct val="90000"/>
                </a:lnSpc>
                <a:spcBef>
                  <a:spcPct val="0"/>
                </a:spcBef>
                <a:spcAft>
                  <a:spcPct val="35000"/>
                </a:spcAft>
              </a:pPr>
              <a:r>
                <a:rPr lang="ar-EG" sz="2000" dirty="0" smtClean="0"/>
                <a:t>بيشوي عصام فاروق</a:t>
              </a:r>
              <a:endParaRPr lang="ar-EG" sz="2000" kern="1200" dirty="0" smtClean="0"/>
            </a:p>
            <a:p>
              <a:pPr lvl="0" algn="l" defTabSz="889000">
                <a:lnSpc>
                  <a:spcPct val="90000"/>
                </a:lnSpc>
                <a:spcBef>
                  <a:spcPct val="0"/>
                </a:spcBef>
                <a:spcAft>
                  <a:spcPct val="35000"/>
                </a:spcAft>
              </a:pPr>
              <a:r>
                <a:rPr lang="en-US" sz="2000" kern="1200" dirty="0" smtClean="0"/>
                <a:t>202000</a:t>
              </a:r>
              <a:r>
                <a:rPr lang="en-US" sz="2000" dirty="0" smtClean="0"/>
                <a:t>218</a:t>
              </a:r>
              <a:endParaRPr lang="en-US" sz="2000" kern="1200" dirty="0"/>
            </a:p>
          </p:txBody>
        </p:sp>
      </p:grpSp>
      <p:sp>
        <p:nvSpPr>
          <p:cNvPr id="17" name="Rectangle 16"/>
          <p:cNvSpPr/>
          <p:nvPr/>
        </p:nvSpPr>
        <p:spPr>
          <a:xfrm>
            <a:off x="6390976" y="3763245"/>
            <a:ext cx="6115664" cy="831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8" name="Group 17"/>
          <p:cNvGrpSpPr/>
          <p:nvPr/>
        </p:nvGrpSpPr>
        <p:grpSpPr>
          <a:xfrm>
            <a:off x="6636162" y="3276164"/>
            <a:ext cx="4280964" cy="974160"/>
            <a:chOff x="245186" y="1544587"/>
            <a:chExt cx="4280964" cy="974160"/>
          </a:xfrm>
        </p:grpSpPr>
        <p:sp>
          <p:nvSpPr>
            <p:cNvPr id="23" name="Rounded Rectangle 22"/>
            <p:cNvSpPr/>
            <p:nvPr/>
          </p:nvSpPr>
          <p:spPr>
            <a:xfrm>
              <a:off x="245186" y="1544587"/>
              <a:ext cx="4280964" cy="974160"/>
            </a:xfrm>
            <a:prstGeom prst="roundRect">
              <a:avLst/>
            </a:prstGeom>
            <a:solidFill>
              <a:schemeClr val="accent1">
                <a:lumMod val="50000"/>
              </a:schemeClr>
            </a:solidFill>
            <a:ln>
              <a:solidFill>
                <a:schemeClr val="accent1">
                  <a:lumMod val="5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Rounded Rectangle 8"/>
            <p:cNvSpPr/>
            <p:nvPr/>
          </p:nvSpPr>
          <p:spPr>
            <a:xfrm>
              <a:off x="292741" y="1592142"/>
              <a:ext cx="4185854" cy="879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810" tIns="0" rIns="161810" bIns="0" numCol="1" spcCol="1270" anchor="ctr" anchorCtr="0">
              <a:noAutofit/>
            </a:bodyPr>
            <a:lstStyle/>
            <a:p>
              <a:pPr lvl="0" algn="l" defTabSz="889000">
                <a:lnSpc>
                  <a:spcPct val="90000"/>
                </a:lnSpc>
                <a:spcBef>
                  <a:spcPct val="0"/>
                </a:spcBef>
                <a:spcAft>
                  <a:spcPct val="35000"/>
                </a:spcAft>
              </a:pPr>
              <a:r>
                <a:rPr lang="ar-EG" sz="2000" kern="1200" dirty="0" smtClean="0"/>
                <a:t>مصطفي محمد مصطفي محمد السيد الشناوي</a:t>
              </a:r>
            </a:p>
            <a:p>
              <a:pPr lvl="0" algn="l" defTabSz="889000">
                <a:lnSpc>
                  <a:spcPct val="90000"/>
                </a:lnSpc>
                <a:spcBef>
                  <a:spcPct val="0"/>
                </a:spcBef>
                <a:spcAft>
                  <a:spcPct val="35000"/>
                </a:spcAft>
              </a:pPr>
              <a:r>
                <a:rPr lang="en-US" sz="2000" kern="1200" dirty="0" smtClean="0"/>
                <a:t>202000917</a:t>
              </a:r>
              <a:endParaRPr lang="en-US" sz="2000" kern="1200" dirty="0"/>
            </a:p>
          </p:txBody>
        </p:sp>
      </p:grpSp>
      <p:sp>
        <p:nvSpPr>
          <p:cNvPr id="19" name="Rectangle 18"/>
          <p:cNvSpPr/>
          <p:nvPr/>
        </p:nvSpPr>
        <p:spPr>
          <a:xfrm>
            <a:off x="6390976" y="5260125"/>
            <a:ext cx="6115664" cy="831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0" name="Group 19"/>
          <p:cNvGrpSpPr/>
          <p:nvPr/>
        </p:nvGrpSpPr>
        <p:grpSpPr>
          <a:xfrm>
            <a:off x="6636162" y="4773045"/>
            <a:ext cx="4280964" cy="974160"/>
            <a:chOff x="245186" y="3041468"/>
            <a:chExt cx="4280964" cy="974160"/>
          </a:xfrm>
        </p:grpSpPr>
        <p:sp>
          <p:nvSpPr>
            <p:cNvPr id="21" name="Rounded Rectangle 20"/>
            <p:cNvSpPr/>
            <p:nvPr/>
          </p:nvSpPr>
          <p:spPr>
            <a:xfrm>
              <a:off x="245186" y="3041468"/>
              <a:ext cx="4280964" cy="974160"/>
            </a:xfrm>
            <a:prstGeom prst="roundRect">
              <a:avLst/>
            </a:prstGeom>
            <a:solidFill>
              <a:schemeClr val="accent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ounded Rectangle 11"/>
            <p:cNvSpPr/>
            <p:nvPr/>
          </p:nvSpPr>
          <p:spPr>
            <a:xfrm>
              <a:off x="292741" y="3089023"/>
              <a:ext cx="4185854" cy="879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810" tIns="0" rIns="161810" bIns="0" numCol="1" spcCol="1270" anchor="ctr" anchorCtr="0">
              <a:noAutofit/>
            </a:bodyPr>
            <a:lstStyle/>
            <a:p>
              <a:pPr lvl="0" algn="l" defTabSz="889000">
                <a:lnSpc>
                  <a:spcPct val="90000"/>
                </a:lnSpc>
                <a:spcBef>
                  <a:spcPct val="0"/>
                </a:spcBef>
                <a:spcAft>
                  <a:spcPct val="35000"/>
                </a:spcAft>
              </a:pPr>
              <a:r>
                <a:rPr lang="ar-EG" sz="2000" dirty="0" smtClean="0"/>
                <a:t>معاذ سلامة سعودي</a:t>
              </a:r>
              <a:endParaRPr lang="ar-EG" sz="2000" kern="1200" dirty="0" smtClean="0"/>
            </a:p>
            <a:p>
              <a:pPr lvl="0" algn="l" defTabSz="889000">
                <a:lnSpc>
                  <a:spcPct val="90000"/>
                </a:lnSpc>
                <a:spcBef>
                  <a:spcPct val="0"/>
                </a:spcBef>
                <a:spcAft>
                  <a:spcPct val="35000"/>
                </a:spcAft>
              </a:pPr>
              <a:r>
                <a:rPr lang="en-US" sz="2000" kern="1200" dirty="0" smtClean="0"/>
                <a:t>201900837</a:t>
              </a:r>
              <a:endParaRPr lang="en-US" sz="2000" kern="1200" dirty="0"/>
            </a:p>
          </p:txBody>
        </p:sp>
      </p:grpSp>
    </p:spTree>
    <p:extLst>
      <p:ext uri="{BB962C8B-B14F-4D97-AF65-F5344CB8AC3E}">
        <p14:creationId xmlns:p14="http://schemas.microsoft.com/office/powerpoint/2010/main" val="2557516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10</a:t>
            </a:fld>
            <a:endParaRPr lang="en-US" noProof="0" dirty="0"/>
          </a:p>
        </p:txBody>
      </p:sp>
      <p:pic>
        <p:nvPicPr>
          <p:cNvPr id="5" name="Picture 4"/>
          <p:cNvPicPr>
            <a:picLocks noChangeAspect="1"/>
          </p:cNvPicPr>
          <p:nvPr/>
        </p:nvPicPr>
        <p:blipFill>
          <a:blip r:embed="rId2"/>
          <a:stretch>
            <a:fillRect/>
          </a:stretch>
        </p:blipFill>
        <p:spPr>
          <a:xfrm>
            <a:off x="1826574" y="1416216"/>
            <a:ext cx="8522947" cy="396274"/>
          </a:xfrm>
          <a:prstGeom prst="rect">
            <a:avLst/>
          </a:prstGeom>
        </p:spPr>
      </p:pic>
      <p:sp>
        <p:nvSpPr>
          <p:cNvPr id="6" name="TextBox 5"/>
          <p:cNvSpPr txBox="1"/>
          <p:nvPr/>
        </p:nvSpPr>
        <p:spPr>
          <a:xfrm>
            <a:off x="922350" y="2456953"/>
            <a:ext cx="10731699" cy="2862322"/>
          </a:xfrm>
          <a:prstGeom prst="rect">
            <a:avLst/>
          </a:prstGeom>
          <a:noFill/>
        </p:spPr>
        <p:txBody>
          <a:bodyPr wrap="square" rtlCol="0">
            <a:spAutoFit/>
          </a:bodyPr>
          <a:lstStyle/>
          <a:p>
            <a:r>
              <a:rPr lang="en-US" dirty="0" err="1">
                <a:solidFill>
                  <a:srgbClr val="00B0F0"/>
                </a:solidFill>
              </a:rPr>
              <a:t>train_test_split</a:t>
            </a:r>
            <a:r>
              <a:rPr lang="en-US" dirty="0">
                <a:solidFill>
                  <a:srgbClr val="00B0F0"/>
                </a:solidFill>
              </a:rPr>
              <a:t>(</a:t>
            </a:r>
            <a:r>
              <a:rPr lang="en-US" dirty="0" err="1">
                <a:solidFill>
                  <a:srgbClr val="00B0F0"/>
                </a:solidFill>
              </a:rPr>
              <a:t>X_train</a:t>
            </a:r>
            <a:r>
              <a:rPr lang="en-US" dirty="0">
                <a:solidFill>
                  <a:srgbClr val="00B0F0"/>
                </a:solidFill>
              </a:rPr>
              <a:t>, </a:t>
            </a:r>
            <a:r>
              <a:rPr lang="en-US" dirty="0" err="1">
                <a:solidFill>
                  <a:srgbClr val="00B0F0"/>
                </a:solidFill>
              </a:rPr>
              <a:t>Y_train</a:t>
            </a:r>
            <a:r>
              <a:rPr lang="en-US" dirty="0">
                <a:solidFill>
                  <a:srgbClr val="00B0F0"/>
                </a:solidFill>
              </a:rPr>
              <a:t>, </a:t>
            </a:r>
            <a:r>
              <a:rPr lang="en-US" dirty="0" err="1">
                <a:solidFill>
                  <a:srgbClr val="00B0F0"/>
                </a:solidFill>
              </a:rPr>
              <a:t>test_size</a:t>
            </a:r>
            <a:r>
              <a:rPr lang="en-US" dirty="0">
                <a:solidFill>
                  <a:srgbClr val="00B0F0"/>
                </a:solidFill>
              </a:rPr>
              <a:t> = 0.1, </a:t>
            </a:r>
            <a:r>
              <a:rPr lang="en-US" dirty="0" err="1">
                <a:solidFill>
                  <a:srgbClr val="00B0F0"/>
                </a:solidFill>
              </a:rPr>
              <a:t>random_state</a:t>
            </a:r>
            <a:r>
              <a:rPr lang="en-US" dirty="0">
                <a:solidFill>
                  <a:srgbClr val="00B0F0"/>
                </a:solidFill>
              </a:rPr>
              <a:t>=4): </a:t>
            </a:r>
            <a:r>
              <a:rPr lang="en-US" dirty="0"/>
              <a:t>This function </a:t>
            </a:r>
            <a:r>
              <a:rPr lang="en-US" dirty="0">
                <a:solidFill>
                  <a:srgbClr val="C00000"/>
                </a:solidFill>
              </a:rPr>
              <a:t>splits</a:t>
            </a:r>
            <a:r>
              <a:rPr lang="en-US" dirty="0"/>
              <a:t> the </a:t>
            </a:r>
            <a:r>
              <a:rPr lang="en-US" dirty="0" err="1"/>
              <a:t>X_train</a:t>
            </a:r>
            <a:r>
              <a:rPr lang="en-US" dirty="0"/>
              <a:t> and </a:t>
            </a:r>
            <a:r>
              <a:rPr lang="en-US" dirty="0" err="1"/>
              <a:t>Y_train</a:t>
            </a:r>
            <a:r>
              <a:rPr lang="en-US" dirty="0"/>
              <a:t> arrays or </a:t>
            </a:r>
            <a:r>
              <a:rPr lang="en-US" dirty="0" err="1"/>
              <a:t>DataFrames</a:t>
            </a:r>
            <a:r>
              <a:rPr lang="en-US" dirty="0"/>
              <a:t> </a:t>
            </a:r>
            <a:r>
              <a:rPr lang="en-US" dirty="0">
                <a:solidFill>
                  <a:srgbClr val="00FFFF"/>
                </a:solidFill>
              </a:rPr>
              <a:t>into</a:t>
            </a:r>
            <a:r>
              <a:rPr lang="en-US" dirty="0"/>
              <a:t> </a:t>
            </a:r>
            <a:r>
              <a:rPr lang="en-US" dirty="0">
                <a:solidFill>
                  <a:srgbClr val="C00000"/>
                </a:solidFill>
              </a:rPr>
              <a:t>training </a:t>
            </a:r>
            <a:r>
              <a:rPr lang="en-US" dirty="0"/>
              <a:t>and </a:t>
            </a:r>
            <a:r>
              <a:rPr lang="en-US" dirty="0">
                <a:solidFill>
                  <a:srgbClr val="C00000"/>
                </a:solidFill>
              </a:rPr>
              <a:t>validation</a:t>
            </a:r>
            <a:r>
              <a:rPr lang="en-US" dirty="0"/>
              <a:t> sets for cross-validation purposes</a:t>
            </a:r>
            <a:r>
              <a:rPr lang="en-US" dirty="0" smtClean="0"/>
              <a:t>.</a:t>
            </a:r>
          </a:p>
          <a:p>
            <a:endParaRPr lang="en-US" dirty="0" smtClean="0"/>
          </a:p>
          <a:p>
            <a:r>
              <a:rPr lang="en-US" dirty="0" err="1" smtClean="0">
                <a:solidFill>
                  <a:srgbClr val="00B0F0"/>
                </a:solidFill>
              </a:rPr>
              <a:t>test_size</a:t>
            </a:r>
            <a:r>
              <a:rPr lang="en-US" dirty="0" smtClean="0">
                <a:solidFill>
                  <a:srgbClr val="00B0F0"/>
                </a:solidFill>
              </a:rPr>
              <a:t> </a:t>
            </a:r>
            <a:r>
              <a:rPr lang="en-US" dirty="0" err="1" smtClean="0">
                <a:solidFill>
                  <a:srgbClr val="00B0F0"/>
                </a:solidFill>
              </a:rPr>
              <a:t>parameter</a:t>
            </a:r>
            <a:r>
              <a:rPr lang="en-US" dirty="0" err="1" smtClean="0"/>
              <a:t>:specifies</a:t>
            </a:r>
            <a:r>
              <a:rPr lang="en-US" dirty="0" smtClean="0"/>
              <a:t> </a:t>
            </a:r>
            <a:r>
              <a:rPr lang="en-US" dirty="0"/>
              <a:t>the proportion of the dataset to include in the </a:t>
            </a:r>
            <a:r>
              <a:rPr lang="en-US" dirty="0">
                <a:solidFill>
                  <a:srgbClr val="C00000"/>
                </a:solidFill>
              </a:rPr>
              <a:t>validation</a:t>
            </a:r>
            <a:r>
              <a:rPr lang="en-US" dirty="0"/>
              <a:t> set (in this case, </a:t>
            </a:r>
            <a:r>
              <a:rPr lang="en-US" dirty="0">
                <a:solidFill>
                  <a:srgbClr val="92D050"/>
                </a:solidFill>
              </a:rPr>
              <a:t>10</a:t>
            </a:r>
            <a:r>
              <a:rPr lang="en-US" dirty="0" smtClean="0">
                <a:solidFill>
                  <a:srgbClr val="92D050"/>
                </a:solidFill>
              </a:rPr>
              <a:t>%</a:t>
            </a:r>
            <a:r>
              <a:rPr lang="en-US" dirty="0" smtClean="0"/>
              <a:t>). </a:t>
            </a:r>
          </a:p>
          <a:p>
            <a:r>
              <a:rPr lang="en-US" dirty="0" err="1" smtClean="0">
                <a:solidFill>
                  <a:srgbClr val="00B0F0"/>
                </a:solidFill>
              </a:rPr>
              <a:t>random_state</a:t>
            </a:r>
            <a:r>
              <a:rPr lang="en-US" dirty="0" smtClean="0">
                <a:solidFill>
                  <a:srgbClr val="00B0F0"/>
                </a:solidFill>
              </a:rPr>
              <a:t> parameter: </a:t>
            </a:r>
            <a:r>
              <a:rPr lang="en-US" dirty="0"/>
              <a:t>sets </a:t>
            </a:r>
            <a:r>
              <a:rPr lang="en-US" dirty="0">
                <a:solidFill>
                  <a:srgbClr val="C00000"/>
                </a:solidFill>
              </a:rPr>
              <a:t>the seed value</a:t>
            </a:r>
            <a:r>
              <a:rPr lang="en-US" dirty="0"/>
              <a:t> for the </a:t>
            </a:r>
            <a:r>
              <a:rPr lang="en-US" dirty="0">
                <a:solidFill>
                  <a:srgbClr val="C00000"/>
                </a:solidFill>
              </a:rPr>
              <a:t>random number generator </a:t>
            </a:r>
            <a:r>
              <a:rPr lang="en-US" dirty="0"/>
              <a:t>used to shuffle the data </a:t>
            </a:r>
            <a:r>
              <a:rPr lang="en-US" dirty="0" smtClean="0"/>
              <a:t>before splitting “</a:t>
            </a:r>
            <a:r>
              <a:rPr lang="en-US" dirty="0" smtClean="0">
                <a:solidFill>
                  <a:schemeClr val="tx1">
                    <a:lumMod val="65000"/>
                  </a:schemeClr>
                </a:solidFill>
              </a:rPr>
              <a:t>useful for made random state every time </a:t>
            </a:r>
            <a:r>
              <a:rPr lang="en-US" dirty="0" err="1" smtClean="0">
                <a:solidFill>
                  <a:schemeClr val="tx1">
                    <a:lumMod val="65000"/>
                  </a:schemeClr>
                </a:solidFill>
              </a:rPr>
              <a:t>constance</a:t>
            </a:r>
            <a:r>
              <a:rPr lang="en-US" dirty="0" smtClean="0">
                <a:solidFill>
                  <a:schemeClr val="tx1">
                    <a:lumMod val="65000"/>
                  </a:schemeClr>
                </a:solidFill>
              </a:rPr>
              <a:t> =4 without seed random </a:t>
            </a:r>
            <a:r>
              <a:rPr lang="en-US" dirty="0" smtClean="0"/>
              <a:t>”.</a:t>
            </a:r>
          </a:p>
          <a:p>
            <a:endParaRPr lang="en-US" dirty="0" smtClean="0"/>
          </a:p>
          <a:p>
            <a:pPr algn="ctr"/>
            <a:r>
              <a:rPr lang="en-US" dirty="0" smtClean="0"/>
              <a:t> </a:t>
            </a:r>
            <a:r>
              <a:rPr lang="en-US" b="1" u="sng" dirty="0" smtClean="0"/>
              <a:t>“</a:t>
            </a:r>
            <a:r>
              <a:rPr lang="en-US" b="1" u="sng" dirty="0" smtClean="0">
                <a:solidFill>
                  <a:srgbClr val="00FFFF"/>
                </a:solidFill>
              </a:rPr>
              <a:t>shuffling </a:t>
            </a:r>
            <a:r>
              <a:rPr lang="en-US" b="1" u="sng" dirty="0">
                <a:solidFill>
                  <a:srgbClr val="00FFFF"/>
                </a:solidFill>
              </a:rPr>
              <a:t>the data can help ensure that the training and validation sets </a:t>
            </a:r>
            <a:r>
              <a:rPr lang="en-US" b="1" u="sng" dirty="0">
                <a:solidFill>
                  <a:srgbClr val="C00000"/>
                </a:solidFill>
              </a:rPr>
              <a:t>contain</a:t>
            </a:r>
            <a:r>
              <a:rPr lang="en-US" b="1" u="sng" dirty="0">
                <a:solidFill>
                  <a:srgbClr val="00FFFF"/>
                </a:solidFill>
              </a:rPr>
              <a:t> a representative sample of digits </a:t>
            </a:r>
            <a:r>
              <a:rPr lang="en-US" b="1" u="sng" dirty="0">
                <a:solidFill>
                  <a:srgbClr val="C00000"/>
                </a:solidFill>
              </a:rPr>
              <a:t>from 0 to 9</a:t>
            </a:r>
            <a:r>
              <a:rPr lang="en-US" b="1" u="sng" dirty="0">
                <a:solidFill>
                  <a:srgbClr val="00FFFF"/>
                </a:solidFill>
              </a:rPr>
              <a:t>, </a:t>
            </a:r>
            <a:r>
              <a:rPr lang="en-US" b="1" u="sng" dirty="0">
                <a:solidFill>
                  <a:srgbClr val="C00000"/>
                </a:solidFill>
              </a:rPr>
              <a:t>rather</a:t>
            </a:r>
            <a:r>
              <a:rPr lang="en-US" b="1" u="sng" dirty="0">
                <a:solidFill>
                  <a:srgbClr val="00FFFF"/>
                </a:solidFill>
              </a:rPr>
              <a:t> than a block of images of the </a:t>
            </a:r>
            <a:r>
              <a:rPr lang="en-US" b="1" u="sng" dirty="0">
                <a:solidFill>
                  <a:srgbClr val="C00000"/>
                </a:solidFill>
              </a:rPr>
              <a:t>same</a:t>
            </a:r>
            <a:r>
              <a:rPr lang="en-US" b="1" u="sng" dirty="0">
                <a:solidFill>
                  <a:srgbClr val="00FFFF"/>
                </a:solidFill>
              </a:rPr>
              <a:t> </a:t>
            </a:r>
            <a:r>
              <a:rPr lang="en-US" b="1" u="sng" dirty="0" smtClean="0">
                <a:solidFill>
                  <a:srgbClr val="00FFFF"/>
                </a:solidFill>
              </a:rPr>
              <a:t>digit</a:t>
            </a:r>
            <a:r>
              <a:rPr lang="en-US" b="1" u="sng" dirty="0" smtClean="0"/>
              <a:t>”</a:t>
            </a:r>
            <a:r>
              <a:rPr lang="en-US" b="1" dirty="0" smtClean="0"/>
              <a:t>.</a:t>
            </a:r>
            <a:endParaRPr lang="en-US" b="1" dirty="0"/>
          </a:p>
        </p:txBody>
      </p:sp>
    </p:spTree>
    <p:extLst>
      <p:ext uri="{BB962C8B-B14F-4D97-AF65-F5344CB8AC3E}">
        <p14:creationId xmlns:p14="http://schemas.microsoft.com/office/powerpoint/2010/main" val="66435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11</a:t>
            </a:fld>
            <a:endParaRPr lang="en-US" noProof="0" dirty="0"/>
          </a:p>
        </p:txBody>
      </p:sp>
      <p:pic>
        <p:nvPicPr>
          <p:cNvPr id="5" name="Picture 4"/>
          <p:cNvPicPr>
            <a:picLocks noChangeAspect="1"/>
          </p:cNvPicPr>
          <p:nvPr/>
        </p:nvPicPr>
        <p:blipFill>
          <a:blip r:embed="rId2"/>
          <a:stretch>
            <a:fillRect/>
          </a:stretch>
        </p:blipFill>
        <p:spPr>
          <a:xfrm>
            <a:off x="7619544" y="2560322"/>
            <a:ext cx="4252711" cy="1781050"/>
          </a:xfrm>
          <a:prstGeom prst="rect">
            <a:avLst/>
          </a:prstGeom>
        </p:spPr>
      </p:pic>
      <p:sp>
        <p:nvSpPr>
          <p:cNvPr id="6" name="TextBox 5"/>
          <p:cNvSpPr txBox="1"/>
          <p:nvPr/>
        </p:nvSpPr>
        <p:spPr>
          <a:xfrm>
            <a:off x="771276" y="3101498"/>
            <a:ext cx="5470498"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b="1" u="sng" dirty="0">
                <a:solidFill>
                  <a:srgbClr val="00FFFF"/>
                </a:solidFill>
              </a:rPr>
              <a:t>check the dimensions of your training and validation sets and ensure that they match the expected shape for </a:t>
            </a:r>
            <a:r>
              <a:rPr lang="en-US" b="1" u="sng" dirty="0" smtClean="0">
                <a:solidFill>
                  <a:srgbClr val="00FFFF"/>
                </a:solidFill>
              </a:rPr>
              <a:t>machine </a:t>
            </a:r>
            <a:r>
              <a:rPr lang="en-US" b="1" u="sng" dirty="0">
                <a:solidFill>
                  <a:srgbClr val="00FFFF"/>
                </a:solidFill>
              </a:rPr>
              <a:t>learning model.</a:t>
            </a:r>
          </a:p>
        </p:txBody>
      </p:sp>
      <p:sp>
        <p:nvSpPr>
          <p:cNvPr id="7" name="Right Arrow 6"/>
          <p:cNvSpPr/>
          <p:nvPr/>
        </p:nvSpPr>
        <p:spPr>
          <a:xfrm>
            <a:off x="6241774" y="3380283"/>
            <a:ext cx="1330063" cy="365760"/>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33673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12</a:t>
            </a:fld>
            <a:endParaRPr lang="en-US" noProof="0" dirty="0"/>
          </a:p>
        </p:txBody>
      </p:sp>
      <p:pic>
        <p:nvPicPr>
          <p:cNvPr id="5" name="Picture 4"/>
          <p:cNvPicPr>
            <a:picLocks noChangeAspect="1"/>
          </p:cNvPicPr>
          <p:nvPr/>
        </p:nvPicPr>
        <p:blipFill>
          <a:blip r:embed="rId2"/>
          <a:stretch>
            <a:fillRect/>
          </a:stretch>
        </p:blipFill>
        <p:spPr>
          <a:xfrm>
            <a:off x="6957391" y="308661"/>
            <a:ext cx="4826620" cy="2945360"/>
          </a:xfrm>
          <a:prstGeom prst="rect">
            <a:avLst/>
          </a:prstGeom>
        </p:spPr>
      </p:pic>
      <p:sp>
        <p:nvSpPr>
          <p:cNvPr id="6" name="TextBox 5"/>
          <p:cNvSpPr txBox="1"/>
          <p:nvPr/>
        </p:nvSpPr>
        <p:spPr>
          <a:xfrm>
            <a:off x="715618" y="1275612"/>
            <a:ext cx="5629523" cy="646331"/>
          </a:xfrm>
          <a:prstGeom prst="rect">
            <a:avLst/>
          </a:prstGeom>
          <a:noFill/>
        </p:spPr>
        <p:txBody>
          <a:bodyPr wrap="square" rtlCol="0">
            <a:spAutoFit/>
          </a:bodyPr>
          <a:lstStyle/>
          <a:p>
            <a:r>
              <a:rPr lang="en-US" dirty="0" err="1">
                <a:solidFill>
                  <a:srgbClr val="00B0F0"/>
                </a:solidFill>
              </a:rPr>
              <a:t>img_num</a:t>
            </a:r>
            <a:r>
              <a:rPr lang="en-US" dirty="0">
                <a:solidFill>
                  <a:srgbClr val="00B0F0"/>
                </a:solidFill>
              </a:rPr>
              <a:t>=55</a:t>
            </a:r>
            <a:r>
              <a:rPr lang="en-US" dirty="0"/>
              <a:t>: </a:t>
            </a:r>
            <a:r>
              <a:rPr lang="en-US" dirty="0" smtClean="0"/>
              <a:t>the </a:t>
            </a:r>
            <a:r>
              <a:rPr lang="en-US" dirty="0"/>
              <a:t>variable </a:t>
            </a:r>
            <a:r>
              <a:rPr lang="en-US" dirty="0" err="1"/>
              <a:t>img_num</a:t>
            </a:r>
            <a:r>
              <a:rPr lang="en-US" dirty="0"/>
              <a:t> to 55, which corresponds to the index of a sample in the training set.</a:t>
            </a:r>
          </a:p>
        </p:txBody>
      </p:sp>
      <p:sp>
        <p:nvSpPr>
          <p:cNvPr id="7" name="TextBox 6"/>
          <p:cNvSpPr txBox="1"/>
          <p:nvPr/>
        </p:nvSpPr>
        <p:spPr>
          <a:xfrm>
            <a:off x="715618" y="2258170"/>
            <a:ext cx="6345140" cy="1477328"/>
          </a:xfrm>
          <a:prstGeom prst="rect">
            <a:avLst/>
          </a:prstGeom>
          <a:noFill/>
        </p:spPr>
        <p:txBody>
          <a:bodyPr wrap="square" rtlCol="0">
            <a:spAutoFit/>
          </a:bodyPr>
          <a:lstStyle/>
          <a:p>
            <a:r>
              <a:rPr lang="en-US" dirty="0">
                <a:solidFill>
                  <a:srgbClr val="00B0F0"/>
                </a:solidFill>
              </a:rPr>
              <a:t>image = (</a:t>
            </a:r>
            <a:r>
              <a:rPr lang="en-US" dirty="0" err="1">
                <a:solidFill>
                  <a:srgbClr val="00B0F0"/>
                </a:solidFill>
              </a:rPr>
              <a:t>X_train</a:t>
            </a:r>
            <a:r>
              <a:rPr lang="en-US" dirty="0">
                <a:solidFill>
                  <a:srgbClr val="00B0F0"/>
                </a:solidFill>
              </a:rPr>
              <a:t>[</a:t>
            </a:r>
            <a:r>
              <a:rPr lang="en-US" dirty="0" err="1">
                <a:solidFill>
                  <a:srgbClr val="00B0F0"/>
                </a:solidFill>
              </a:rPr>
              <a:t>img_num</a:t>
            </a:r>
            <a:r>
              <a:rPr lang="en-US" dirty="0">
                <a:solidFill>
                  <a:srgbClr val="00B0F0"/>
                </a:solidFill>
              </a:rPr>
              <a:t>][:,:,0]): </a:t>
            </a:r>
            <a:r>
              <a:rPr lang="en-US" dirty="0"/>
              <a:t>This </a:t>
            </a:r>
            <a:r>
              <a:rPr lang="en-US" dirty="0">
                <a:solidFill>
                  <a:srgbClr val="C00000"/>
                </a:solidFill>
              </a:rPr>
              <a:t>selects</a:t>
            </a:r>
            <a:r>
              <a:rPr lang="en-US" dirty="0"/>
              <a:t> the </a:t>
            </a:r>
            <a:r>
              <a:rPr lang="en-US" dirty="0" err="1">
                <a:solidFill>
                  <a:srgbClr val="C00000"/>
                </a:solidFill>
              </a:rPr>
              <a:t>img_num-th</a:t>
            </a:r>
            <a:r>
              <a:rPr lang="en-US" dirty="0"/>
              <a:t> sample from the </a:t>
            </a:r>
            <a:r>
              <a:rPr lang="en-US" dirty="0" err="1"/>
              <a:t>X_train</a:t>
            </a:r>
            <a:r>
              <a:rPr lang="en-US" dirty="0"/>
              <a:t> array, which is a 28x28 grayscale image” </a:t>
            </a:r>
            <a:r>
              <a:rPr lang="en-US" dirty="0">
                <a:solidFill>
                  <a:srgbClr val="C00000"/>
                </a:solidFill>
              </a:rPr>
              <a:t>represented by a single channel, as opposed to color images</a:t>
            </a:r>
            <a:r>
              <a:rPr lang="en-US" dirty="0"/>
              <a:t>”. The [:,:,0] indexing selects the first (and only) channel of the image, since it is grayscale.</a:t>
            </a:r>
          </a:p>
        </p:txBody>
      </p:sp>
      <p:sp>
        <p:nvSpPr>
          <p:cNvPr id="8" name="TextBox 7"/>
          <p:cNvSpPr txBox="1"/>
          <p:nvPr/>
        </p:nvSpPr>
        <p:spPr>
          <a:xfrm>
            <a:off x="715618" y="3871452"/>
            <a:ext cx="7919499" cy="646331"/>
          </a:xfrm>
          <a:prstGeom prst="rect">
            <a:avLst/>
          </a:prstGeom>
          <a:noFill/>
        </p:spPr>
        <p:txBody>
          <a:bodyPr wrap="square" rtlCol="0">
            <a:spAutoFit/>
          </a:bodyPr>
          <a:lstStyle/>
          <a:p>
            <a:r>
              <a:rPr lang="en-US" dirty="0">
                <a:solidFill>
                  <a:srgbClr val="00B0F0"/>
                </a:solidFill>
              </a:rPr>
              <a:t>image = </a:t>
            </a:r>
            <a:r>
              <a:rPr lang="en-US" dirty="0" err="1">
                <a:solidFill>
                  <a:srgbClr val="00B0F0"/>
                </a:solidFill>
              </a:rPr>
              <a:t>image.reshape</a:t>
            </a:r>
            <a:r>
              <a:rPr lang="en-US" dirty="0">
                <a:solidFill>
                  <a:srgbClr val="00B0F0"/>
                </a:solidFill>
              </a:rPr>
              <a:t>([28, 28]): </a:t>
            </a:r>
            <a:r>
              <a:rPr lang="en-US" dirty="0" smtClean="0"/>
              <a:t>reshapes image </a:t>
            </a:r>
            <a:r>
              <a:rPr lang="en-US" dirty="0">
                <a:solidFill>
                  <a:srgbClr val="C00000"/>
                </a:solidFill>
              </a:rPr>
              <a:t>from a 28x28x1</a:t>
            </a:r>
            <a:r>
              <a:rPr lang="en-US" dirty="0"/>
              <a:t> array </a:t>
            </a:r>
            <a:r>
              <a:rPr lang="en-US" dirty="0">
                <a:solidFill>
                  <a:srgbClr val="C00000"/>
                </a:solidFill>
              </a:rPr>
              <a:t>to a 28x28 </a:t>
            </a:r>
            <a:r>
              <a:rPr lang="en-US" dirty="0"/>
              <a:t>array, which is the format expected by the </a:t>
            </a:r>
            <a:r>
              <a:rPr lang="en-US" dirty="0" err="1"/>
              <a:t>plt.imshow</a:t>
            </a:r>
            <a:r>
              <a:rPr lang="en-US" dirty="0"/>
              <a:t>() function.</a:t>
            </a:r>
          </a:p>
        </p:txBody>
      </p:sp>
      <p:sp>
        <p:nvSpPr>
          <p:cNvPr id="9" name="TextBox 8"/>
          <p:cNvSpPr txBox="1"/>
          <p:nvPr/>
        </p:nvSpPr>
        <p:spPr>
          <a:xfrm>
            <a:off x="715618" y="4967378"/>
            <a:ext cx="11672515" cy="1200329"/>
          </a:xfrm>
          <a:prstGeom prst="rect">
            <a:avLst/>
          </a:prstGeom>
          <a:noFill/>
        </p:spPr>
        <p:txBody>
          <a:bodyPr wrap="square" rtlCol="0">
            <a:spAutoFit/>
          </a:bodyPr>
          <a:lstStyle/>
          <a:p>
            <a:r>
              <a:rPr lang="en-US" dirty="0">
                <a:solidFill>
                  <a:srgbClr val="00B0F0"/>
                </a:solidFill>
              </a:rPr>
              <a:t>image = </a:t>
            </a:r>
            <a:r>
              <a:rPr lang="en-US" dirty="0" err="1">
                <a:solidFill>
                  <a:srgbClr val="00B0F0"/>
                </a:solidFill>
              </a:rPr>
              <a:t>np.fliplr</a:t>
            </a:r>
            <a:r>
              <a:rPr lang="en-US" dirty="0">
                <a:solidFill>
                  <a:srgbClr val="00B0F0"/>
                </a:solidFill>
              </a:rPr>
              <a:t>(image): </a:t>
            </a:r>
            <a:r>
              <a:rPr lang="en-US" dirty="0" smtClean="0">
                <a:solidFill>
                  <a:srgbClr val="C00000"/>
                </a:solidFill>
              </a:rPr>
              <a:t>flips </a:t>
            </a:r>
            <a:r>
              <a:rPr lang="en-US" dirty="0">
                <a:solidFill>
                  <a:srgbClr val="C00000"/>
                </a:solidFill>
              </a:rPr>
              <a:t>the image</a:t>
            </a:r>
            <a:r>
              <a:rPr lang="en-US" dirty="0"/>
              <a:t> horizontally.</a:t>
            </a:r>
          </a:p>
          <a:p>
            <a:r>
              <a:rPr lang="en-US" dirty="0">
                <a:solidFill>
                  <a:srgbClr val="00B0F0"/>
                </a:solidFill>
              </a:rPr>
              <a:t>image = np.rot90(image): </a:t>
            </a:r>
            <a:r>
              <a:rPr lang="en-US" dirty="0" smtClean="0">
                <a:solidFill>
                  <a:srgbClr val="C00000"/>
                </a:solidFill>
              </a:rPr>
              <a:t>rotates </a:t>
            </a:r>
            <a:r>
              <a:rPr lang="en-US" dirty="0">
                <a:solidFill>
                  <a:srgbClr val="C00000"/>
                </a:solidFill>
              </a:rPr>
              <a:t>the image </a:t>
            </a:r>
            <a:r>
              <a:rPr lang="en-US" dirty="0"/>
              <a:t>90 degrees counterclockwise</a:t>
            </a:r>
            <a:r>
              <a:rPr lang="en-US" dirty="0" smtClean="0"/>
              <a:t>.</a:t>
            </a:r>
          </a:p>
          <a:p>
            <a:r>
              <a:rPr lang="en-US" dirty="0" err="1">
                <a:solidFill>
                  <a:srgbClr val="00B0F0"/>
                </a:solidFill>
              </a:rPr>
              <a:t>plt.imshow</a:t>
            </a:r>
            <a:r>
              <a:rPr lang="en-US" dirty="0">
                <a:solidFill>
                  <a:srgbClr val="00B0F0"/>
                </a:solidFill>
              </a:rPr>
              <a:t>(image): </a:t>
            </a:r>
            <a:r>
              <a:rPr lang="en-US" dirty="0" smtClean="0">
                <a:solidFill>
                  <a:srgbClr val="C00000"/>
                </a:solidFill>
              </a:rPr>
              <a:t>displays</a:t>
            </a:r>
            <a:r>
              <a:rPr lang="en-US" dirty="0" smtClean="0"/>
              <a:t> </a:t>
            </a:r>
            <a:r>
              <a:rPr lang="en-US" dirty="0"/>
              <a:t>the image using the </a:t>
            </a:r>
            <a:r>
              <a:rPr lang="en-US" dirty="0" err="1"/>
              <a:t>plt.imshow</a:t>
            </a:r>
            <a:r>
              <a:rPr lang="en-US" dirty="0"/>
              <a:t>() function from </a:t>
            </a:r>
            <a:r>
              <a:rPr lang="en-US" dirty="0" err="1"/>
              <a:t>Matplotlib</a:t>
            </a:r>
            <a:r>
              <a:rPr lang="en-US" dirty="0"/>
              <a:t>.</a:t>
            </a:r>
          </a:p>
          <a:p>
            <a:r>
              <a:rPr lang="en-US" dirty="0">
                <a:solidFill>
                  <a:srgbClr val="00B0F0"/>
                </a:solidFill>
              </a:rPr>
              <a:t>print(</a:t>
            </a:r>
            <a:r>
              <a:rPr lang="en-US" dirty="0" err="1">
                <a:solidFill>
                  <a:srgbClr val="00B0F0"/>
                </a:solidFill>
              </a:rPr>
              <a:t>Y_train</a:t>
            </a:r>
            <a:r>
              <a:rPr lang="en-US" dirty="0">
                <a:solidFill>
                  <a:srgbClr val="00B0F0"/>
                </a:solidFill>
              </a:rPr>
              <a:t>[</a:t>
            </a:r>
            <a:r>
              <a:rPr lang="en-US" dirty="0" err="1">
                <a:solidFill>
                  <a:srgbClr val="00B0F0"/>
                </a:solidFill>
              </a:rPr>
              <a:t>img_num</a:t>
            </a:r>
            <a:r>
              <a:rPr lang="en-US" dirty="0">
                <a:solidFill>
                  <a:srgbClr val="00B0F0"/>
                </a:solidFill>
              </a:rPr>
              <a:t>]): </a:t>
            </a:r>
            <a:r>
              <a:rPr lang="en-US" dirty="0" smtClean="0">
                <a:solidFill>
                  <a:srgbClr val="C00000"/>
                </a:solidFill>
              </a:rPr>
              <a:t>prints</a:t>
            </a:r>
            <a:r>
              <a:rPr lang="en-US" dirty="0" smtClean="0"/>
              <a:t> </a:t>
            </a:r>
            <a:r>
              <a:rPr lang="en-US" dirty="0"/>
              <a:t>the label of the </a:t>
            </a:r>
            <a:r>
              <a:rPr lang="en-US" dirty="0" err="1"/>
              <a:t>img_num-th</a:t>
            </a:r>
            <a:r>
              <a:rPr lang="en-US" dirty="0"/>
              <a:t> sample from the </a:t>
            </a:r>
            <a:r>
              <a:rPr lang="en-US" dirty="0" err="1">
                <a:solidFill>
                  <a:srgbClr val="C00000"/>
                </a:solidFill>
              </a:rPr>
              <a:t>Y_train</a:t>
            </a:r>
            <a:r>
              <a:rPr lang="en-US" dirty="0">
                <a:solidFill>
                  <a:srgbClr val="C00000"/>
                </a:solidFill>
              </a:rPr>
              <a:t> array</a:t>
            </a:r>
            <a:r>
              <a:rPr lang="en-US" dirty="0"/>
              <a:t>.</a:t>
            </a:r>
          </a:p>
        </p:txBody>
      </p:sp>
      <p:cxnSp>
        <p:nvCxnSpPr>
          <p:cNvPr id="11" name="Straight Connector 10"/>
          <p:cNvCxnSpPr/>
          <p:nvPr/>
        </p:nvCxnSpPr>
        <p:spPr>
          <a:xfrm>
            <a:off x="779228" y="2117568"/>
            <a:ext cx="6019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95130" y="3735498"/>
            <a:ext cx="70925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7179" y="4691270"/>
            <a:ext cx="9191708" cy="636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156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13</a:t>
            </a:fld>
            <a:endParaRPr lang="en-US" noProof="0" dirty="0"/>
          </a:p>
        </p:txBody>
      </p:sp>
      <p:pic>
        <p:nvPicPr>
          <p:cNvPr id="2" name="Picture 1"/>
          <p:cNvPicPr>
            <a:picLocks noChangeAspect="1"/>
          </p:cNvPicPr>
          <p:nvPr/>
        </p:nvPicPr>
        <p:blipFill>
          <a:blip r:embed="rId2"/>
          <a:stretch>
            <a:fillRect/>
          </a:stretch>
        </p:blipFill>
        <p:spPr>
          <a:xfrm>
            <a:off x="7021179" y="906449"/>
            <a:ext cx="4762832" cy="4969565"/>
          </a:xfrm>
          <a:prstGeom prst="rect">
            <a:avLst/>
          </a:prstGeom>
        </p:spPr>
      </p:pic>
      <p:sp>
        <p:nvSpPr>
          <p:cNvPr id="3" name="TextBox 2"/>
          <p:cNvSpPr txBox="1"/>
          <p:nvPr/>
        </p:nvSpPr>
        <p:spPr>
          <a:xfrm>
            <a:off x="612430" y="326004"/>
            <a:ext cx="2353407" cy="369332"/>
          </a:xfrm>
          <a:prstGeom prst="rect">
            <a:avLst/>
          </a:prstGeom>
          <a:noFill/>
        </p:spPr>
        <p:txBody>
          <a:bodyPr wrap="square" rtlCol="0">
            <a:spAutoFit/>
          </a:bodyPr>
          <a:lstStyle/>
          <a:p>
            <a:r>
              <a:rPr lang="en-US" dirty="0" smtClean="0">
                <a:solidFill>
                  <a:schemeClr val="accent1">
                    <a:lumMod val="60000"/>
                    <a:lumOff val="40000"/>
                  </a:schemeClr>
                </a:solidFill>
              </a:rPr>
              <a:t>4-cnn model</a:t>
            </a:r>
            <a:endParaRPr lang="en-US" dirty="0">
              <a:solidFill>
                <a:schemeClr val="accent1">
                  <a:lumMod val="60000"/>
                  <a:lumOff val="40000"/>
                </a:schemeClr>
              </a:solidFill>
            </a:endParaRPr>
          </a:p>
        </p:txBody>
      </p:sp>
      <p:sp>
        <p:nvSpPr>
          <p:cNvPr id="5" name="TextBox 4"/>
          <p:cNvSpPr txBox="1"/>
          <p:nvPr/>
        </p:nvSpPr>
        <p:spPr>
          <a:xfrm>
            <a:off x="771276" y="1256306"/>
            <a:ext cx="6130456" cy="923330"/>
          </a:xfrm>
          <a:prstGeom prst="rect">
            <a:avLst/>
          </a:prstGeom>
          <a:noFill/>
        </p:spPr>
        <p:txBody>
          <a:bodyPr wrap="square" rtlCol="0">
            <a:spAutoFit/>
          </a:bodyPr>
          <a:lstStyle/>
          <a:p>
            <a:r>
              <a:rPr lang="en-US" dirty="0">
                <a:solidFill>
                  <a:srgbClr val="C00000"/>
                </a:solidFill>
              </a:rPr>
              <a:t>model = Sequential():   </a:t>
            </a:r>
            <a:r>
              <a:rPr lang="en-US" dirty="0"/>
              <a:t>This code </a:t>
            </a:r>
            <a:r>
              <a:rPr lang="en-US" dirty="0">
                <a:solidFill>
                  <a:srgbClr val="92D050"/>
                </a:solidFill>
              </a:rPr>
              <a:t>initializes</a:t>
            </a:r>
            <a:r>
              <a:rPr lang="en-US" dirty="0">
                <a:solidFill>
                  <a:srgbClr val="C00000"/>
                </a:solidFill>
              </a:rPr>
              <a:t> </a:t>
            </a:r>
            <a:r>
              <a:rPr lang="en-US" dirty="0"/>
              <a:t>a sequential model in </a:t>
            </a:r>
            <a:r>
              <a:rPr lang="en-US" dirty="0" err="1"/>
              <a:t>Keras</a:t>
            </a:r>
            <a:r>
              <a:rPr lang="en-US" dirty="0"/>
              <a:t>, </a:t>
            </a:r>
            <a:r>
              <a:rPr lang="en-US" dirty="0" smtClean="0"/>
              <a:t>allows </a:t>
            </a:r>
            <a:r>
              <a:rPr lang="en-US" dirty="0"/>
              <a:t>you to </a:t>
            </a:r>
            <a:r>
              <a:rPr lang="en-US" dirty="0">
                <a:solidFill>
                  <a:srgbClr val="92D050"/>
                </a:solidFill>
              </a:rPr>
              <a:t>easily add layers</a:t>
            </a:r>
            <a:r>
              <a:rPr lang="en-US" dirty="0"/>
              <a:t> to the model one at a time in sequential order </a:t>
            </a:r>
            <a:r>
              <a:rPr lang="en-US" dirty="0" smtClean="0"/>
              <a:t>.</a:t>
            </a:r>
            <a:endParaRPr lang="en-US" dirty="0"/>
          </a:p>
        </p:txBody>
      </p:sp>
      <p:sp>
        <p:nvSpPr>
          <p:cNvPr id="6" name="TextBox 5"/>
          <p:cNvSpPr txBox="1"/>
          <p:nvPr/>
        </p:nvSpPr>
        <p:spPr>
          <a:xfrm>
            <a:off x="771276" y="2289975"/>
            <a:ext cx="6249903" cy="3693319"/>
          </a:xfrm>
          <a:prstGeom prst="rect">
            <a:avLst/>
          </a:prstGeom>
          <a:noFill/>
        </p:spPr>
        <p:txBody>
          <a:bodyPr wrap="square" rtlCol="0">
            <a:spAutoFit/>
          </a:bodyPr>
          <a:lstStyle/>
          <a:p>
            <a:r>
              <a:rPr lang="en-US" dirty="0">
                <a:solidFill>
                  <a:srgbClr val="C00000"/>
                </a:solidFill>
              </a:rPr>
              <a:t>Conv2D </a:t>
            </a:r>
            <a:r>
              <a:rPr lang="en-US" dirty="0" smtClean="0">
                <a:solidFill>
                  <a:srgbClr val="C00000"/>
                </a:solidFill>
              </a:rPr>
              <a:t>layer: </a:t>
            </a:r>
            <a:r>
              <a:rPr lang="en-US" dirty="0"/>
              <a:t>with 28 filters, kernel size of 4x4, same padding, and </a:t>
            </a:r>
            <a:r>
              <a:rPr lang="en-US" dirty="0" err="1"/>
              <a:t>ReLU</a:t>
            </a:r>
            <a:r>
              <a:rPr lang="en-US" dirty="0"/>
              <a:t> activation function. This layer takes an input shape of (28,28,1), which means the input is a grayscale image of 28x28 pixels.</a:t>
            </a:r>
          </a:p>
          <a:p>
            <a:endParaRPr lang="en-US" dirty="0"/>
          </a:p>
          <a:p>
            <a:r>
              <a:rPr lang="en-US" dirty="0">
                <a:solidFill>
                  <a:srgbClr val="C00000"/>
                </a:solidFill>
              </a:rPr>
              <a:t>MaxPool2D </a:t>
            </a:r>
            <a:r>
              <a:rPr lang="en-US" dirty="0" smtClean="0">
                <a:solidFill>
                  <a:srgbClr val="C00000"/>
                </a:solidFill>
              </a:rPr>
              <a:t>layer: </a:t>
            </a:r>
            <a:r>
              <a:rPr lang="en-US" dirty="0"/>
              <a:t>with a pool size of 2x2, which </a:t>
            </a:r>
            <a:r>
              <a:rPr lang="en-US" dirty="0" err="1"/>
              <a:t>downsamples</a:t>
            </a:r>
            <a:r>
              <a:rPr lang="en-US" dirty="0"/>
              <a:t> the feature maps obtained from the previous convolutional layer by taking the </a:t>
            </a:r>
            <a:r>
              <a:rPr lang="en-US" dirty="0">
                <a:solidFill>
                  <a:srgbClr val="92D050"/>
                </a:solidFill>
              </a:rPr>
              <a:t>maximum value in each 2x2 window</a:t>
            </a:r>
            <a:r>
              <a:rPr lang="en-US" dirty="0" smtClean="0">
                <a:solidFill>
                  <a:srgbClr val="92D050"/>
                </a:solidFill>
              </a:rPr>
              <a:t>.</a:t>
            </a:r>
          </a:p>
          <a:p>
            <a:endParaRPr lang="en-US" dirty="0"/>
          </a:p>
          <a:p>
            <a:r>
              <a:rPr lang="en-US" dirty="0">
                <a:solidFill>
                  <a:srgbClr val="C00000"/>
                </a:solidFill>
              </a:rPr>
              <a:t>Flatten </a:t>
            </a:r>
            <a:r>
              <a:rPr lang="en-US" dirty="0" smtClean="0">
                <a:solidFill>
                  <a:srgbClr val="C00000"/>
                </a:solidFill>
              </a:rPr>
              <a:t>layer: </a:t>
            </a:r>
            <a:r>
              <a:rPr lang="en-US" dirty="0"/>
              <a:t>which flattens the output of the previous layer </a:t>
            </a:r>
            <a:r>
              <a:rPr lang="en-US" dirty="0">
                <a:solidFill>
                  <a:srgbClr val="92D050"/>
                </a:solidFill>
              </a:rPr>
              <a:t>into a 1D vector.</a:t>
            </a:r>
          </a:p>
          <a:p>
            <a:endParaRPr lang="en-US" dirty="0"/>
          </a:p>
          <a:p>
            <a:endParaRPr lang="en-US" dirty="0"/>
          </a:p>
        </p:txBody>
      </p:sp>
      <p:cxnSp>
        <p:nvCxnSpPr>
          <p:cNvPr id="9" name="Straight Connector 8"/>
          <p:cNvCxnSpPr/>
          <p:nvPr/>
        </p:nvCxnSpPr>
        <p:spPr>
          <a:xfrm flipV="1">
            <a:off x="771276" y="2179636"/>
            <a:ext cx="6130456" cy="8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1276" y="3563162"/>
            <a:ext cx="60588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1276" y="4619708"/>
            <a:ext cx="6019138" cy="715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860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14</a:t>
            </a:fld>
            <a:endParaRPr lang="en-US" noProof="0" dirty="0"/>
          </a:p>
        </p:txBody>
      </p:sp>
      <p:sp>
        <p:nvSpPr>
          <p:cNvPr id="5" name="TextBox 4"/>
          <p:cNvSpPr txBox="1"/>
          <p:nvPr/>
        </p:nvSpPr>
        <p:spPr>
          <a:xfrm>
            <a:off x="747422" y="970059"/>
            <a:ext cx="8054672" cy="3139321"/>
          </a:xfrm>
          <a:prstGeom prst="rect">
            <a:avLst/>
          </a:prstGeom>
          <a:noFill/>
        </p:spPr>
        <p:txBody>
          <a:bodyPr wrap="square" rtlCol="0">
            <a:spAutoFit/>
          </a:bodyPr>
          <a:lstStyle/>
          <a:p>
            <a:endParaRPr lang="en-US" dirty="0"/>
          </a:p>
          <a:p>
            <a:r>
              <a:rPr lang="en-US" dirty="0">
                <a:solidFill>
                  <a:srgbClr val="C00000"/>
                </a:solidFill>
              </a:rPr>
              <a:t>Dense </a:t>
            </a:r>
            <a:r>
              <a:rPr lang="en-US" dirty="0" smtClean="0">
                <a:solidFill>
                  <a:srgbClr val="C00000"/>
                </a:solidFill>
              </a:rPr>
              <a:t>layer: </a:t>
            </a:r>
            <a:r>
              <a:rPr lang="en-US" dirty="0"/>
              <a:t>with </a:t>
            </a:r>
            <a:r>
              <a:rPr lang="en-US" dirty="0">
                <a:solidFill>
                  <a:srgbClr val="92D050"/>
                </a:solidFill>
              </a:rPr>
              <a:t>128 units </a:t>
            </a:r>
            <a:r>
              <a:rPr lang="en-US" dirty="0"/>
              <a:t>and </a:t>
            </a:r>
            <a:r>
              <a:rPr lang="en-US" dirty="0" err="1"/>
              <a:t>ReLU</a:t>
            </a:r>
            <a:r>
              <a:rPr lang="en-US" dirty="0"/>
              <a:t> activation function.</a:t>
            </a:r>
          </a:p>
          <a:p>
            <a:endParaRPr lang="en-US" dirty="0"/>
          </a:p>
          <a:p>
            <a:r>
              <a:rPr lang="en-US" dirty="0">
                <a:solidFill>
                  <a:srgbClr val="C00000"/>
                </a:solidFill>
              </a:rPr>
              <a:t>Dropout </a:t>
            </a:r>
            <a:r>
              <a:rPr lang="en-US" dirty="0" smtClean="0">
                <a:solidFill>
                  <a:srgbClr val="C00000"/>
                </a:solidFill>
              </a:rPr>
              <a:t>layer: </a:t>
            </a:r>
            <a:r>
              <a:rPr lang="en-US" dirty="0"/>
              <a:t>with a </a:t>
            </a:r>
            <a:r>
              <a:rPr lang="en-US" dirty="0">
                <a:solidFill>
                  <a:srgbClr val="92D050"/>
                </a:solidFill>
              </a:rPr>
              <a:t>rate of 0.2</a:t>
            </a:r>
            <a:r>
              <a:rPr lang="en-US" dirty="0"/>
              <a:t>, which randomly drops out 20% of the neurons in the previous layer during training </a:t>
            </a:r>
            <a:r>
              <a:rPr lang="en-US" dirty="0">
                <a:solidFill>
                  <a:srgbClr val="92D050"/>
                </a:solidFill>
              </a:rPr>
              <a:t>to prevent overfitting</a:t>
            </a:r>
            <a:r>
              <a:rPr lang="en-US" dirty="0"/>
              <a:t>.</a:t>
            </a:r>
          </a:p>
          <a:p>
            <a:endParaRPr lang="en-US" dirty="0"/>
          </a:p>
          <a:p>
            <a:r>
              <a:rPr lang="en-US" dirty="0">
                <a:solidFill>
                  <a:srgbClr val="C00000"/>
                </a:solidFill>
              </a:rPr>
              <a:t>Dense layer </a:t>
            </a:r>
            <a:r>
              <a:rPr lang="en-US" dirty="0"/>
              <a:t>with </a:t>
            </a:r>
            <a:r>
              <a:rPr lang="en-US" dirty="0">
                <a:solidFill>
                  <a:srgbClr val="92D050"/>
                </a:solidFill>
              </a:rPr>
              <a:t>10 units </a:t>
            </a:r>
            <a:r>
              <a:rPr lang="en-US" dirty="0"/>
              <a:t>and </a:t>
            </a:r>
            <a:r>
              <a:rPr lang="en-US" dirty="0" err="1"/>
              <a:t>softmax</a:t>
            </a:r>
            <a:r>
              <a:rPr lang="en-US" dirty="0"/>
              <a:t> activation function, which outputs a probability distribution over the 10 possible classes</a:t>
            </a:r>
            <a:r>
              <a:rPr lang="en-US" dirty="0" smtClean="0"/>
              <a:t>.</a:t>
            </a:r>
          </a:p>
          <a:p>
            <a:endParaRPr lang="en-US" dirty="0"/>
          </a:p>
          <a:p>
            <a:r>
              <a:rPr lang="en-US" dirty="0">
                <a:solidFill>
                  <a:srgbClr val="C00000"/>
                </a:solidFill>
              </a:rPr>
              <a:t>The </a:t>
            </a:r>
            <a:r>
              <a:rPr lang="en-US" dirty="0" err="1">
                <a:solidFill>
                  <a:srgbClr val="C00000"/>
                </a:solidFill>
              </a:rPr>
              <a:t>model.summary</a:t>
            </a:r>
            <a:r>
              <a:rPr lang="en-US" dirty="0" smtClean="0">
                <a:solidFill>
                  <a:srgbClr val="C00000"/>
                </a:solidFill>
              </a:rPr>
              <a:t>(): </a:t>
            </a:r>
            <a:r>
              <a:rPr lang="en-US" dirty="0"/>
              <a:t>function </a:t>
            </a:r>
            <a:r>
              <a:rPr lang="en-US" dirty="0">
                <a:solidFill>
                  <a:srgbClr val="92D050"/>
                </a:solidFill>
              </a:rPr>
              <a:t>prints a summary of the model </a:t>
            </a:r>
            <a:r>
              <a:rPr lang="en-US" dirty="0"/>
              <a:t>architecture, including the layer types, output shapes, and number of trainable parameters.</a:t>
            </a:r>
          </a:p>
        </p:txBody>
      </p:sp>
      <p:graphicFrame>
        <p:nvGraphicFramePr>
          <p:cNvPr id="7" name="Table 6"/>
          <p:cNvGraphicFramePr>
            <a:graphicFrameLocks noGrp="1"/>
          </p:cNvGraphicFramePr>
          <p:nvPr>
            <p:extLst>
              <p:ext uri="{D42A27DB-BD31-4B8C-83A1-F6EECF244321}">
                <p14:modId xmlns:p14="http://schemas.microsoft.com/office/powerpoint/2010/main" val="1996575711"/>
              </p:ext>
            </p:extLst>
          </p:nvPr>
        </p:nvGraphicFramePr>
        <p:xfrm>
          <a:off x="823401" y="4250045"/>
          <a:ext cx="10722070" cy="2108200"/>
        </p:xfrm>
        <a:graphic>
          <a:graphicData uri="http://schemas.openxmlformats.org/drawingml/2006/table">
            <a:tbl>
              <a:tblPr firstRow="1" bandRow="1">
                <a:tableStyleId>{125E5076-3810-47DD-B79F-674D7AD40C01}</a:tableStyleId>
              </a:tblPr>
              <a:tblGrid>
                <a:gridCol w="5361035"/>
                <a:gridCol w="5361035"/>
              </a:tblGrid>
              <a:tr h="370840">
                <a:tc>
                  <a:txBody>
                    <a:bodyPr/>
                    <a:lstStyle/>
                    <a:p>
                      <a:r>
                        <a:rPr lang="en-US" dirty="0" smtClean="0">
                          <a:solidFill>
                            <a:schemeClr val="bg1"/>
                          </a:solidFill>
                        </a:rPr>
                        <a:t>Dense layer</a:t>
                      </a:r>
                      <a:endParaRPr lang="en-US" dirty="0">
                        <a:solidFill>
                          <a:schemeClr val="bg1"/>
                        </a:solidFill>
                      </a:endParaRPr>
                    </a:p>
                  </a:txBody>
                  <a:tcPr>
                    <a:solidFill>
                      <a:schemeClr val="tx2"/>
                    </a:solidFill>
                  </a:tcPr>
                </a:tc>
                <a:tc>
                  <a:txBody>
                    <a:bodyPr/>
                    <a:lstStyle/>
                    <a:p>
                      <a:r>
                        <a:rPr lang="en-US" dirty="0" smtClean="0">
                          <a:solidFill>
                            <a:schemeClr val="bg1"/>
                          </a:solidFill>
                        </a:rPr>
                        <a:t>Conv layer</a:t>
                      </a:r>
                      <a:endParaRPr lang="en-US" dirty="0">
                        <a:solidFill>
                          <a:schemeClr val="bg1"/>
                        </a:solidFill>
                      </a:endParaRPr>
                    </a:p>
                  </a:txBody>
                  <a:tcPr>
                    <a:solidFill>
                      <a:schemeClr val="tx2"/>
                    </a:solidFill>
                  </a:tcPr>
                </a:tc>
              </a:tr>
              <a:tr h="370840">
                <a:tc>
                  <a:txBody>
                    <a:bodyPr/>
                    <a:lstStyle/>
                    <a:p>
                      <a:r>
                        <a:rPr lang="en-US" dirty="0" smtClean="0">
                          <a:solidFill>
                            <a:schemeClr val="accent5">
                              <a:lumMod val="75000"/>
                            </a:schemeClr>
                          </a:solidFill>
                        </a:rPr>
                        <a:t>dense layer, also known as a </a:t>
                      </a:r>
                      <a:r>
                        <a:rPr lang="en-US" dirty="0" smtClean="0">
                          <a:solidFill>
                            <a:srgbClr val="C00000"/>
                          </a:solidFill>
                        </a:rPr>
                        <a:t>fully connected </a:t>
                      </a:r>
                      <a:r>
                        <a:rPr lang="en-US" dirty="0" smtClean="0">
                          <a:solidFill>
                            <a:schemeClr val="accent5">
                              <a:lumMod val="75000"/>
                            </a:schemeClr>
                          </a:solidFill>
                        </a:rPr>
                        <a:t>layer, connects every neuron in the current layer to every neuron in the previous layer.</a:t>
                      </a:r>
                      <a:endParaRPr lang="en-US" dirty="0">
                        <a:solidFill>
                          <a:schemeClr val="accent5">
                            <a:lumMod val="75000"/>
                          </a:schemeClr>
                        </a:solidFill>
                      </a:endParaRPr>
                    </a:p>
                  </a:txBody>
                  <a:tcPr>
                    <a:solidFill>
                      <a:schemeClr val="tx2"/>
                    </a:solidFill>
                  </a:tcPr>
                </a:tc>
                <a:tc>
                  <a:txBody>
                    <a:bodyPr/>
                    <a:lstStyle/>
                    <a:p>
                      <a:r>
                        <a:rPr lang="en-US" sz="1800" b="0" i="0" kern="1200" dirty="0" smtClean="0">
                          <a:solidFill>
                            <a:schemeClr val="accent5">
                              <a:lumMod val="50000"/>
                            </a:schemeClr>
                          </a:solidFill>
                          <a:effectLst/>
                          <a:latin typeface="+mn-lt"/>
                          <a:ea typeface="+mn-ea"/>
                          <a:cs typeface="+mn-cs"/>
                        </a:rPr>
                        <a:t>a </a:t>
                      </a:r>
                      <a:r>
                        <a:rPr lang="en-US" sz="1800" b="0" i="0" u="none" strike="noStrike" kern="1200" dirty="0" smtClean="0">
                          <a:solidFill>
                            <a:schemeClr val="accent5">
                              <a:lumMod val="50000"/>
                            </a:schemeClr>
                          </a:solidFill>
                          <a:effectLst/>
                          <a:latin typeface="+mn-lt"/>
                          <a:ea typeface="+mn-ea"/>
                          <a:cs typeface="+mn-cs"/>
                        </a:rPr>
                        <a:t>convolutional layer</a:t>
                      </a:r>
                      <a:r>
                        <a:rPr lang="en-US" sz="1800" b="0" i="0" kern="1200" dirty="0" smtClean="0">
                          <a:solidFill>
                            <a:schemeClr val="accent5">
                              <a:lumMod val="50000"/>
                            </a:schemeClr>
                          </a:solidFill>
                          <a:effectLst/>
                          <a:latin typeface="+mn-lt"/>
                          <a:ea typeface="+mn-ea"/>
                          <a:cs typeface="+mn-cs"/>
                        </a:rPr>
                        <a:t> </a:t>
                      </a:r>
                      <a:r>
                        <a:rPr lang="en-US" sz="1800" b="0" i="0" kern="1200" dirty="0" smtClean="0">
                          <a:solidFill>
                            <a:srgbClr val="C00000"/>
                          </a:solidFill>
                          <a:effectLst/>
                          <a:latin typeface="+mn-lt"/>
                          <a:ea typeface="+mn-ea"/>
                          <a:cs typeface="+mn-cs"/>
                        </a:rPr>
                        <a:t>applies a set of filters or kernels to the input data</a:t>
                      </a:r>
                      <a:r>
                        <a:rPr lang="en-US" sz="1800" b="0" i="0" kern="1200" dirty="0" smtClean="0">
                          <a:solidFill>
                            <a:schemeClr val="accent5">
                              <a:lumMod val="50000"/>
                            </a:schemeClr>
                          </a:solidFill>
                          <a:effectLst/>
                          <a:latin typeface="+mn-lt"/>
                          <a:ea typeface="+mn-ea"/>
                          <a:cs typeface="+mn-cs"/>
                        </a:rPr>
                        <a:t>, which allows the layer to learn </a:t>
                      </a:r>
                      <a:r>
                        <a:rPr lang="en-US" sz="1800" b="0" i="0" u="none" strike="noStrike" kern="1200" dirty="0" smtClean="0">
                          <a:solidFill>
                            <a:schemeClr val="accent5">
                              <a:lumMod val="50000"/>
                            </a:schemeClr>
                          </a:solidFill>
                          <a:effectLst/>
                          <a:latin typeface="+mn-lt"/>
                          <a:ea typeface="+mn-ea"/>
                          <a:cs typeface="+mn-cs"/>
                        </a:rPr>
                        <a:t>spatial patterns</a:t>
                      </a:r>
                      <a:r>
                        <a:rPr lang="en-US" sz="1800" b="0" i="0" kern="1200" dirty="0" smtClean="0">
                          <a:solidFill>
                            <a:schemeClr val="accent5">
                              <a:lumMod val="50000"/>
                            </a:schemeClr>
                          </a:solidFill>
                          <a:effectLst/>
                          <a:latin typeface="+mn-lt"/>
                          <a:ea typeface="+mn-ea"/>
                          <a:cs typeface="+mn-cs"/>
                        </a:rPr>
                        <a:t> and relationships between neighboring pixels in an image or features in a time series</a:t>
                      </a:r>
                    </a:p>
                    <a:p>
                      <a:r>
                        <a:rPr lang="en-US" sz="1800" b="0" i="0" kern="1200" dirty="0" smtClean="0">
                          <a:solidFill>
                            <a:srgbClr val="C00000"/>
                          </a:solidFill>
                          <a:effectLst/>
                          <a:latin typeface="+mn-lt"/>
                          <a:ea typeface="+mn-ea"/>
                          <a:cs typeface="+mn-cs"/>
                        </a:rPr>
                        <a:t>**more computationally efficient than dense layers</a:t>
                      </a:r>
                      <a:r>
                        <a:rPr lang="en-US" sz="1800" b="0" i="0" kern="1200" dirty="0" smtClean="0">
                          <a:solidFill>
                            <a:schemeClr val="lt1"/>
                          </a:solidFill>
                          <a:effectLst/>
                          <a:latin typeface="+mn-lt"/>
                          <a:ea typeface="+mn-ea"/>
                          <a:cs typeface="+mn-cs"/>
                        </a:rPr>
                        <a:t>.</a:t>
                      </a:r>
                      <a:endParaRPr lang="en-US" dirty="0"/>
                    </a:p>
                  </a:txBody>
                  <a:tcPr>
                    <a:solidFill>
                      <a:schemeClr val="tx2"/>
                    </a:solidFill>
                  </a:tcPr>
                </a:tc>
              </a:tr>
            </a:tbl>
          </a:graphicData>
        </a:graphic>
      </p:graphicFrame>
      <p:cxnSp>
        <p:nvCxnSpPr>
          <p:cNvPr id="9" name="Straight Connector 8"/>
          <p:cNvCxnSpPr/>
          <p:nvPr/>
        </p:nvCxnSpPr>
        <p:spPr>
          <a:xfrm flipV="1">
            <a:off x="747422" y="1685677"/>
            <a:ext cx="8348870" cy="7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6247" y="131196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1"/>
          </p:cNvCxnSpPr>
          <p:nvPr/>
        </p:nvCxnSpPr>
        <p:spPr>
          <a:xfrm flipV="1">
            <a:off x="747422" y="2464904"/>
            <a:ext cx="8563555" cy="74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823401" y="3204376"/>
            <a:ext cx="8638651" cy="954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303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15</a:t>
            </a:fld>
            <a:endParaRPr lang="en-US" noProof="0" dirty="0"/>
          </a:p>
        </p:txBody>
      </p:sp>
      <p:pic>
        <p:nvPicPr>
          <p:cNvPr id="5" name="Picture 4"/>
          <p:cNvPicPr>
            <a:picLocks noChangeAspect="1"/>
          </p:cNvPicPr>
          <p:nvPr/>
        </p:nvPicPr>
        <p:blipFill>
          <a:blip r:embed="rId2"/>
          <a:stretch>
            <a:fillRect/>
          </a:stretch>
        </p:blipFill>
        <p:spPr>
          <a:xfrm>
            <a:off x="890542" y="585152"/>
            <a:ext cx="10207362" cy="409575"/>
          </a:xfrm>
          <a:prstGeom prst="rect">
            <a:avLst/>
          </a:prstGeom>
        </p:spPr>
      </p:pic>
      <p:sp>
        <p:nvSpPr>
          <p:cNvPr id="6" name="TextBox 5"/>
          <p:cNvSpPr txBox="1"/>
          <p:nvPr/>
        </p:nvSpPr>
        <p:spPr>
          <a:xfrm>
            <a:off x="842837" y="1416216"/>
            <a:ext cx="10734261" cy="1477328"/>
          </a:xfrm>
          <a:prstGeom prst="rect">
            <a:avLst/>
          </a:prstGeom>
          <a:noFill/>
        </p:spPr>
        <p:txBody>
          <a:bodyPr wrap="square" rtlCol="0">
            <a:spAutoFit/>
          </a:bodyPr>
          <a:lstStyle/>
          <a:p>
            <a:r>
              <a:rPr lang="en-US" dirty="0">
                <a:solidFill>
                  <a:srgbClr val="00B0F0"/>
                </a:solidFill>
              </a:rPr>
              <a:t>The optimizer parameter specifies the algorithm used to </a:t>
            </a:r>
            <a:r>
              <a:rPr lang="en-US" dirty="0">
                <a:solidFill>
                  <a:srgbClr val="00B050"/>
                </a:solidFill>
              </a:rPr>
              <a:t>update the weights </a:t>
            </a:r>
            <a:r>
              <a:rPr lang="en-US" dirty="0">
                <a:solidFill>
                  <a:srgbClr val="00B0F0"/>
                </a:solidFill>
              </a:rPr>
              <a:t>of the neural network during training. In this case</a:t>
            </a:r>
            <a:r>
              <a:rPr lang="en-US" dirty="0" smtClean="0">
                <a:solidFill>
                  <a:srgbClr val="00B0F0"/>
                </a:solidFill>
              </a:rPr>
              <a:t>,</a:t>
            </a:r>
          </a:p>
          <a:p>
            <a:endParaRPr lang="en-US" dirty="0">
              <a:solidFill>
                <a:srgbClr val="00B0F0"/>
              </a:solidFill>
            </a:endParaRPr>
          </a:p>
          <a:p>
            <a:r>
              <a:rPr lang="en-US" dirty="0" smtClean="0">
                <a:solidFill>
                  <a:srgbClr val="FFFF00"/>
                </a:solidFill>
              </a:rPr>
              <a:t>-</a:t>
            </a:r>
            <a:r>
              <a:rPr lang="en-US" dirty="0" smtClean="0">
                <a:solidFill>
                  <a:srgbClr val="C00000"/>
                </a:solidFill>
              </a:rPr>
              <a:t>the </a:t>
            </a:r>
            <a:r>
              <a:rPr lang="en-US" dirty="0">
                <a:solidFill>
                  <a:srgbClr val="C00000"/>
                </a:solidFill>
              </a:rPr>
              <a:t>"</a:t>
            </a:r>
            <a:r>
              <a:rPr lang="en-US" dirty="0" err="1">
                <a:solidFill>
                  <a:srgbClr val="C00000"/>
                </a:solidFill>
              </a:rPr>
              <a:t>adam</a:t>
            </a:r>
            <a:r>
              <a:rPr lang="en-US" dirty="0">
                <a:solidFill>
                  <a:srgbClr val="C00000"/>
                </a:solidFill>
              </a:rPr>
              <a:t>" </a:t>
            </a:r>
            <a:r>
              <a:rPr lang="en-US" dirty="0" smtClean="0">
                <a:solidFill>
                  <a:srgbClr val="C00000"/>
                </a:solidFill>
              </a:rPr>
              <a:t>:</a:t>
            </a:r>
            <a:r>
              <a:rPr lang="en-US" dirty="0" smtClean="0"/>
              <a:t>optimizer </a:t>
            </a:r>
            <a:r>
              <a:rPr lang="en-US" dirty="0"/>
              <a:t>is used, which is a popular algorithm for stochastic gradient descent that adapts the learning rate based on the gradient of the loss function.</a:t>
            </a:r>
          </a:p>
        </p:txBody>
      </p:sp>
      <p:sp>
        <p:nvSpPr>
          <p:cNvPr id="7" name="TextBox 6"/>
          <p:cNvSpPr txBox="1"/>
          <p:nvPr/>
        </p:nvSpPr>
        <p:spPr>
          <a:xfrm>
            <a:off x="842837" y="3498573"/>
            <a:ext cx="10638844" cy="923330"/>
          </a:xfrm>
          <a:prstGeom prst="rect">
            <a:avLst/>
          </a:prstGeom>
          <a:noFill/>
        </p:spPr>
        <p:txBody>
          <a:bodyPr wrap="square" rtlCol="0">
            <a:spAutoFit/>
          </a:bodyPr>
          <a:lstStyle/>
          <a:p>
            <a:r>
              <a:rPr lang="en-US" dirty="0" smtClean="0">
                <a:solidFill>
                  <a:srgbClr val="FFFF00"/>
                </a:solidFill>
              </a:rPr>
              <a:t>-</a:t>
            </a:r>
            <a:r>
              <a:rPr lang="en-US" dirty="0" smtClean="0">
                <a:solidFill>
                  <a:srgbClr val="C00000"/>
                </a:solidFill>
              </a:rPr>
              <a:t>The </a:t>
            </a:r>
            <a:r>
              <a:rPr lang="en-US" dirty="0">
                <a:solidFill>
                  <a:srgbClr val="C00000"/>
                </a:solidFill>
              </a:rPr>
              <a:t>loss </a:t>
            </a:r>
            <a:r>
              <a:rPr lang="en-US" dirty="0" smtClean="0">
                <a:solidFill>
                  <a:srgbClr val="C00000"/>
                </a:solidFill>
              </a:rPr>
              <a:t>parameter: </a:t>
            </a:r>
            <a:r>
              <a:rPr lang="en-US" dirty="0"/>
              <a:t>specifies the objective function to be </a:t>
            </a:r>
            <a:r>
              <a:rPr lang="en-US" dirty="0">
                <a:solidFill>
                  <a:srgbClr val="92D050"/>
                </a:solidFill>
              </a:rPr>
              <a:t>minimized</a:t>
            </a:r>
            <a:r>
              <a:rPr lang="en-US" dirty="0"/>
              <a:t> during training. In this case, the </a:t>
            </a:r>
            <a:r>
              <a:rPr lang="en-US" dirty="0">
                <a:solidFill>
                  <a:srgbClr val="92D050"/>
                </a:solidFill>
              </a:rPr>
              <a:t>"</a:t>
            </a:r>
            <a:r>
              <a:rPr lang="en-US" dirty="0" err="1">
                <a:solidFill>
                  <a:srgbClr val="92D050"/>
                </a:solidFill>
              </a:rPr>
              <a:t>categorical_crossentropy</a:t>
            </a:r>
            <a:r>
              <a:rPr lang="en-US" dirty="0">
                <a:solidFill>
                  <a:srgbClr val="92D050"/>
                </a:solidFill>
              </a:rPr>
              <a:t>" </a:t>
            </a:r>
            <a:r>
              <a:rPr lang="en-US" dirty="0"/>
              <a:t>loss function is used, which is commonly used for </a:t>
            </a:r>
            <a:r>
              <a:rPr lang="en-US" dirty="0">
                <a:solidFill>
                  <a:srgbClr val="92D050"/>
                </a:solidFill>
              </a:rPr>
              <a:t>multiclass </a:t>
            </a:r>
            <a:r>
              <a:rPr lang="en-US" dirty="0"/>
              <a:t>classification problems with categorical labels.</a:t>
            </a:r>
          </a:p>
        </p:txBody>
      </p:sp>
      <p:sp>
        <p:nvSpPr>
          <p:cNvPr id="8" name="TextBox 7"/>
          <p:cNvSpPr txBox="1"/>
          <p:nvPr/>
        </p:nvSpPr>
        <p:spPr>
          <a:xfrm>
            <a:off x="842837" y="5057760"/>
            <a:ext cx="10933043" cy="923330"/>
          </a:xfrm>
          <a:prstGeom prst="rect">
            <a:avLst/>
          </a:prstGeom>
          <a:noFill/>
        </p:spPr>
        <p:txBody>
          <a:bodyPr wrap="square" rtlCol="0">
            <a:spAutoFit/>
          </a:bodyPr>
          <a:lstStyle/>
          <a:p>
            <a:r>
              <a:rPr lang="en-US" dirty="0" smtClean="0">
                <a:solidFill>
                  <a:srgbClr val="FFFF00"/>
                </a:solidFill>
              </a:rPr>
              <a:t>-</a:t>
            </a:r>
            <a:r>
              <a:rPr lang="en-US" dirty="0" smtClean="0">
                <a:solidFill>
                  <a:srgbClr val="C00000"/>
                </a:solidFill>
              </a:rPr>
              <a:t>The </a:t>
            </a:r>
            <a:r>
              <a:rPr lang="en-US" dirty="0">
                <a:solidFill>
                  <a:srgbClr val="C00000"/>
                </a:solidFill>
              </a:rPr>
              <a:t>metrics </a:t>
            </a:r>
            <a:r>
              <a:rPr lang="en-US" dirty="0" smtClean="0">
                <a:solidFill>
                  <a:srgbClr val="C00000"/>
                </a:solidFill>
              </a:rPr>
              <a:t>parameter: </a:t>
            </a:r>
            <a:r>
              <a:rPr lang="en-US" dirty="0" smtClean="0"/>
              <a:t>used </a:t>
            </a:r>
            <a:r>
              <a:rPr lang="en-US" dirty="0"/>
              <a:t>to monitor the </a:t>
            </a:r>
            <a:r>
              <a:rPr lang="en-US" dirty="0">
                <a:solidFill>
                  <a:srgbClr val="92D050"/>
                </a:solidFill>
              </a:rPr>
              <a:t>performance</a:t>
            </a:r>
            <a:r>
              <a:rPr lang="en-US" dirty="0"/>
              <a:t> of the model during training and testing. In this case, the </a:t>
            </a:r>
            <a:r>
              <a:rPr lang="en-US" dirty="0">
                <a:solidFill>
                  <a:srgbClr val="92D050"/>
                </a:solidFill>
              </a:rPr>
              <a:t>"accuracy"</a:t>
            </a:r>
            <a:r>
              <a:rPr lang="en-US" dirty="0"/>
              <a:t> metric is used, which measures the percentage of correctly classified samples in the test </a:t>
            </a:r>
            <a:r>
              <a:rPr lang="en-US" dirty="0" smtClean="0"/>
              <a:t>set.</a:t>
            </a:r>
            <a:endParaRPr lang="en-US" dirty="0"/>
          </a:p>
        </p:txBody>
      </p:sp>
    </p:spTree>
    <p:extLst>
      <p:ext uri="{BB962C8B-B14F-4D97-AF65-F5344CB8AC3E}">
        <p14:creationId xmlns:p14="http://schemas.microsoft.com/office/powerpoint/2010/main" val="857986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16</a:t>
            </a:fld>
            <a:endParaRPr lang="en-US" noProof="0" dirty="0"/>
          </a:p>
        </p:txBody>
      </p:sp>
      <p:pic>
        <p:nvPicPr>
          <p:cNvPr id="5" name="Picture 4"/>
          <p:cNvPicPr>
            <a:picLocks noChangeAspect="1"/>
          </p:cNvPicPr>
          <p:nvPr/>
        </p:nvPicPr>
        <p:blipFill>
          <a:blip r:embed="rId2"/>
          <a:stretch>
            <a:fillRect/>
          </a:stretch>
        </p:blipFill>
        <p:spPr>
          <a:xfrm>
            <a:off x="7068709" y="85086"/>
            <a:ext cx="4802765" cy="2006356"/>
          </a:xfrm>
          <a:prstGeom prst="rect">
            <a:avLst/>
          </a:prstGeom>
        </p:spPr>
      </p:pic>
      <p:sp>
        <p:nvSpPr>
          <p:cNvPr id="6" name="TextBox 5"/>
          <p:cNvSpPr txBox="1"/>
          <p:nvPr/>
        </p:nvSpPr>
        <p:spPr>
          <a:xfrm>
            <a:off x="731519" y="1980404"/>
            <a:ext cx="10543430" cy="3970318"/>
          </a:xfrm>
          <a:prstGeom prst="rect">
            <a:avLst/>
          </a:prstGeom>
          <a:noFill/>
        </p:spPr>
        <p:txBody>
          <a:bodyPr wrap="square" rtlCol="0">
            <a:spAutoFit/>
          </a:bodyPr>
          <a:lstStyle/>
          <a:p>
            <a:r>
              <a:rPr lang="en-US" dirty="0" err="1">
                <a:solidFill>
                  <a:srgbClr val="C00000"/>
                </a:solidFill>
              </a:rPr>
              <a:t>X_train</a:t>
            </a:r>
            <a:r>
              <a:rPr lang="en-US" dirty="0">
                <a:solidFill>
                  <a:srgbClr val="C00000"/>
                </a:solidFill>
              </a:rPr>
              <a:t> and </a:t>
            </a:r>
            <a:r>
              <a:rPr lang="en-US" dirty="0" err="1">
                <a:solidFill>
                  <a:srgbClr val="C00000"/>
                </a:solidFill>
              </a:rPr>
              <a:t>Y_train</a:t>
            </a:r>
            <a:r>
              <a:rPr lang="en-US" dirty="0">
                <a:solidFill>
                  <a:srgbClr val="C00000"/>
                </a:solidFill>
              </a:rPr>
              <a:t> </a:t>
            </a:r>
            <a:r>
              <a:rPr lang="en-US" dirty="0"/>
              <a:t>are the training data and labels, respectively.</a:t>
            </a:r>
          </a:p>
          <a:p>
            <a:endParaRPr lang="en-US" dirty="0"/>
          </a:p>
          <a:p>
            <a:r>
              <a:rPr lang="en-US" dirty="0" err="1">
                <a:solidFill>
                  <a:srgbClr val="C00000"/>
                </a:solidFill>
              </a:rPr>
              <a:t>batch_size</a:t>
            </a:r>
            <a:r>
              <a:rPr lang="en-US" dirty="0"/>
              <a:t> specifies the number of samples used in each batch during training. In this case, </a:t>
            </a:r>
            <a:r>
              <a:rPr lang="en-US" dirty="0">
                <a:solidFill>
                  <a:srgbClr val="92D050"/>
                </a:solidFill>
              </a:rPr>
              <a:t>a batch size of 64 is used</a:t>
            </a:r>
            <a:r>
              <a:rPr lang="en-US" dirty="0"/>
              <a:t>, which means that the weights of the neural network are </a:t>
            </a:r>
            <a:r>
              <a:rPr lang="en-US" dirty="0">
                <a:solidFill>
                  <a:srgbClr val="92D050"/>
                </a:solidFill>
              </a:rPr>
              <a:t>updated after processing 64 </a:t>
            </a:r>
            <a:r>
              <a:rPr lang="en-US" dirty="0"/>
              <a:t>samples.</a:t>
            </a:r>
          </a:p>
          <a:p>
            <a:endParaRPr lang="en-US" dirty="0"/>
          </a:p>
          <a:p>
            <a:r>
              <a:rPr lang="en-US" dirty="0">
                <a:solidFill>
                  <a:srgbClr val="C00000"/>
                </a:solidFill>
              </a:rPr>
              <a:t>epochs</a:t>
            </a:r>
            <a:r>
              <a:rPr lang="en-US" dirty="0"/>
              <a:t> specifies the </a:t>
            </a:r>
            <a:r>
              <a:rPr lang="en-US" dirty="0">
                <a:solidFill>
                  <a:srgbClr val="92D050"/>
                </a:solidFill>
              </a:rPr>
              <a:t>number of times </a:t>
            </a:r>
            <a:r>
              <a:rPr lang="en-US" dirty="0"/>
              <a:t>the </a:t>
            </a:r>
            <a:r>
              <a:rPr lang="en-US" dirty="0">
                <a:solidFill>
                  <a:srgbClr val="92D050"/>
                </a:solidFill>
              </a:rPr>
              <a:t>entire training dataset</a:t>
            </a:r>
            <a:r>
              <a:rPr lang="en-US" dirty="0"/>
              <a:t> is passed through the neural network during training. In this case, the model is trained for 3 epochs.</a:t>
            </a:r>
          </a:p>
          <a:p>
            <a:endParaRPr lang="en-US" dirty="0"/>
          </a:p>
          <a:p>
            <a:r>
              <a:rPr lang="en-US" dirty="0" err="1">
                <a:solidFill>
                  <a:srgbClr val="C00000"/>
                </a:solidFill>
              </a:rPr>
              <a:t>validation_data</a:t>
            </a:r>
            <a:r>
              <a:rPr lang="en-US" dirty="0"/>
              <a:t> is a tuple of the validation data and labels, which are used to evaluate the </a:t>
            </a:r>
            <a:r>
              <a:rPr lang="en-US" dirty="0">
                <a:solidFill>
                  <a:srgbClr val="92D050"/>
                </a:solidFill>
              </a:rPr>
              <a:t>performance</a:t>
            </a:r>
            <a:r>
              <a:rPr lang="en-US" dirty="0"/>
              <a:t> of the model on a </a:t>
            </a:r>
            <a:r>
              <a:rPr lang="en-US" dirty="0">
                <a:solidFill>
                  <a:srgbClr val="92D050"/>
                </a:solidFill>
              </a:rPr>
              <a:t>separate dataset during training</a:t>
            </a:r>
            <a:r>
              <a:rPr lang="en-US" dirty="0"/>
              <a:t>.</a:t>
            </a:r>
          </a:p>
          <a:p>
            <a:endParaRPr lang="en-US" dirty="0"/>
          </a:p>
          <a:p>
            <a:r>
              <a:rPr lang="en-US" dirty="0">
                <a:solidFill>
                  <a:srgbClr val="C00000"/>
                </a:solidFill>
              </a:rPr>
              <a:t>verbose</a:t>
            </a:r>
            <a:r>
              <a:rPr lang="en-US" dirty="0"/>
              <a:t> controls the </a:t>
            </a:r>
            <a:r>
              <a:rPr lang="en-US" dirty="0">
                <a:solidFill>
                  <a:srgbClr val="92D050"/>
                </a:solidFill>
              </a:rPr>
              <a:t>amount of information printed </a:t>
            </a:r>
            <a:r>
              <a:rPr lang="en-US" dirty="0"/>
              <a:t>during training. In this case, a verbosity level of 1 is used, which means that progress updates are </a:t>
            </a:r>
            <a:r>
              <a:rPr lang="en-US" dirty="0">
                <a:solidFill>
                  <a:srgbClr val="92D050"/>
                </a:solidFill>
              </a:rPr>
              <a:t>printed for each epoch</a:t>
            </a:r>
            <a:r>
              <a:rPr lang="en-US" dirty="0"/>
              <a:t>.</a:t>
            </a:r>
          </a:p>
        </p:txBody>
      </p:sp>
      <p:sp>
        <p:nvSpPr>
          <p:cNvPr id="8" name="TextBox 7"/>
          <p:cNvSpPr txBox="1"/>
          <p:nvPr/>
        </p:nvSpPr>
        <p:spPr>
          <a:xfrm>
            <a:off x="811031" y="6212866"/>
            <a:ext cx="10463918"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u="sng" dirty="0">
                <a:solidFill>
                  <a:srgbClr val="00FFFF"/>
                </a:solidFill>
              </a:rPr>
              <a:t>The fit() method returns a history object, which contains information about the training process</a:t>
            </a:r>
          </a:p>
        </p:txBody>
      </p:sp>
      <p:cxnSp>
        <p:nvCxnSpPr>
          <p:cNvPr id="10" name="Straight Connector 9"/>
          <p:cNvCxnSpPr/>
          <p:nvPr/>
        </p:nvCxnSpPr>
        <p:spPr>
          <a:xfrm flipV="1">
            <a:off x="787179" y="2353586"/>
            <a:ext cx="10583186" cy="79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87179" y="3474720"/>
            <a:ext cx="10328744" cy="39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87179" y="4285753"/>
            <a:ext cx="10408258" cy="87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87179" y="5088835"/>
            <a:ext cx="10487770" cy="15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7179" y="5950722"/>
            <a:ext cx="105831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73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17</a:t>
            </a:fld>
            <a:endParaRPr lang="en-US" noProof="0" dirty="0"/>
          </a:p>
        </p:txBody>
      </p:sp>
      <p:pic>
        <p:nvPicPr>
          <p:cNvPr id="5" name="Picture 4"/>
          <p:cNvPicPr>
            <a:picLocks noChangeAspect="1"/>
          </p:cNvPicPr>
          <p:nvPr/>
        </p:nvPicPr>
        <p:blipFill>
          <a:blip r:embed="rId2"/>
          <a:stretch>
            <a:fillRect/>
          </a:stretch>
        </p:blipFill>
        <p:spPr>
          <a:xfrm>
            <a:off x="1009815" y="1478956"/>
            <a:ext cx="9716494" cy="828675"/>
          </a:xfrm>
          <a:prstGeom prst="rect">
            <a:avLst/>
          </a:prstGeom>
        </p:spPr>
      </p:pic>
      <p:sp>
        <p:nvSpPr>
          <p:cNvPr id="6" name="TextBox 5"/>
          <p:cNvSpPr txBox="1"/>
          <p:nvPr/>
        </p:nvSpPr>
        <p:spPr>
          <a:xfrm>
            <a:off x="739471" y="2655735"/>
            <a:ext cx="8539702" cy="2031325"/>
          </a:xfrm>
          <a:prstGeom prst="rect">
            <a:avLst/>
          </a:prstGeom>
          <a:noFill/>
        </p:spPr>
        <p:txBody>
          <a:bodyPr wrap="square" rtlCol="0">
            <a:spAutoFit/>
          </a:bodyPr>
          <a:lstStyle/>
          <a:p>
            <a:r>
              <a:rPr lang="en-US" dirty="0">
                <a:solidFill>
                  <a:srgbClr val="C00000"/>
                </a:solidFill>
              </a:rPr>
              <a:t>The evaluate() method </a:t>
            </a:r>
            <a:r>
              <a:rPr lang="en-US" dirty="0" smtClean="0">
                <a:solidFill>
                  <a:srgbClr val="C00000"/>
                </a:solidFill>
              </a:rPr>
              <a:t>:</a:t>
            </a:r>
            <a:r>
              <a:rPr lang="en-US" dirty="0" smtClean="0"/>
              <a:t>returns </a:t>
            </a:r>
            <a:r>
              <a:rPr lang="en-US" dirty="0"/>
              <a:t>the </a:t>
            </a:r>
            <a:r>
              <a:rPr lang="en-US" dirty="0">
                <a:solidFill>
                  <a:srgbClr val="92D050"/>
                </a:solidFill>
              </a:rPr>
              <a:t>test loss and test accuracy </a:t>
            </a:r>
            <a:r>
              <a:rPr lang="en-US" dirty="0"/>
              <a:t>of the model on the test dataset. These metrics can be used to evaluate the performance of the model on new, unseen data and compare it to the performance on the training and validation datasets</a:t>
            </a:r>
            <a:r>
              <a:rPr lang="en-US" dirty="0" smtClean="0"/>
              <a:t>.</a:t>
            </a:r>
          </a:p>
          <a:p>
            <a:endParaRPr lang="en-US" dirty="0"/>
          </a:p>
          <a:p>
            <a:r>
              <a:rPr lang="en-US" dirty="0">
                <a:solidFill>
                  <a:srgbClr val="C00000"/>
                </a:solidFill>
              </a:rPr>
              <a:t>The variables </a:t>
            </a:r>
            <a:r>
              <a:rPr lang="en-US" dirty="0" err="1">
                <a:solidFill>
                  <a:srgbClr val="C00000"/>
                </a:solidFill>
              </a:rPr>
              <a:t>val_loss</a:t>
            </a:r>
            <a:r>
              <a:rPr lang="en-US" dirty="0">
                <a:solidFill>
                  <a:srgbClr val="C00000"/>
                </a:solidFill>
              </a:rPr>
              <a:t> and </a:t>
            </a:r>
            <a:r>
              <a:rPr lang="en-US" dirty="0" err="1">
                <a:solidFill>
                  <a:srgbClr val="C00000"/>
                </a:solidFill>
              </a:rPr>
              <a:t>val_acc</a:t>
            </a:r>
            <a:r>
              <a:rPr lang="en-US" dirty="0">
                <a:solidFill>
                  <a:srgbClr val="C00000"/>
                </a:solidFill>
              </a:rPr>
              <a:t> </a:t>
            </a:r>
            <a:r>
              <a:rPr lang="en-US" dirty="0"/>
              <a:t>are used to </a:t>
            </a:r>
            <a:r>
              <a:rPr lang="en-US" dirty="0">
                <a:solidFill>
                  <a:srgbClr val="92D050"/>
                </a:solidFill>
              </a:rPr>
              <a:t>store</a:t>
            </a:r>
            <a:r>
              <a:rPr lang="en-US" dirty="0"/>
              <a:t> the test loss and test accuracy, </a:t>
            </a:r>
            <a:r>
              <a:rPr lang="en-US" dirty="0" smtClean="0"/>
              <a:t>respectively.</a:t>
            </a:r>
          </a:p>
        </p:txBody>
      </p:sp>
    </p:spTree>
    <p:extLst>
      <p:ext uri="{BB962C8B-B14F-4D97-AF65-F5344CB8AC3E}">
        <p14:creationId xmlns:p14="http://schemas.microsoft.com/office/powerpoint/2010/main" val="3923820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18</a:t>
            </a:fld>
            <a:endParaRPr lang="en-US" noProof="0" dirty="0"/>
          </a:p>
        </p:txBody>
      </p:sp>
      <p:pic>
        <p:nvPicPr>
          <p:cNvPr id="5" name="Picture 4"/>
          <p:cNvPicPr>
            <a:picLocks noChangeAspect="1"/>
          </p:cNvPicPr>
          <p:nvPr/>
        </p:nvPicPr>
        <p:blipFill>
          <a:blip r:embed="rId2"/>
          <a:stretch>
            <a:fillRect/>
          </a:stretch>
        </p:blipFill>
        <p:spPr>
          <a:xfrm>
            <a:off x="1115253" y="417678"/>
            <a:ext cx="9086850" cy="1181100"/>
          </a:xfrm>
          <a:prstGeom prst="rect">
            <a:avLst/>
          </a:prstGeom>
        </p:spPr>
      </p:pic>
      <p:sp>
        <p:nvSpPr>
          <p:cNvPr id="6" name="TextBox 5"/>
          <p:cNvSpPr txBox="1"/>
          <p:nvPr/>
        </p:nvSpPr>
        <p:spPr>
          <a:xfrm>
            <a:off x="771275" y="2075291"/>
            <a:ext cx="10925092" cy="1200329"/>
          </a:xfrm>
          <a:prstGeom prst="rect">
            <a:avLst/>
          </a:prstGeom>
          <a:noFill/>
        </p:spPr>
        <p:txBody>
          <a:bodyPr wrap="square" rtlCol="0">
            <a:spAutoFit/>
          </a:bodyPr>
          <a:lstStyle/>
          <a:p>
            <a:r>
              <a:rPr lang="en-US" dirty="0">
                <a:solidFill>
                  <a:srgbClr val="C00000"/>
                </a:solidFill>
              </a:rPr>
              <a:t>The predict() </a:t>
            </a:r>
            <a:r>
              <a:rPr lang="en-US" dirty="0" smtClean="0">
                <a:solidFill>
                  <a:srgbClr val="C00000"/>
                </a:solidFill>
              </a:rPr>
              <a:t>method: </a:t>
            </a:r>
            <a:r>
              <a:rPr lang="en-US" dirty="0"/>
              <a:t>returns a </a:t>
            </a:r>
            <a:r>
              <a:rPr lang="en-US" dirty="0" err="1"/>
              <a:t>numpy</a:t>
            </a:r>
            <a:r>
              <a:rPr lang="en-US" dirty="0"/>
              <a:t> array of predicted class </a:t>
            </a:r>
            <a:r>
              <a:rPr lang="en-US" dirty="0">
                <a:solidFill>
                  <a:srgbClr val="92D050"/>
                </a:solidFill>
              </a:rPr>
              <a:t>probabilities for each sample </a:t>
            </a:r>
            <a:r>
              <a:rPr lang="en-US" dirty="0"/>
              <a:t>in the test dataset. Each row of the </a:t>
            </a:r>
            <a:r>
              <a:rPr lang="en-US" dirty="0" err="1"/>
              <a:t>numpy</a:t>
            </a:r>
            <a:r>
              <a:rPr lang="en-US" dirty="0"/>
              <a:t> array corresponds to a sample, and each column corresponds to a class. The predicted class for each sample can be obtained by taking the index of the column with the highest probability.</a:t>
            </a:r>
          </a:p>
        </p:txBody>
      </p:sp>
      <p:sp>
        <p:nvSpPr>
          <p:cNvPr id="7" name="TextBox 6"/>
          <p:cNvSpPr txBox="1"/>
          <p:nvPr/>
        </p:nvSpPr>
        <p:spPr>
          <a:xfrm>
            <a:off x="760764" y="4825876"/>
            <a:ext cx="11227241" cy="1754326"/>
          </a:xfrm>
          <a:prstGeom prst="rect">
            <a:avLst/>
          </a:prstGeom>
          <a:noFill/>
        </p:spPr>
        <p:txBody>
          <a:bodyPr wrap="square" rtlCol="0">
            <a:spAutoFit/>
          </a:bodyPr>
          <a:lstStyle/>
          <a:p>
            <a:r>
              <a:rPr lang="en-US" dirty="0">
                <a:solidFill>
                  <a:srgbClr val="C00000"/>
                </a:solidFill>
              </a:rPr>
              <a:t>The </a:t>
            </a:r>
            <a:r>
              <a:rPr lang="en-US" dirty="0" err="1">
                <a:solidFill>
                  <a:srgbClr val="C00000"/>
                </a:solidFill>
              </a:rPr>
              <a:t>argmax</a:t>
            </a:r>
            <a:r>
              <a:rPr lang="en-US" dirty="0">
                <a:solidFill>
                  <a:srgbClr val="C00000"/>
                </a:solidFill>
              </a:rPr>
              <a:t>() function </a:t>
            </a:r>
            <a:r>
              <a:rPr lang="en-US" dirty="0"/>
              <a:t>returns the </a:t>
            </a:r>
            <a:r>
              <a:rPr lang="en-US" dirty="0">
                <a:solidFill>
                  <a:srgbClr val="92D050"/>
                </a:solidFill>
              </a:rPr>
              <a:t>index of the maximum value</a:t>
            </a:r>
            <a:r>
              <a:rPr lang="en-US" dirty="0"/>
              <a:t> in a </a:t>
            </a:r>
            <a:r>
              <a:rPr lang="en-US" dirty="0" err="1"/>
              <a:t>numpy</a:t>
            </a:r>
            <a:r>
              <a:rPr lang="en-US" dirty="0"/>
              <a:t> array</a:t>
            </a:r>
            <a:r>
              <a:rPr lang="en-US" dirty="0" smtClean="0"/>
              <a:t>.</a:t>
            </a:r>
          </a:p>
          <a:p>
            <a:endParaRPr lang="en-US" dirty="0" smtClean="0"/>
          </a:p>
          <a:p>
            <a:r>
              <a:rPr lang="en-US" dirty="0" smtClean="0"/>
              <a:t> </a:t>
            </a:r>
            <a:r>
              <a:rPr lang="en-US" dirty="0">
                <a:solidFill>
                  <a:srgbClr val="C00000"/>
                </a:solidFill>
              </a:rPr>
              <a:t>In this case, </a:t>
            </a:r>
            <a:r>
              <a:rPr lang="en-US" dirty="0" err="1">
                <a:solidFill>
                  <a:srgbClr val="C00000"/>
                </a:solidFill>
              </a:rPr>
              <a:t>pred</a:t>
            </a:r>
            <a:r>
              <a:rPr lang="en-US" dirty="0">
                <a:solidFill>
                  <a:srgbClr val="C00000"/>
                </a:solidFill>
              </a:rPr>
              <a:t>[3] </a:t>
            </a:r>
            <a:r>
              <a:rPr lang="en-US" dirty="0"/>
              <a:t>is a </a:t>
            </a:r>
            <a:r>
              <a:rPr lang="en-US" dirty="0" err="1"/>
              <a:t>numpy</a:t>
            </a:r>
            <a:r>
              <a:rPr lang="en-US" dirty="0"/>
              <a:t> array containing the </a:t>
            </a:r>
            <a:r>
              <a:rPr lang="en-US" dirty="0">
                <a:solidFill>
                  <a:srgbClr val="92D050"/>
                </a:solidFill>
              </a:rPr>
              <a:t>predicted class probabilities</a:t>
            </a:r>
            <a:r>
              <a:rPr lang="en-US" dirty="0"/>
              <a:t> for the fourth sample in the test </a:t>
            </a:r>
            <a:r>
              <a:rPr lang="en-US" dirty="0" smtClean="0"/>
              <a:t>dataset</a:t>
            </a:r>
          </a:p>
          <a:p>
            <a:endParaRPr lang="en-US" dirty="0" smtClean="0"/>
          </a:p>
          <a:p>
            <a:r>
              <a:rPr lang="en-US" dirty="0" err="1" smtClean="0">
                <a:solidFill>
                  <a:srgbClr val="C00000"/>
                </a:solidFill>
              </a:rPr>
              <a:t>argmax</a:t>
            </a:r>
            <a:r>
              <a:rPr lang="en-US" dirty="0" smtClean="0">
                <a:solidFill>
                  <a:srgbClr val="C00000"/>
                </a:solidFill>
              </a:rPr>
              <a:t>(</a:t>
            </a:r>
            <a:r>
              <a:rPr lang="en-US" dirty="0" err="1" smtClean="0">
                <a:solidFill>
                  <a:srgbClr val="C00000"/>
                </a:solidFill>
              </a:rPr>
              <a:t>pred</a:t>
            </a:r>
            <a:r>
              <a:rPr lang="en-US" dirty="0" smtClean="0">
                <a:solidFill>
                  <a:srgbClr val="C00000"/>
                </a:solidFill>
              </a:rPr>
              <a:t>[3</a:t>
            </a:r>
            <a:r>
              <a:rPr lang="en-US" dirty="0">
                <a:solidFill>
                  <a:srgbClr val="C00000"/>
                </a:solidFill>
              </a:rPr>
              <a:t>]) </a:t>
            </a:r>
            <a:r>
              <a:rPr lang="en-US" dirty="0"/>
              <a:t>returns the index of the </a:t>
            </a:r>
            <a:r>
              <a:rPr lang="en-US" dirty="0">
                <a:solidFill>
                  <a:srgbClr val="92D050"/>
                </a:solidFill>
              </a:rPr>
              <a:t>highest probability</a:t>
            </a:r>
            <a:r>
              <a:rPr lang="en-US" dirty="0"/>
              <a:t>.</a:t>
            </a:r>
          </a:p>
        </p:txBody>
      </p:sp>
      <p:cxnSp>
        <p:nvCxnSpPr>
          <p:cNvPr id="9" name="Straight Connector 8"/>
          <p:cNvCxnSpPr/>
          <p:nvPr/>
        </p:nvCxnSpPr>
        <p:spPr>
          <a:xfrm>
            <a:off x="826935" y="3442915"/>
            <a:ext cx="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71275" y="3331597"/>
            <a:ext cx="11216730" cy="23853"/>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2441051" y="3652632"/>
            <a:ext cx="4876800" cy="800100"/>
          </a:xfrm>
          <a:prstGeom prst="rect">
            <a:avLst/>
          </a:prstGeom>
        </p:spPr>
      </p:pic>
    </p:spTree>
    <p:extLst>
      <p:ext uri="{BB962C8B-B14F-4D97-AF65-F5344CB8AC3E}">
        <p14:creationId xmlns:p14="http://schemas.microsoft.com/office/powerpoint/2010/main" val="96419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19</a:t>
            </a:fld>
            <a:endParaRPr lang="en-US" noProof="0" dirty="0"/>
          </a:p>
        </p:txBody>
      </p:sp>
      <p:pic>
        <p:nvPicPr>
          <p:cNvPr id="5" name="Picture 4"/>
          <p:cNvPicPr>
            <a:picLocks noChangeAspect="1"/>
          </p:cNvPicPr>
          <p:nvPr/>
        </p:nvPicPr>
        <p:blipFill>
          <a:blip r:embed="rId2"/>
          <a:stretch>
            <a:fillRect/>
          </a:stretch>
        </p:blipFill>
        <p:spPr>
          <a:xfrm>
            <a:off x="7483306" y="709787"/>
            <a:ext cx="4173307" cy="4923712"/>
          </a:xfrm>
          <a:prstGeom prst="rect">
            <a:avLst/>
          </a:prstGeom>
        </p:spPr>
      </p:pic>
      <p:sp>
        <p:nvSpPr>
          <p:cNvPr id="6" name="TextBox 5"/>
          <p:cNvSpPr txBox="1"/>
          <p:nvPr/>
        </p:nvSpPr>
        <p:spPr>
          <a:xfrm>
            <a:off x="763324" y="2584175"/>
            <a:ext cx="5955527" cy="1477328"/>
          </a:xfrm>
          <a:prstGeom prst="rect">
            <a:avLst/>
          </a:prstGeom>
          <a:noFill/>
        </p:spPr>
        <p:txBody>
          <a:bodyPr wrap="square" rtlCol="0">
            <a:spAutoFit/>
          </a:bodyPr>
          <a:lstStyle/>
          <a:p>
            <a:r>
              <a:rPr lang="en-US" dirty="0">
                <a:solidFill>
                  <a:srgbClr val="FF0000"/>
                </a:solidFill>
              </a:rPr>
              <a:t>confusion </a:t>
            </a:r>
            <a:r>
              <a:rPr lang="en-US" dirty="0" smtClean="0">
                <a:solidFill>
                  <a:srgbClr val="FF0000"/>
                </a:solidFill>
              </a:rPr>
              <a:t>matrix:</a:t>
            </a:r>
            <a:r>
              <a:rPr lang="en-US" dirty="0"/>
              <a:t> </a:t>
            </a:r>
            <a:r>
              <a:rPr lang="en-US" dirty="0" smtClean="0"/>
              <a:t>The </a:t>
            </a:r>
            <a:r>
              <a:rPr lang="en-US" dirty="0"/>
              <a:t>confusion matrix is a table that </a:t>
            </a:r>
            <a:r>
              <a:rPr lang="en-US" dirty="0">
                <a:solidFill>
                  <a:srgbClr val="92D050"/>
                </a:solidFill>
              </a:rPr>
              <a:t>summarizes the performance </a:t>
            </a:r>
            <a:r>
              <a:rPr lang="en-US" dirty="0"/>
              <a:t>of a classification algorithm by showing the number of </a:t>
            </a:r>
            <a:r>
              <a:rPr lang="en-US" dirty="0">
                <a:solidFill>
                  <a:srgbClr val="92D050"/>
                </a:solidFill>
              </a:rPr>
              <a:t>true positives, true negatives, false positives, and false negatives</a:t>
            </a:r>
            <a:r>
              <a:rPr lang="en-US" dirty="0"/>
              <a:t> for each class.</a:t>
            </a:r>
            <a:endParaRPr lang="en-US" dirty="0"/>
          </a:p>
        </p:txBody>
      </p:sp>
      <p:sp>
        <p:nvSpPr>
          <p:cNvPr id="7" name="Right Arrow 6"/>
          <p:cNvSpPr/>
          <p:nvPr/>
        </p:nvSpPr>
        <p:spPr>
          <a:xfrm>
            <a:off x="6225958" y="2965030"/>
            <a:ext cx="1113182" cy="357809"/>
          </a:xfrm>
          <a:prstGeom prst="rightArrow">
            <a:avLst/>
          </a:prstGeom>
          <a:solidFill>
            <a:schemeClr val="bg1">
              <a:lumMod val="75000"/>
              <a:lumOff val="25000"/>
            </a:schemeClr>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63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82141" y="0"/>
            <a:ext cx="6395221" cy="2987827"/>
          </a:xfrm>
          <a:prstGeom prst="rect">
            <a:avLst/>
          </a:prstGeom>
        </p:spPr>
      </p:pic>
      <p:sp>
        <p:nvSpPr>
          <p:cNvPr id="4" name="Slide Number Placeholder 3"/>
          <p:cNvSpPr>
            <a:spLocks noGrp="1"/>
          </p:cNvSpPr>
          <p:nvPr>
            <p:ph type="sldNum" sz="quarter" idx="12"/>
          </p:nvPr>
        </p:nvSpPr>
        <p:spPr/>
        <p:txBody>
          <a:bodyPr/>
          <a:lstStyle/>
          <a:p>
            <a:fld id="{7AAC19ED-7CFA-4AF2-BE7E-6017F4B12C94}" type="slidenum">
              <a:rPr lang="en-US" noProof="0" smtClean="0"/>
              <a:t>2</a:t>
            </a:fld>
            <a:endParaRPr lang="en-US" noProof="0" dirty="0"/>
          </a:p>
        </p:txBody>
      </p:sp>
      <p:sp>
        <p:nvSpPr>
          <p:cNvPr id="6" name="TextBox 5"/>
          <p:cNvSpPr txBox="1"/>
          <p:nvPr/>
        </p:nvSpPr>
        <p:spPr>
          <a:xfrm>
            <a:off x="403123" y="127604"/>
            <a:ext cx="3490452" cy="461665"/>
          </a:xfrm>
          <a:prstGeom prst="rect">
            <a:avLst/>
          </a:prstGeom>
          <a:noFill/>
        </p:spPr>
        <p:txBody>
          <a:bodyPr wrap="square" rtlCol="0">
            <a:spAutoFit/>
          </a:bodyPr>
          <a:lstStyle/>
          <a:p>
            <a:r>
              <a:rPr lang="en-US" sz="2400" dirty="0" smtClean="0">
                <a:solidFill>
                  <a:schemeClr val="accent1">
                    <a:lumMod val="40000"/>
                    <a:lumOff val="60000"/>
                  </a:schemeClr>
                </a:solidFill>
              </a:rPr>
              <a:t>1-Import libraries</a:t>
            </a:r>
            <a:endParaRPr lang="en-US" sz="2400" dirty="0">
              <a:solidFill>
                <a:schemeClr val="accent1">
                  <a:lumMod val="40000"/>
                  <a:lumOff val="60000"/>
                </a:schemeClr>
              </a:solidFill>
            </a:endParaRPr>
          </a:p>
        </p:txBody>
      </p:sp>
      <p:sp>
        <p:nvSpPr>
          <p:cNvPr id="9" name="TextBox 8"/>
          <p:cNvSpPr txBox="1"/>
          <p:nvPr/>
        </p:nvSpPr>
        <p:spPr>
          <a:xfrm>
            <a:off x="734839" y="727958"/>
            <a:ext cx="4847303" cy="1200329"/>
          </a:xfrm>
          <a:prstGeom prst="rect">
            <a:avLst/>
          </a:prstGeom>
          <a:noFill/>
        </p:spPr>
        <p:txBody>
          <a:bodyPr wrap="square" rtlCol="0">
            <a:spAutoFit/>
          </a:bodyPr>
          <a:lstStyle/>
          <a:p>
            <a:r>
              <a:rPr lang="en-US" dirty="0" err="1" smtClean="0">
                <a:solidFill>
                  <a:srgbClr val="C00000"/>
                </a:solidFill>
              </a:rPr>
              <a:t>Numpy</a:t>
            </a:r>
            <a:r>
              <a:rPr lang="en-US" dirty="0" smtClean="0"/>
              <a:t>:</a:t>
            </a:r>
            <a:r>
              <a:rPr lang="en-US" dirty="0"/>
              <a:t> is a very popular python library for large multi-dimensional array and </a:t>
            </a:r>
            <a:r>
              <a:rPr lang="en-US" dirty="0">
                <a:solidFill>
                  <a:srgbClr val="FFFF00"/>
                </a:solidFill>
              </a:rPr>
              <a:t>matrix</a:t>
            </a:r>
            <a:r>
              <a:rPr lang="en-US" dirty="0"/>
              <a:t> processing, with the help of a large collection of high-level mathematical </a:t>
            </a:r>
            <a:r>
              <a:rPr lang="en-US" dirty="0" err="1" smtClean="0"/>
              <a:t>functions,random_no</a:t>
            </a:r>
            <a:r>
              <a:rPr lang="en-US" dirty="0" smtClean="0"/>
              <a:t>.</a:t>
            </a:r>
            <a:endParaRPr lang="en-US" dirty="0"/>
          </a:p>
        </p:txBody>
      </p:sp>
      <p:sp>
        <p:nvSpPr>
          <p:cNvPr id="11" name="TextBox 10"/>
          <p:cNvSpPr txBox="1"/>
          <p:nvPr/>
        </p:nvSpPr>
        <p:spPr>
          <a:xfrm>
            <a:off x="734839" y="1928287"/>
            <a:ext cx="4544790" cy="923330"/>
          </a:xfrm>
          <a:prstGeom prst="rect">
            <a:avLst/>
          </a:prstGeom>
          <a:noFill/>
        </p:spPr>
        <p:txBody>
          <a:bodyPr wrap="square" rtlCol="0">
            <a:spAutoFit/>
          </a:bodyPr>
          <a:lstStyle/>
          <a:p>
            <a:r>
              <a:rPr lang="en-US" dirty="0" err="1" smtClean="0">
                <a:solidFill>
                  <a:srgbClr val="C00000"/>
                </a:solidFill>
              </a:rPr>
              <a:t>Scikit-learn</a:t>
            </a:r>
            <a:r>
              <a:rPr lang="en-US" dirty="0" err="1" smtClean="0"/>
              <a:t>:</a:t>
            </a:r>
            <a:r>
              <a:rPr lang="en-US" dirty="0" err="1"/>
              <a:t>one</a:t>
            </a:r>
            <a:r>
              <a:rPr lang="en-US" dirty="0"/>
              <a:t> of the most popular ML libraries for </a:t>
            </a:r>
            <a:r>
              <a:rPr lang="en-US" dirty="0">
                <a:solidFill>
                  <a:srgbClr val="FFFF00"/>
                </a:solidFill>
              </a:rPr>
              <a:t>classical ML algorithms</a:t>
            </a:r>
            <a:r>
              <a:rPr lang="en-US" dirty="0" smtClean="0"/>
              <a:t>.</a:t>
            </a:r>
          </a:p>
          <a:p>
            <a:r>
              <a:rPr lang="en-US" dirty="0" err="1">
                <a:solidFill>
                  <a:srgbClr val="FFFF00"/>
                </a:solidFill>
              </a:rPr>
              <a:t>Ex:model.fit</a:t>
            </a:r>
            <a:endParaRPr lang="en-US" dirty="0">
              <a:solidFill>
                <a:srgbClr val="FFFF00"/>
              </a:solidFill>
            </a:endParaRPr>
          </a:p>
        </p:txBody>
      </p:sp>
      <p:cxnSp>
        <p:nvCxnSpPr>
          <p:cNvPr id="13" name="Straight Connector 12"/>
          <p:cNvCxnSpPr/>
          <p:nvPr/>
        </p:nvCxnSpPr>
        <p:spPr>
          <a:xfrm>
            <a:off x="734839" y="1928287"/>
            <a:ext cx="46335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01232" y="2839021"/>
            <a:ext cx="4714518" cy="839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839" y="2925986"/>
            <a:ext cx="11469328" cy="923330"/>
          </a:xfrm>
          <a:prstGeom prst="rect">
            <a:avLst/>
          </a:prstGeom>
          <a:noFill/>
        </p:spPr>
        <p:txBody>
          <a:bodyPr wrap="square" rtlCol="0">
            <a:spAutoFit/>
          </a:bodyPr>
          <a:lstStyle/>
          <a:p>
            <a:r>
              <a:rPr lang="en-US" b="1" dirty="0" err="1" smtClean="0">
                <a:solidFill>
                  <a:srgbClr val="C00000"/>
                </a:solidFill>
              </a:rPr>
              <a:t>TensorFlow</a:t>
            </a:r>
            <a:r>
              <a:rPr lang="en-US" b="1" dirty="0" err="1" smtClean="0"/>
              <a:t>:</a:t>
            </a:r>
            <a:r>
              <a:rPr lang="en-US" dirty="0" err="1"/>
              <a:t>It</a:t>
            </a:r>
            <a:r>
              <a:rPr lang="en-US" dirty="0"/>
              <a:t> can train and run deep neural networks that can be used to develop several AI applications. </a:t>
            </a:r>
            <a:r>
              <a:rPr lang="en-US" dirty="0" err="1"/>
              <a:t>TensorFlow</a:t>
            </a:r>
            <a:r>
              <a:rPr lang="en-US" dirty="0"/>
              <a:t> is widely used in the field of </a:t>
            </a:r>
            <a:r>
              <a:rPr lang="en-US" dirty="0">
                <a:solidFill>
                  <a:srgbClr val="FFFF00"/>
                </a:solidFill>
              </a:rPr>
              <a:t>deep learning research </a:t>
            </a:r>
            <a:r>
              <a:rPr lang="en-US" dirty="0"/>
              <a:t>and application</a:t>
            </a:r>
            <a:r>
              <a:rPr lang="en-US" b="1" dirty="0" smtClean="0"/>
              <a:t>. </a:t>
            </a:r>
            <a:r>
              <a:rPr lang="en-US" b="1" dirty="0"/>
              <a:t>is a very popular open-source library for high performance numerical computation developed by the Google Brain team in Google</a:t>
            </a:r>
            <a:endParaRPr lang="en-US" dirty="0"/>
          </a:p>
        </p:txBody>
      </p:sp>
      <p:cxnSp>
        <p:nvCxnSpPr>
          <p:cNvPr id="19" name="Straight Connector 18"/>
          <p:cNvCxnSpPr/>
          <p:nvPr/>
        </p:nvCxnSpPr>
        <p:spPr>
          <a:xfrm>
            <a:off x="745481" y="3845118"/>
            <a:ext cx="11253166" cy="106884"/>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3521" y="5226934"/>
            <a:ext cx="10491835" cy="369332"/>
          </a:xfrm>
          <a:prstGeom prst="rect">
            <a:avLst/>
          </a:prstGeom>
          <a:noFill/>
        </p:spPr>
        <p:txBody>
          <a:bodyPr wrap="square" rtlCol="0">
            <a:spAutoFit/>
          </a:bodyPr>
          <a:lstStyle/>
          <a:p>
            <a:r>
              <a:rPr lang="en-US" dirty="0" err="1" smtClean="0">
                <a:solidFill>
                  <a:srgbClr val="C00000"/>
                </a:solidFill>
              </a:rPr>
              <a:t>Matplotlib</a:t>
            </a:r>
            <a:r>
              <a:rPr lang="en-US" dirty="0" err="1" smtClean="0"/>
              <a:t>:</a:t>
            </a:r>
            <a:r>
              <a:rPr lang="en-US" dirty="0" err="1"/>
              <a:t>a</a:t>
            </a:r>
            <a:r>
              <a:rPr lang="en-US" dirty="0"/>
              <a:t> very popular Python library for </a:t>
            </a:r>
            <a:r>
              <a:rPr lang="en-US" dirty="0">
                <a:solidFill>
                  <a:srgbClr val="FFFF00"/>
                </a:solidFill>
              </a:rPr>
              <a:t>data visualization</a:t>
            </a:r>
          </a:p>
        </p:txBody>
      </p:sp>
      <p:sp>
        <p:nvSpPr>
          <p:cNvPr id="25" name="TextBox 24"/>
          <p:cNvSpPr txBox="1"/>
          <p:nvPr/>
        </p:nvSpPr>
        <p:spPr>
          <a:xfrm>
            <a:off x="734839" y="3891893"/>
            <a:ext cx="11457160" cy="923330"/>
          </a:xfrm>
          <a:prstGeom prst="rect">
            <a:avLst/>
          </a:prstGeom>
          <a:noFill/>
        </p:spPr>
        <p:txBody>
          <a:bodyPr wrap="square" rtlCol="0">
            <a:spAutoFit/>
          </a:bodyPr>
          <a:lstStyle/>
          <a:p>
            <a:pPr fontAlgn="base"/>
            <a:r>
              <a:rPr lang="en-US" dirty="0" err="1" smtClean="0">
                <a:solidFill>
                  <a:srgbClr val="C00000"/>
                </a:solidFill>
              </a:rPr>
              <a:t>Keras</a:t>
            </a:r>
            <a:r>
              <a:rPr lang="en-US" dirty="0" smtClean="0">
                <a:solidFill>
                  <a:srgbClr val="C00000"/>
                </a:solidFill>
              </a:rPr>
              <a:t>:</a:t>
            </a:r>
            <a:r>
              <a:rPr lang="en-US" dirty="0"/>
              <a:t> provides many inbuilt methods for groping, combining and </a:t>
            </a:r>
            <a:r>
              <a:rPr lang="en-US" dirty="0">
                <a:solidFill>
                  <a:srgbClr val="FFFF00"/>
                </a:solidFill>
              </a:rPr>
              <a:t>filtering</a:t>
            </a:r>
            <a:r>
              <a:rPr lang="en-US" dirty="0"/>
              <a:t> </a:t>
            </a:r>
            <a:r>
              <a:rPr lang="en-US" dirty="0" err="1" smtClean="0"/>
              <a:t>data.Keras</a:t>
            </a:r>
            <a:r>
              <a:rPr lang="en-US" dirty="0" smtClean="0"/>
              <a:t> </a:t>
            </a:r>
            <a:r>
              <a:rPr lang="en-US" dirty="0"/>
              <a:t>is a very popular Machine Learning library for </a:t>
            </a:r>
            <a:r>
              <a:rPr lang="en-US" dirty="0" smtClean="0"/>
              <a:t>Python.</a:t>
            </a:r>
            <a:r>
              <a:rPr lang="en-US" dirty="0"/>
              <a:t> One of the best thing about </a:t>
            </a:r>
            <a:r>
              <a:rPr lang="en-US" dirty="0" err="1"/>
              <a:t>Keras</a:t>
            </a:r>
            <a:r>
              <a:rPr lang="en-US" dirty="0"/>
              <a:t> is that it allows for easy and fast prototyping.</a:t>
            </a:r>
          </a:p>
          <a:p>
            <a:endParaRPr lang="en-US" dirty="0">
              <a:solidFill>
                <a:srgbClr val="C00000"/>
              </a:solidFill>
            </a:endParaRPr>
          </a:p>
        </p:txBody>
      </p:sp>
      <p:cxnSp>
        <p:nvCxnSpPr>
          <p:cNvPr id="27" name="Straight Connector 26"/>
          <p:cNvCxnSpPr/>
          <p:nvPr/>
        </p:nvCxnSpPr>
        <p:spPr>
          <a:xfrm>
            <a:off x="734839" y="4531477"/>
            <a:ext cx="11368671" cy="19665"/>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48150" y="4700814"/>
            <a:ext cx="10903076" cy="369332"/>
          </a:xfrm>
          <a:prstGeom prst="rect">
            <a:avLst/>
          </a:prstGeom>
          <a:noFill/>
        </p:spPr>
        <p:txBody>
          <a:bodyPr wrap="square" rtlCol="0">
            <a:spAutoFit/>
          </a:bodyPr>
          <a:lstStyle/>
          <a:p>
            <a:r>
              <a:rPr lang="en-US" dirty="0" err="1">
                <a:solidFill>
                  <a:srgbClr val="C00000"/>
                </a:solidFill>
              </a:rPr>
              <a:t>Pandas</a:t>
            </a:r>
            <a:r>
              <a:rPr lang="en-US" dirty="0" err="1"/>
              <a:t>:is</a:t>
            </a:r>
            <a:r>
              <a:rPr lang="en-US" dirty="0"/>
              <a:t> a popular Python library for data </a:t>
            </a:r>
            <a:r>
              <a:rPr lang="en-US" dirty="0" smtClean="0"/>
              <a:t>analysis                </a:t>
            </a:r>
            <a:r>
              <a:rPr lang="en-US" dirty="0" err="1" smtClean="0">
                <a:solidFill>
                  <a:srgbClr val="FFFF00"/>
                </a:solidFill>
              </a:rPr>
              <a:t>Ex:read_dataset</a:t>
            </a:r>
            <a:r>
              <a:rPr lang="en-US" dirty="0" smtClean="0">
                <a:solidFill>
                  <a:srgbClr val="FFFF00"/>
                </a:solidFill>
              </a:rPr>
              <a:t> </a:t>
            </a:r>
            <a:endParaRPr lang="en-US" dirty="0">
              <a:solidFill>
                <a:srgbClr val="FFFF00"/>
              </a:solidFill>
            </a:endParaRPr>
          </a:p>
        </p:txBody>
      </p:sp>
      <p:sp>
        <p:nvSpPr>
          <p:cNvPr id="32" name="TextBox 31"/>
          <p:cNvSpPr txBox="1"/>
          <p:nvPr/>
        </p:nvSpPr>
        <p:spPr>
          <a:xfrm>
            <a:off x="973394" y="5751871"/>
            <a:ext cx="2033840" cy="688258"/>
          </a:xfrm>
          <a:prstGeom prst="rect">
            <a:avLst/>
          </a:prstGeom>
          <a:noFill/>
        </p:spPr>
        <p:txBody>
          <a:bodyPr wrap="square" rtlCol="0">
            <a:spAutoFit/>
          </a:bodyPr>
          <a:lstStyle/>
          <a:p>
            <a:endParaRPr lang="en-US" dirty="0"/>
          </a:p>
        </p:txBody>
      </p:sp>
      <p:cxnSp>
        <p:nvCxnSpPr>
          <p:cNvPr id="34" name="Straight Connector 33"/>
          <p:cNvCxnSpPr/>
          <p:nvPr/>
        </p:nvCxnSpPr>
        <p:spPr>
          <a:xfrm flipV="1">
            <a:off x="801232" y="5166059"/>
            <a:ext cx="11302278" cy="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13521" y="5751871"/>
            <a:ext cx="110958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745481" y="5882394"/>
            <a:ext cx="11231881" cy="646331"/>
          </a:xfrm>
          <a:prstGeom prst="rect">
            <a:avLst/>
          </a:prstGeom>
          <a:noFill/>
        </p:spPr>
        <p:txBody>
          <a:bodyPr wrap="square" rtlCol="0">
            <a:spAutoFit/>
          </a:bodyPr>
          <a:lstStyle/>
          <a:p>
            <a:r>
              <a:rPr lang="en-US" dirty="0" err="1">
                <a:solidFill>
                  <a:srgbClr val="C00000"/>
                </a:solidFill>
              </a:rPr>
              <a:t>Seaborn</a:t>
            </a:r>
            <a:r>
              <a:rPr lang="en-US" dirty="0" err="1"/>
              <a:t>:is</a:t>
            </a:r>
            <a:r>
              <a:rPr lang="en-US" dirty="0"/>
              <a:t> a library that </a:t>
            </a:r>
            <a:r>
              <a:rPr lang="en-US" dirty="0">
                <a:solidFill>
                  <a:srgbClr val="FFFF00"/>
                </a:solidFill>
              </a:rPr>
              <a:t>uses </a:t>
            </a:r>
            <a:r>
              <a:rPr lang="en-US" dirty="0" err="1">
                <a:solidFill>
                  <a:srgbClr val="FFFF00"/>
                </a:solidFill>
              </a:rPr>
              <a:t>Matplotlib</a:t>
            </a:r>
            <a:r>
              <a:rPr lang="en-US" dirty="0">
                <a:solidFill>
                  <a:srgbClr val="FFFF00"/>
                </a:solidFill>
              </a:rPr>
              <a:t> </a:t>
            </a:r>
            <a:r>
              <a:rPr lang="en-US" dirty="0"/>
              <a:t>underneath to plot graphs. It will be used to </a:t>
            </a:r>
            <a:r>
              <a:rPr lang="en-US" dirty="0">
                <a:solidFill>
                  <a:srgbClr val="FFFF00"/>
                </a:solidFill>
              </a:rPr>
              <a:t>visualize random distributions.</a:t>
            </a:r>
          </a:p>
        </p:txBody>
      </p:sp>
    </p:spTree>
    <p:extLst>
      <p:ext uri="{BB962C8B-B14F-4D97-AF65-F5344CB8AC3E}">
        <p14:creationId xmlns:p14="http://schemas.microsoft.com/office/powerpoint/2010/main" val="1663446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3</a:t>
            </a:fld>
            <a:endParaRPr lang="en-US" noProof="0" dirty="0"/>
          </a:p>
        </p:txBody>
      </p:sp>
      <p:pic>
        <p:nvPicPr>
          <p:cNvPr id="5" name="Picture 4"/>
          <p:cNvPicPr>
            <a:picLocks noChangeAspect="1"/>
          </p:cNvPicPr>
          <p:nvPr/>
        </p:nvPicPr>
        <p:blipFill>
          <a:blip r:embed="rId2"/>
          <a:stretch>
            <a:fillRect/>
          </a:stretch>
        </p:blipFill>
        <p:spPr>
          <a:xfrm>
            <a:off x="938432" y="1098510"/>
            <a:ext cx="10336517" cy="1000535"/>
          </a:xfrm>
          <a:prstGeom prst="rect">
            <a:avLst/>
          </a:prstGeom>
        </p:spPr>
      </p:pic>
      <p:sp>
        <p:nvSpPr>
          <p:cNvPr id="6" name="TextBox 5"/>
          <p:cNvSpPr txBox="1"/>
          <p:nvPr/>
        </p:nvSpPr>
        <p:spPr>
          <a:xfrm>
            <a:off x="667910" y="365760"/>
            <a:ext cx="2027582" cy="369332"/>
          </a:xfrm>
          <a:prstGeom prst="rect">
            <a:avLst/>
          </a:prstGeom>
          <a:noFill/>
        </p:spPr>
        <p:txBody>
          <a:bodyPr wrap="square" rtlCol="0">
            <a:spAutoFit/>
          </a:bodyPr>
          <a:lstStyle/>
          <a:p>
            <a:r>
              <a:rPr lang="en-US" dirty="0" smtClean="0">
                <a:solidFill>
                  <a:schemeClr val="accent4">
                    <a:lumMod val="60000"/>
                    <a:lumOff val="40000"/>
                  </a:schemeClr>
                </a:solidFill>
              </a:rPr>
              <a:t>2-Read_dataset</a:t>
            </a:r>
            <a:endParaRPr lang="en-US" dirty="0">
              <a:solidFill>
                <a:schemeClr val="accent4">
                  <a:lumMod val="60000"/>
                  <a:lumOff val="40000"/>
                </a:schemeClr>
              </a:solidFill>
            </a:endParaRPr>
          </a:p>
        </p:txBody>
      </p:sp>
      <p:sp>
        <p:nvSpPr>
          <p:cNvPr id="7" name="TextBox 6"/>
          <p:cNvSpPr txBox="1"/>
          <p:nvPr/>
        </p:nvSpPr>
        <p:spPr>
          <a:xfrm>
            <a:off x="938432" y="2197646"/>
            <a:ext cx="8484042" cy="646331"/>
          </a:xfrm>
          <a:prstGeom prst="rect">
            <a:avLst/>
          </a:prstGeom>
          <a:noFill/>
        </p:spPr>
        <p:txBody>
          <a:bodyPr wrap="square" rtlCol="0">
            <a:spAutoFit/>
          </a:bodyPr>
          <a:lstStyle/>
          <a:p>
            <a:r>
              <a:rPr lang="en-US" dirty="0" smtClean="0">
                <a:solidFill>
                  <a:srgbClr val="C00000"/>
                </a:solidFill>
              </a:rPr>
              <a:t>X</a:t>
            </a:r>
            <a:r>
              <a:rPr lang="en-US" dirty="0" smtClean="0"/>
              <a:t>:Input_data</a:t>
            </a:r>
            <a:r>
              <a:rPr lang="en-US" dirty="0" smtClean="0">
                <a:solidFill>
                  <a:srgbClr val="00B0F0"/>
                </a:solidFill>
              </a:rPr>
              <a:t>(actual</a:t>
            </a:r>
            <a:r>
              <a:rPr lang="en-US" dirty="0" smtClean="0">
                <a:solidFill>
                  <a:srgbClr val="FFFF00"/>
                </a:solidFill>
              </a:rPr>
              <a:t>||</a:t>
            </a:r>
            <a:r>
              <a:rPr lang="en-US" dirty="0" smtClean="0">
                <a:solidFill>
                  <a:srgbClr val="00B0F0"/>
                </a:solidFill>
              </a:rPr>
              <a:t>predict)</a:t>
            </a:r>
          </a:p>
          <a:p>
            <a:r>
              <a:rPr lang="en-US" dirty="0" smtClean="0">
                <a:solidFill>
                  <a:srgbClr val="C00000"/>
                </a:solidFill>
              </a:rPr>
              <a:t>Y</a:t>
            </a:r>
            <a:r>
              <a:rPr lang="en-US" dirty="0" smtClean="0"/>
              <a:t>:output_data</a:t>
            </a:r>
            <a:r>
              <a:rPr lang="en-US" dirty="0" smtClean="0">
                <a:solidFill>
                  <a:srgbClr val="00B0F0"/>
                </a:solidFill>
              </a:rPr>
              <a:t>(actual</a:t>
            </a:r>
            <a:r>
              <a:rPr lang="en-US" dirty="0" smtClean="0">
                <a:solidFill>
                  <a:srgbClr val="FFFF00"/>
                </a:solidFill>
              </a:rPr>
              <a:t>||</a:t>
            </a:r>
            <a:r>
              <a:rPr lang="en-US" dirty="0" smtClean="0">
                <a:solidFill>
                  <a:srgbClr val="00B0F0"/>
                </a:solidFill>
              </a:rPr>
              <a:t>predict)</a:t>
            </a:r>
            <a:endParaRPr lang="en-US" dirty="0">
              <a:solidFill>
                <a:srgbClr val="00B0F0"/>
              </a:solidFill>
            </a:endParaRPr>
          </a:p>
        </p:txBody>
      </p:sp>
      <p:cxnSp>
        <p:nvCxnSpPr>
          <p:cNvPr id="9" name="Straight Connector 8"/>
          <p:cNvCxnSpPr/>
          <p:nvPr/>
        </p:nvCxnSpPr>
        <p:spPr>
          <a:xfrm>
            <a:off x="779228" y="3260035"/>
            <a:ext cx="11412771" cy="5565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9228" y="3820301"/>
            <a:ext cx="5748793" cy="369332"/>
          </a:xfrm>
          <a:prstGeom prst="rect">
            <a:avLst/>
          </a:prstGeom>
          <a:noFill/>
        </p:spPr>
        <p:txBody>
          <a:bodyPr wrap="square" rtlCol="0">
            <a:spAutoFit/>
          </a:bodyPr>
          <a:lstStyle/>
          <a:p>
            <a:r>
              <a:rPr lang="en-US" dirty="0" smtClean="0">
                <a:solidFill>
                  <a:schemeClr val="accent1">
                    <a:lumMod val="60000"/>
                    <a:lumOff val="40000"/>
                  </a:schemeClr>
                </a:solidFill>
              </a:rPr>
              <a:t>3-print shape of </a:t>
            </a:r>
            <a:r>
              <a:rPr lang="en-US" dirty="0" err="1" smtClean="0">
                <a:solidFill>
                  <a:schemeClr val="accent1">
                    <a:lumMod val="60000"/>
                    <a:lumOff val="40000"/>
                  </a:schemeClr>
                </a:solidFill>
              </a:rPr>
              <a:t>row&amp;col</a:t>
            </a:r>
            <a:endParaRPr lang="en-US" dirty="0">
              <a:solidFill>
                <a:schemeClr val="accent1">
                  <a:lumMod val="60000"/>
                  <a:lumOff val="40000"/>
                </a:schemeClr>
              </a:solidFill>
            </a:endParaRPr>
          </a:p>
        </p:txBody>
      </p:sp>
      <p:pic>
        <p:nvPicPr>
          <p:cNvPr id="12" name="Picture 11"/>
          <p:cNvPicPr>
            <a:picLocks noChangeAspect="1"/>
          </p:cNvPicPr>
          <p:nvPr/>
        </p:nvPicPr>
        <p:blipFill>
          <a:blip r:embed="rId3"/>
          <a:stretch>
            <a:fillRect/>
          </a:stretch>
        </p:blipFill>
        <p:spPr>
          <a:xfrm>
            <a:off x="6092894" y="3315693"/>
            <a:ext cx="5895111" cy="2053226"/>
          </a:xfrm>
          <a:prstGeom prst="rect">
            <a:avLst/>
          </a:prstGeom>
        </p:spPr>
      </p:pic>
      <p:sp>
        <p:nvSpPr>
          <p:cNvPr id="13" name="TextBox 12"/>
          <p:cNvSpPr txBox="1"/>
          <p:nvPr/>
        </p:nvSpPr>
        <p:spPr>
          <a:xfrm>
            <a:off x="938432" y="4484535"/>
            <a:ext cx="5168348" cy="1200329"/>
          </a:xfrm>
          <a:prstGeom prst="rect">
            <a:avLst/>
          </a:prstGeom>
          <a:noFill/>
        </p:spPr>
        <p:txBody>
          <a:bodyPr wrap="square" rtlCol="0">
            <a:spAutoFit/>
          </a:bodyPr>
          <a:lstStyle/>
          <a:p>
            <a:r>
              <a:rPr lang="en-US" dirty="0" smtClean="0"/>
              <a:t>1- </a:t>
            </a:r>
            <a:r>
              <a:rPr lang="en-US" dirty="0" smtClean="0">
                <a:solidFill>
                  <a:srgbClr val="FFFF00"/>
                </a:solidFill>
              </a:rPr>
              <a:t>59999</a:t>
            </a:r>
            <a:r>
              <a:rPr lang="en-US" dirty="0" smtClean="0"/>
              <a:t> row(sample) &amp;</a:t>
            </a:r>
            <a:r>
              <a:rPr lang="en-US" dirty="0" smtClean="0">
                <a:solidFill>
                  <a:srgbClr val="FFFF00"/>
                </a:solidFill>
              </a:rPr>
              <a:t>784</a:t>
            </a:r>
            <a:r>
              <a:rPr lang="en-US" dirty="0" smtClean="0"/>
              <a:t> col(feature)</a:t>
            </a:r>
          </a:p>
          <a:p>
            <a:r>
              <a:rPr lang="en-US" dirty="0" smtClean="0"/>
              <a:t>2-</a:t>
            </a:r>
            <a:r>
              <a:rPr lang="en-US" dirty="0" smtClean="0">
                <a:solidFill>
                  <a:srgbClr val="FFFF00"/>
                </a:solidFill>
              </a:rPr>
              <a:t>59999</a:t>
            </a:r>
            <a:r>
              <a:rPr lang="en-US" dirty="0" smtClean="0"/>
              <a:t> row &amp; </a:t>
            </a:r>
            <a:r>
              <a:rPr lang="en-US" dirty="0" smtClean="0">
                <a:solidFill>
                  <a:srgbClr val="FFFF00"/>
                </a:solidFill>
              </a:rPr>
              <a:t>1</a:t>
            </a:r>
            <a:r>
              <a:rPr lang="en-US" dirty="0" smtClean="0"/>
              <a:t> col (output)</a:t>
            </a:r>
          </a:p>
          <a:p>
            <a:r>
              <a:rPr lang="en-US" dirty="0" smtClean="0"/>
              <a:t>3- </a:t>
            </a:r>
            <a:r>
              <a:rPr lang="en-US" dirty="0" smtClean="0">
                <a:solidFill>
                  <a:srgbClr val="FFFF00"/>
                </a:solidFill>
              </a:rPr>
              <a:t>9999</a:t>
            </a:r>
            <a:r>
              <a:rPr lang="en-US" dirty="0" smtClean="0"/>
              <a:t> row&amp;</a:t>
            </a:r>
            <a:r>
              <a:rPr lang="en-US" dirty="0" smtClean="0">
                <a:solidFill>
                  <a:srgbClr val="FFFF00"/>
                </a:solidFill>
              </a:rPr>
              <a:t>784</a:t>
            </a:r>
            <a:r>
              <a:rPr lang="en-US" dirty="0" smtClean="0"/>
              <a:t> col</a:t>
            </a:r>
          </a:p>
          <a:p>
            <a:r>
              <a:rPr lang="en-US" dirty="0" smtClean="0"/>
              <a:t>4-</a:t>
            </a:r>
            <a:r>
              <a:rPr lang="en-US" dirty="0">
                <a:solidFill>
                  <a:srgbClr val="FFFF00"/>
                </a:solidFill>
              </a:rPr>
              <a:t> 9999</a:t>
            </a:r>
            <a:r>
              <a:rPr lang="en-US" dirty="0"/>
              <a:t> </a:t>
            </a:r>
            <a:r>
              <a:rPr lang="en-US" dirty="0" smtClean="0"/>
              <a:t>row&amp;</a:t>
            </a:r>
            <a:r>
              <a:rPr lang="en-US" dirty="0" smtClean="0">
                <a:solidFill>
                  <a:srgbClr val="FFFF00"/>
                </a:solidFill>
              </a:rPr>
              <a:t>1</a:t>
            </a:r>
            <a:r>
              <a:rPr lang="en-US" dirty="0" smtClean="0"/>
              <a:t> </a:t>
            </a:r>
            <a:r>
              <a:rPr lang="en-US" dirty="0"/>
              <a:t>col</a:t>
            </a:r>
          </a:p>
        </p:txBody>
      </p:sp>
      <p:sp>
        <p:nvSpPr>
          <p:cNvPr id="15" name="Right Brace 14"/>
          <p:cNvSpPr/>
          <p:nvPr/>
        </p:nvSpPr>
        <p:spPr>
          <a:xfrm>
            <a:off x="5104737" y="4651513"/>
            <a:ext cx="159026" cy="4331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3175037" y="5152326"/>
            <a:ext cx="159026" cy="4331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p:cNvCxnSpPr/>
          <p:nvPr/>
        </p:nvCxnSpPr>
        <p:spPr>
          <a:xfrm>
            <a:off x="5263763" y="4868106"/>
            <a:ext cx="306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46911" y="4643707"/>
            <a:ext cx="1081377" cy="369332"/>
          </a:xfrm>
          <a:prstGeom prst="rect">
            <a:avLst/>
          </a:prstGeom>
          <a:noFill/>
        </p:spPr>
        <p:txBody>
          <a:bodyPr wrap="square" rtlCol="0">
            <a:spAutoFit/>
          </a:bodyPr>
          <a:lstStyle/>
          <a:p>
            <a:r>
              <a:rPr lang="en-US" dirty="0" smtClean="0"/>
              <a:t>train</a:t>
            </a:r>
            <a:endParaRPr lang="en-US" dirty="0"/>
          </a:p>
        </p:txBody>
      </p:sp>
      <p:sp>
        <p:nvSpPr>
          <p:cNvPr id="20" name="TextBox 19"/>
          <p:cNvSpPr txBox="1"/>
          <p:nvPr/>
        </p:nvSpPr>
        <p:spPr>
          <a:xfrm>
            <a:off x="3639044" y="5152326"/>
            <a:ext cx="1081377" cy="369332"/>
          </a:xfrm>
          <a:prstGeom prst="rect">
            <a:avLst/>
          </a:prstGeom>
          <a:noFill/>
        </p:spPr>
        <p:txBody>
          <a:bodyPr wrap="square" rtlCol="0">
            <a:spAutoFit/>
          </a:bodyPr>
          <a:lstStyle/>
          <a:p>
            <a:r>
              <a:rPr lang="en-US" dirty="0" smtClean="0"/>
              <a:t>test</a:t>
            </a:r>
            <a:endParaRPr lang="en-US" dirty="0"/>
          </a:p>
        </p:txBody>
      </p:sp>
      <p:cxnSp>
        <p:nvCxnSpPr>
          <p:cNvPr id="22" name="Straight Arrow Connector 21"/>
          <p:cNvCxnSpPr>
            <a:stCxn id="16" idx="1"/>
          </p:cNvCxnSpPr>
          <p:nvPr/>
        </p:nvCxnSpPr>
        <p:spPr>
          <a:xfrm flipV="1">
            <a:off x="3334063" y="5368919"/>
            <a:ext cx="3195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354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4</a:t>
            </a:fld>
            <a:endParaRPr lang="en-US" noProof="0" dirty="0"/>
          </a:p>
        </p:txBody>
      </p:sp>
      <p:pic>
        <p:nvPicPr>
          <p:cNvPr id="5" name="Picture 4"/>
          <p:cNvPicPr>
            <a:picLocks noChangeAspect="1"/>
          </p:cNvPicPr>
          <p:nvPr/>
        </p:nvPicPr>
        <p:blipFill>
          <a:blip r:embed="rId2"/>
          <a:stretch>
            <a:fillRect/>
          </a:stretch>
        </p:blipFill>
        <p:spPr>
          <a:xfrm>
            <a:off x="7219784" y="338334"/>
            <a:ext cx="4564227" cy="1232165"/>
          </a:xfrm>
          <a:prstGeom prst="rect">
            <a:avLst/>
          </a:prstGeom>
        </p:spPr>
      </p:pic>
      <p:sp>
        <p:nvSpPr>
          <p:cNvPr id="6" name="TextBox 5"/>
          <p:cNvSpPr txBox="1"/>
          <p:nvPr/>
        </p:nvSpPr>
        <p:spPr>
          <a:xfrm>
            <a:off x="707666" y="1231550"/>
            <a:ext cx="6066845" cy="646331"/>
          </a:xfrm>
          <a:prstGeom prst="rect">
            <a:avLst/>
          </a:prstGeom>
          <a:noFill/>
        </p:spPr>
        <p:txBody>
          <a:bodyPr wrap="square" rtlCol="0">
            <a:spAutoFit/>
          </a:bodyPr>
          <a:lstStyle/>
          <a:p>
            <a:r>
              <a:rPr lang="en-US" dirty="0" err="1" smtClean="0">
                <a:solidFill>
                  <a:srgbClr val="FFFF00"/>
                </a:solidFill>
              </a:rPr>
              <a:t>X_train.isnull</a:t>
            </a:r>
            <a:r>
              <a:rPr lang="en-US" dirty="0" smtClean="0">
                <a:solidFill>
                  <a:srgbClr val="FFFF00"/>
                </a:solidFill>
              </a:rPr>
              <a:t>():</a:t>
            </a:r>
            <a:r>
              <a:rPr lang="en-US" dirty="0" smtClean="0"/>
              <a:t>checks </a:t>
            </a:r>
            <a:r>
              <a:rPr lang="en-US" dirty="0"/>
              <a:t>each element of the </a:t>
            </a:r>
            <a:r>
              <a:rPr lang="en-US" dirty="0" err="1" smtClean="0"/>
              <a:t>DataFrame</a:t>
            </a:r>
            <a:r>
              <a:rPr lang="en-US" dirty="0" smtClean="0"/>
              <a:t> if </a:t>
            </a:r>
            <a:r>
              <a:rPr lang="en-US" dirty="0"/>
              <a:t>it </a:t>
            </a:r>
            <a:endParaRPr lang="en-US" dirty="0" smtClean="0"/>
          </a:p>
          <a:p>
            <a:r>
              <a:rPr lang="en-US" dirty="0" smtClean="0"/>
              <a:t>is </a:t>
            </a:r>
            <a:r>
              <a:rPr lang="en-US" dirty="0">
                <a:solidFill>
                  <a:srgbClr val="C00000"/>
                </a:solidFill>
              </a:rPr>
              <a:t>null or missing</a:t>
            </a:r>
            <a:r>
              <a:rPr lang="en-US" dirty="0"/>
              <a:t>.</a:t>
            </a:r>
          </a:p>
        </p:txBody>
      </p:sp>
      <p:sp>
        <p:nvSpPr>
          <p:cNvPr id="3" name="TextBox 2"/>
          <p:cNvSpPr txBox="1"/>
          <p:nvPr/>
        </p:nvSpPr>
        <p:spPr>
          <a:xfrm>
            <a:off x="500931" y="461157"/>
            <a:ext cx="4245998" cy="369332"/>
          </a:xfrm>
          <a:prstGeom prst="rect">
            <a:avLst/>
          </a:prstGeom>
          <a:noFill/>
        </p:spPr>
        <p:txBody>
          <a:bodyPr wrap="square" rtlCol="0">
            <a:spAutoFit/>
          </a:bodyPr>
          <a:lstStyle/>
          <a:p>
            <a:r>
              <a:rPr lang="en-US" dirty="0">
                <a:solidFill>
                  <a:schemeClr val="accent1">
                    <a:lumMod val="60000"/>
                    <a:lumOff val="40000"/>
                  </a:schemeClr>
                </a:solidFill>
              </a:rPr>
              <a:t>3</a:t>
            </a:r>
            <a:r>
              <a:rPr lang="en-US" dirty="0" smtClean="0">
                <a:solidFill>
                  <a:schemeClr val="accent1">
                    <a:lumMod val="60000"/>
                    <a:lumOff val="40000"/>
                  </a:schemeClr>
                </a:solidFill>
              </a:rPr>
              <a:t>-Check dataset files(</a:t>
            </a:r>
            <a:r>
              <a:rPr lang="en-US" dirty="0" err="1" smtClean="0">
                <a:solidFill>
                  <a:schemeClr val="accent1">
                    <a:lumMod val="60000"/>
                    <a:lumOff val="40000"/>
                  </a:schemeClr>
                </a:solidFill>
              </a:rPr>
              <a:t>preprosessing</a:t>
            </a:r>
            <a:r>
              <a:rPr lang="en-US" dirty="0" smtClean="0">
                <a:solidFill>
                  <a:schemeClr val="accent1">
                    <a:lumMod val="60000"/>
                    <a:lumOff val="40000"/>
                  </a:schemeClr>
                </a:solidFill>
              </a:rPr>
              <a:t>)</a:t>
            </a:r>
            <a:endParaRPr lang="en-US" dirty="0">
              <a:solidFill>
                <a:schemeClr val="accent1">
                  <a:lumMod val="60000"/>
                  <a:lumOff val="40000"/>
                </a:schemeClr>
              </a:solidFill>
            </a:endParaRPr>
          </a:p>
        </p:txBody>
      </p:sp>
      <p:sp>
        <p:nvSpPr>
          <p:cNvPr id="20" name="TextBox 19"/>
          <p:cNvSpPr txBox="1"/>
          <p:nvPr/>
        </p:nvSpPr>
        <p:spPr>
          <a:xfrm>
            <a:off x="707666" y="2063679"/>
            <a:ext cx="6782463" cy="646331"/>
          </a:xfrm>
          <a:prstGeom prst="rect">
            <a:avLst/>
          </a:prstGeom>
          <a:noFill/>
        </p:spPr>
        <p:txBody>
          <a:bodyPr wrap="square" rtlCol="0">
            <a:spAutoFit/>
          </a:bodyPr>
          <a:lstStyle/>
          <a:p>
            <a:r>
              <a:rPr lang="en-US" dirty="0" err="1">
                <a:solidFill>
                  <a:srgbClr val="FFFF00"/>
                </a:solidFill>
              </a:rPr>
              <a:t>X_train.isnull</a:t>
            </a:r>
            <a:r>
              <a:rPr lang="en-US" dirty="0">
                <a:solidFill>
                  <a:srgbClr val="FFFF00"/>
                </a:solidFill>
              </a:rPr>
              <a:t>().any() </a:t>
            </a:r>
            <a:r>
              <a:rPr lang="en-US" dirty="0" smtClean="0"/>
              <a:t>:returns </a:t>
            </a:r>
            <a:r>
              <a:rPr lang="en-US" dirty="0"/>
              <a:t>a </a:t>
            </a:r>
            <a:r>
              <a:rPr lang="en-US" dirty="0" err="1">
                <a:solidFill>
                  <a:srgbClr val="C00000"/>
                </a:solidFill>
              </a:rPr>
              <a:t>boolean</a:t>
            </a:r>
            <a:r>
              <a:rPr lang="en-US" dirty="0">
                <a:solidFill>
                  <a:srgbClr val="C00000"/>
                </a:solidFill>
              </a:rPr>
              <a:t> Series</a:t>
            </a:r>
            <a:r>
              <a:rPr lang="en-US" dirty="0"/>
              <a:t> that indicates whether </a:t>
            </a:r>
            <a:r>
              <a:rPr lang="en-US" dirty="0">
                <a:solidFill>
                  <a:srgbClr val="C00000"/>
                </a:solidFill>
              </a:rPr>
              <a:t>each column </a:t>
            </a:r>
            <a:r>
              <a:rPr lang="en-US" dirty="0"/>
              <a:t>of </a:t>
            </a:r>
            <a:r>
              <a:rPr lang="en-US" dirty="0" err="1"/>
              <a:t>X_train</a:t>
            </a:r>
            <a:r>
              <a:rPr lang="en-US" dirty="0"/>
              <a:t> </a:t>
            </a:r>
            <a:r>
              <a:rPr lang="en-US" dirty="0">
                <a:solidFill>
                  <a:srgbClr val="C00000"/>
                </a:solidFill>
              </a:rPr>
              <a:t>contains any null values</a:t>
            </a:r>
            <a:r>
              <a:rPr lang="en-US" dirty="0"/>
              <a:t>.</a:t>
            </a:r>
          </a:p>
        </p:txBody>
      </p:sp>
      <p:sp>
        <p:nvSpPr>
          <p:cNvPr id="11" name="TextBox 10"/>
          <p:cNvSpPr txBox="1"/>
          <p:nvPr/>
        </p:nvSpPr>
        <p:spPr>
          <a:xfrm>
            <a:off x="707666" y="2884382"/>
            <a:ext cx="10996654" cy="646331"/>
          </a:xfrm>
          <a:prstGeom prst="rect">
            <a:avLst/>
          </a:prstGeom>
          <a:noFill/>
        </p:spPr>
        <p:txBody>
          <a:bodyPr wrap="square" rtlCol="0">
            <a:spAutoFit/>
          </a:bodyPr>
          <a:lstStyle/>
          <a:p>
            <a:r>
              <a:rPr lang="en-US" dirty="0" err="1">
                <a:solidFill>
                  <a:srgbClr val="FFFF00"/>
                </a:solidFill>
              </a:rPr>
              <a:t>X_train.isnull</a:t>
            </a:r>
            <a:r>
              <a:rPr lang="en-US" dirty="0">
                <a:solidFill>
                  <a:srgbClr val="FFFF00"/>
                </a:solidFill>
              </a:rPr>
              <a:t>().any().describe</a:t>
            </a:r>
            <a:r>
              <a:rPr lang="en-US" dirty="0" smtClean="0">
                <a:solidFill>
                  <a:srgbClr val="FFFF00"/>
                </a:solidFill>
              </a:rPr>
              <a:t>(): </a:t>
            </a:r>
            <a:r>
              <a:rPr lang="en-US" dirty="0"/>
              <a:t>calculates some </a:t>
            </a:r>
            <a:r>
              <a:rPr lang="en-US" dirty="0">
                <a:solidFill>
                  <a:srgbClr val="C00000"/>
                </a:solidFill>
              </a:rPr>
              <a:t>summary statistics</a:t>
            </a:r>
            <a:r>
              <a:rPr lang="en-US" dirty="0"/>
              <a:t> of the </a:t>
            </a:r>
            <a:r>
              <a:rPr lang="en-US" dirty="0" err="1"/>
              <a:t>boolean</a:t>
            </a:r>
            <a:r>
              <a:rPr lang="en-US" dirty="0"/>
              <a:t> Series returned by </a:t>
            </a:r>
            <a:r>
              <a:rPr lang="en-US" dirty="0" err="1"/>
              <a:t>X_train.isnull</a:t>
            </a:r>
            <a:r>
              <a:rPr lang="en-US" dirty="0"/>
              <a:t>().any(), specifically the count, mean, standard deviation, minimum, and maximum.</a:t>
            </a:r>
          </a:p>
        </p:txBody>
      </p:sp>
      <p:cxnSp>
        <p:nvCxnSpPr>
          <p:cNvPr id="13" name="Straight Connector 12"/>
          <p:cNvCxnSpPr/>
          <p:nvPr/>
        </p:nvCxnSpPr>
        <p:spPr>
          <a:xfrm>
            <a:off x="787179" y="1961052"/>
            <a:ext cx="57487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7179" y="2790907"/>
            <a:ext cx="77127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87179" y="3714237"/>
            <a:ext cx="1024128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07666" y="3782148"/>
            <a:ext cx="8561988" cy="1200329"/>
          </a:xfrm>
          <a:prstGeom prst="rect">
            <a:avLst/>
          </a:prstGeom>
          <a:noFill/>
        </p:spPr>
        <p:txBody>
          <a:bodyPr wrap="square" rtlCol="0">
            <a:spAutoFit/>
          </a:bodyPr>
          <a:lstStyle/>
          <a:p>
            <a:r>
              <a:rPr lang="en-US" dirty="0" err="1" smtClean="0">
                <a:solidFill>
                  <a:srgbClr val="00B0F0"/>
                </a:solidFill>
              </a:rPr>
              <a:t>Count</a:t>
            </a:r>
            <a:r>
              <a:rPr lang="en-US" dirty="0" err="1" smtClean="0"/>
              <a:t>:</a:t>
            </a:r>
            <a:r>
              <a:rPr lang="en-US" dirty="0" err="1"/>
              <a:t>number</a:t>
            </a:r>
            <a:r>
              <a:rPr lang="en-US" dirty="0"/>
              <a:t> of </a:t>
            </a:r>
            <a:r>
              <a:rPr lang="en-US" dirty="0">
                <a:solidFill>
                  <a:srgbClr val="92D050"/>
                </a:solidFill>
              </a:rPr>
              <a:t>non-null values </a:t>
            </a:r>
            <a:r>
              <a:rPr lang="en-US" dirty="0"/>
              <a:t>returned </a:t>
            </a:r>
            <a:r>
              <a:rPr lang="en-US" dirty="0">
                <a:solidFill>
                  <a:srgbClr val="92D050"/>
                </a:solidFill>
              </a:rPr>
              <a:t>by </a:t>
            </a:r>
            <a:r>
              <a:rPr lang="en-US" dirty="0" err="1">
                <a:solidFill>
                  <a:srgbClr val="92D050"/>
                </a:solidFill>
              </a:rPr>
              <a:t>X_train.isnull</a:t>
            </a:r>
            <a:r>
              <a:rPr lang="en-US" dirty="0">
                <a:solidFill>
                  <a:srgbClr val="92D050"/>
                </a:solidFill>
              </a:rPr>
              <a:t>().any</a:t>
            </a:r>
            <a:r>
              <a:rPr lang="en-US" dirty="0" smtClean="0">
                <a:solidFill>
                  <a:srgbClr val="92D050"/>
                </a:solidFill>
              </a:rPr>
              <a:t>() </a:t>
            </a:r>
            <a:r>
              <a:rPr lang="en-US" dirty="0" smtClean="0"/>
              <a:t>784 col.</a:t>
            </a:r>
          </a:p>
          <a:p>
            <a:endParaRPr lang="en-US" dirty="0"/>
          </a:p>
          <a:p>
            <a:endParaRPr lang="en-US" dirty="0" smtClean="0"/>
          </a:p>
          <a:p>
            <a:r>
              <a:rPr lang="en-US" dirty="0" smtClean="0"/>
              <a:t> </a:t>
            </a:r>
            <a:endParaRPr lang="en-US" dirty="0"/>
          </a:p>
        </p:txBody>
      </p:sp>
      <p:sp>
        <p:nvSpPr>
          <p:cNvPr id="23" name="TextBox 22"/>
          <p:cNvSpPr txBox="1"/>
          <p:nvPr/>
        </p:nvSpPr>
        <p:spPr>
          <a:xfrm>
            <a:off x="707666" y="3986586"/>
            <a:ext cx="9128098" cy="646331"/>
          </a:xfrm>
          <a:prstGeom prst="rect">
            <a:avLst/>
          </a:prstGeom>
          <a:noFill/>
        </p:spPr>
        <p:txBody>
          <a:bodyPr wrap="square" rtlCol="0">
            <a:spAutoFit/>
          </a:bodyPr>
          <a:lstStyle/>
          <a:p>
            <a:endParaRPr lang="en-US" dirty="0" smtClean="0">
              <a:solidFill>
                <a:srgbClr val="00B0F0"/>
              </a:solidFill>
            </a:endParaRPr>
          </a:p>
          <a:p>
            <a:r>
              <a:rPr lang="en-US" dirty="0" smtClean="0">
                <a:solidFill>
                  <a:srgbClr val="00B0F0"/>
                </a:solidFill>
              </a:rPr>
              <a:t>Unique</a:t>
            </a:r>
            <a:r>
              <a:rPr lang="en-US" dirty="0" smtClean="0"/>
              <a:t>:</a:t>
            </a:r>
            <a:r>
              <a:rPr lang="en-US" dirty="0"/>
              <a:t> The </a:t>
            </a:r>
            <a:r>
              <a:rPr lang="en-US" dirty="0">
                <a:solidFill>
                  <a:srgbClr val="92D050"/>
                </a:solidFill>
              </a:rPr>
              <a:t>number of unique</a:t>
            </a:r>
            <a:r>
              <a:rPr lang="en-US" dirty="0"/>
              <a:t> </a:t>
            </a:r>
            <a:r>
              <a:rPr lang="en-US" dirty="0" smtClean="0"/>
              <a:t>values.</a:t>
            </a:r>
            <a:endParaRPr lang="en-US" dirty="0"/>
          </a:p>
        </p:txBody>
      </p:sp>
      <p:sp>
        <p:nvSpPr>
          <p:cNvPr id="24" name="TextBox 23"/>
          <p:cNvSpPr txBox="1"/>
          <p:nvPr/>
        </p:nvSpPr>
        <p:spPr>
          <a:xfrm>
            <a:off x="707666" y="4741584"/>
            <a:ext cx="6440557" cy="369332"/>
          </a:xfrm>
          <a:prstGeom prst="rect">
            <a:avLst/>
          </a:prstGeom>
          <a:noFill/>
        </p:spPr>
        <p:txBody>
          <a:bodyPr wrap="square" rtlCol="0">
            <a:spAutoFit/>
          </a:bodyPr>
          <a:lstStyle/>
          <a:p>
            <a:r>
              <a:rPr lang="en-US" dirty="0">
                <a:solidFill>
                  <a:srgbClr val="00B0F0"/>
                </a:solidFill>
              </a:rPr>
              <a:t>top</a:t>
            </a:r>
            <a:r>
              <a:rPr lang="en-US" dirty="0"/>
              <a:t>: The </a:t>
            </a:r>
            <a:r>
              <a:rPr lang="en-US" dirty="0">
                <a:solidFill>
                  <a:srgbClr val="92D050"/>
                </a:solidFill>
              </a:rPr>
              <a:t>most frequently </a:t>
            </a:r>
            <a:r>
              <a:rPr lang="en-US" dirty="0"/>
              <a:t>occurring </a:t>
            </a:r>
            <a:r>
              <a:rPr lang="en-US" dirty="0" smtClean="0"/>
              <a:t>value is false.</a:t>
            </a:r>
            <a:endParaRPr lang="en-US" dirty="0"/>
          </a:p>
        </p:txBody>
      </p:sp>
      <p:sp>
        <p:nvSpPr>
          <p:cNvPr id="26" name="TextBox 25"/>
          <p:cNvSpPr txBox="1"/>
          <p:nvPr/>
        </p:nvSpPr>
        <p:spPr>
          <a:xfrm>
            <a:off x="707666" y="5266245"/>
            <a:ext cx="7983110" cy="369332"/>
          </a:xfrm>
          <a:prstGeom prst="rect">
            <a:avLst/>
          </a:prstGeom>
          <a:noFill/>
        </p:spPr>
        <p:txBody>
          <a:bodyPr wrap="square" rtlCol="0">
            <a:spAutoFit/>
          </a:bodyPr>
          <a:lstStyle/>
          <a:p>
            <a:r>
              <a:rPr lang="en-US" dirty="0" err="1">
                <a:solidFill>
                  <a:srgbClr val="00B0F0"/>
                </a:solidFill>
              </a:rPr>
              <a:t>freq</a:t>
            </a:r>
            <a:r>
              <a:rPr lang="en-US" dirty="0"/>
              <a:t>: The </a:t>
            </a:r>
            <a:r>
              <a:rPr lang="en-US" dirty="0">
                <a:solidFill>
                  <a:srgbClr val="92D050"/>
                </a:solidFill>
              </a:rPr>
              <a:t>frequency</a:t>
            </a:r>
            <a:r>
              <a:rPr lang="en-US" dirty="0"/>
              <a:t> of the most frequently </a:t>
            </a:r>
            <a:r>
              <a:rPr lang="en-US" dirty="0" smtClean="0"/>
              <a:t>occurring(</a:t>
            </a:r>
            <a:r>
              <a:rPr lang="en-US" dirty="0" smtClean="0">
                <a:solidFill>
                  <a:srgbClr val="92D050"/>
                </a:solidFill>
              </a:rPr>
              <a:t>top</a:t>
            </a:r>
            <a:r>
              <a:rPr lang="en-US" dirty="0" smtClean="0"/>
              <a:t>).</a:t>
            </a:r>
            <a:endParaRPr lang="en-US" dirty="0"/>
          </a:p>
        </p:txBody>
      </p:sp>
      <p:sp>
        <p:nvSpPr>
          <p:cNvPr id="28" name="TextBox 27"/>
          <p:cNvSpPr txBox="1"/>
          <p:nvPr/>
        </p:nvSpPr>
        <p:spPr>
          <a:xfrm>
            <a:off x="707666" y="5767007"/>
            <a:ext cx="10408258" cy="923330"/>
          </a:xfrm>
          <a:prstGeom prst="rect">
            <a:avLst/>
          </a:prstGeom>
          <a:noFill/>
        </p:spPr>
        <p:txBody>
          <a:bodyPr wrap="square" rtlCol="0">
            <a:spAutoFit/>
          </a:bodyPr>
          <a:lstStyle/>
          <a:p>
            <a:r>
              <a:rPr lang="en-US" dirty="0" err="1" smtClean="0">
                <a:solidFill>
                  <a:srgbClr val="00B0F0"/>
                </a:solidFill>
              </a:rPr>
              <a:t>Dtype</a:t>
            </a:r>
            <a:r>
              <a:rPr lang="en-US" dirty="0" err="1" smtClean="0"/>
              <a:t>:object</a:t>
            </a:r>
            <a:r>
              <a:rPr lang="en-US" dirty="0" smtClean="0"/>
              <a:t> </a:t>
            </a:r>
            <a:r>
              <a:rPr lang="en-US" dirty="0"/>
              <a:t>is </a:t>
            </a:r>
            <a:r>
              <a:rPr lang="en-US" dirty="0">
                <a:solidFill>
                  <a:srgbClr val="92D050"/>
                </a:solidFill>
              </a:rPr>
              <a:t>not related </a:t>
            </a:r>
            <a:r>
              <a:rPr lang="en-US" dirty="0"/>
              <a:t>to the </a:t>
            </a:r>
            <a:r>
              <a:rPr lang="en-US" dirty="0">
                <a:solidFill>
                  <a:srgbClr val="92D050"/>
                </a:solidFill>
              </a:rPr>
              <a:t>code</a:t>
            </a:r>
            <a:r>
              <a:rPr lang="en-US" dirty="0"/>
              <a:t> you provided previously  but it is likely the result of executing some other code in a Python program or </a:t>
            </a:r>
            <a:r>
              <a:rPr lang="en-US" dirty="0" err="1" smtClean="0"/>
              <a:t>console.dtype</a:t>
            </a:r>
            <a:r>
              <a:rPr lang="en-US" dirty="0" smtClean="0"/>
              <a:t> </a:t>
            </a:r>
            <a:r>
              <a:rPr lang="en-US" dirty="0" smtClean="0">
                <a:solidFill>
                  <a:srgbClr val="92D050"/>
                </a:solidFill>
              </a:rPr>
              <a:t>stands for data type</a:t>
            </a:r>
            <a:r>
              <a:rPr lang="en-US" dirty="0" smtClean="0"/>
              <a:t>, and object is a data type in Python that represents a </a:t>
            </a:r>
            <a:r>
              <a:rPr lang="en-US" dirty="0" smtClean="0">
                <a:solidFill>
                  <a:srgbClr val="92D050"/>
                </a:solidFill>
              </a:rPr>
              <a:t>string</a:t>
            </a:r>
            <a:r>
              <a:rPr lang="en-US" dirty="0" smtClean="0"/>
              <a:t> or any other Python object.</a:t>
            </a:r>
            <a:endParaRPr lang="en-US" dirty="0"/>
          </a:p>
        </p:txBody>
      </p:sp>
      <p:pic>
        <p:nvPicPr>
          <p:cNvPr id="30" name="Picture 29"/>
          <p:cNvPicPr>
            <a:picLocks noChangeAspect="1"/>
          </p:cNvPicPr>
          <p:nvPr/>
        </p:nvPicPr>
        <p:blipFill>
          <a:blip r:embed="rId3"/>
          <a:stretch>
            <a:fillRect/>
          </a:stretch>
        </p:blipFill>
        <p:spPr>
          <a:xfrm>
            <a:off x="7219784" y="1663972"/>
            <a:ext cx="4510328" cy="1152500"/>
          </a:xfrm>
          <a:prstGeom prst="rect">
            <a:avLst/>
          </a:prstGeom>
        </p:spPr>
      </p:pic>
    </p:spTree>
    <p:extLst>
      <p:ext uri="{BB962C8B-B14F-4D97-AF65-F5344CB8AC3E}">
        <p14:creationId xmlns:p14="http://schemas.microsoft.com/office/powerpoint/2010/main" val="98844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5</a:t>
            </a:fld>
            <a:endParaRPr lang="en-US" noProof="0" dirty="0"/>
          </a:p>
        </p:txBody>
      </p:sp>
      <p:pic>
        <p:nvPicPr>
          <p:cNvPr id="5" name="Picture 4"/>
          <p:cNvPicPr>
            <a:picLocks noChangeAspect="1"/>
          </p:cNvPicPr>
          <p:nvPr/>
        </p:nvPicPr>
        <p:blipFill>
          <a:blip r:embed="rId2"/>
          <a:stretch>
            <a:fillRect/>
          </a:stretch>
        </p:blipFill>
        <p:spPr>
          <a:xfrm>
            <a:off x="5673254" y="1076491"/>
            <a:ext cx="5848350" cy="704850"/>
          </a:xfrm>
          <a:prstGeom prst="rect">
            <a:avLst/>
          </a:prstGeom>
        </p:spPr>
      </p:pic>
      <p:sp>
        <p:nvSpPr>
          <p:cNvPr id="6" name="TextBox 5"/>
          <p:cNvSpPr txBox="1"/>
          <p:nvPr/>
        </p:nvSpPr>
        <p:spPr>
          <a:xfrm>
            <a:off x="795129" y="1934580"/>
            <a:ext cx="10988882" cy="923330"/>
          </a:xfrm>
          <a:prstGeom prst="rect">
            <a:avLst/>
          </a:prstGeom>
          <a:noFill/>
        </p:spPr>
        <p:txBody>
          <a:bodyPr wrap="square" rtlCol="0">
            <a:spAutoFit/>
          </a:bodyPr>
          <a:lstStyle/>
          <a:p>
            <a:r>
              <a:rPr lang="en-US" dirty="0" err="1" smtClean="0">
                <a:solidFill>
                  <a:srgbClr val="FFFF00"/>
                </a:solidFill>
              </a:rPr>
              <a:t>X_train</a:t>
            </a:r>
            <a:r>
              <a:rPr lang="en-US" dirty="0" smtClean="0">
                <a:solidFill>
                  <a:srgbClr val="FFFF00"/>
                </a:solidFill>
              </a:rPr>
              <a:t> </a:t>
            </a:r>
            <a:r>
              <a:rPr lang="en-US" dirty="0">
                <a:solidFill>
                  <a:srgbClr val="FFFF00"/>
                </a:solidFill>
              </a:rPr>
              <a:t>/ 255.0</a:t>
            </a:r>
            <a:r>
              <a:rPr lang="en-US" dirty="0"/>
              <a:t>: This </a:t>
            </a:r>
            <a:r>
              <a:rPr lang="en-US" dirty="0">
                <a:solidFill>
                  <a:srgbClr val="FF0000"/>
                </a:solidFill>
              </a:rPr>
              <a:t>divides</a:t>
            </a:r>
            <a:r>
              <a:rPr lang="en-US" dirty="0"/>
              <a:t> each element in the </a:t>
            </a:r>
            <a:r>
              <a:rPr lang="en-US" dirty="0" err="1"/>
              <a:t>DataFrame</a:t>
            </a:r>
            <a:r>
              <a:rPr lang="en-US" dirty="0"/>
              <a:t> </a:t>
            </a:r>
            <a:r>
              <a:rPr lang="en-US" dirty="0" err="1">
                <a:solidFill>
                  <a:srgbClr val="FF0000"/>
                </a:solidFill>
              </a:rPr>
              <a:t>X_train</a:t>
            </a:r>
            <a:r>
              <a:rPr lang="en-US" dirty="0"/>
              <a:t> by </a:t>
            </a:r>
            <a:r>
              <a:rPr lang="en-US" dirty="0">
                <a:solidFill>
                  <a:srgbClr val="FF0000"/>
                </a:solidFill>
              </a:rPr>
              <a:t>255.0,</a:t>
            </a:r>
            <a:r>
              <a:rPr lang="en-US" dirty="0"/>
              <a:t> which is a </a:t>
            </a:r>
            <a:r>
              <a:rPr lang="en-US" dirty="0" smtClean="0">
                <a:solidFill>
                  <a:srgbClr val="FF0000"/>
                </a:solidFill>
              </a:rPr>
              <a:t>normalization</a:t>
            </a:r>
          </a:p>
          <a:p>
            <a:r>
              <a:rPr lang="en-US" dirty="0" smtClean="0"/>
              <a:t>technique </a:t>
            </a:r>
            <a:r>
              <a:rPr lang="en-US" dirty="0"/>
              <a:t>commonly used </a:t>
            </a:r>
            <a:r>
              <a:rPr lang="en-US" dirty="0" smtClean="0"/>
              <a:t>with </a:t>
            </a:r>
            <a:r>
              <a:rPr lang="en-US" dirty="0"/>
              <a:t>image </a:t>
            </a:r>
            <a:r>
              <a:rPr lang="en-US" dirty="0" smtClean="0"/>
              <a:t>255.0 the </a:t>
            </a:r>
            <a:r>
              <a:rPr lang="en-US" dirty="0"/>
              <a:t>pixel values of the image are </a:t>
            </a:r>
            <a:r>
              <a:rPr lang="en-US" dirty="0">
                <a:solidFill>
                  <a:srgbClr val="FF0000"/>
                </a:solidFill>
              </a:rPr>
              <a:t>scaled to the range [0, 1], </a:t>
            </a:r>
            <a:r>
              <a:rPr lang="en-US" dirty="0"/>
              <a:t>which can </a:t>
            </a:r>
            <a:r>
              <a:rPr lang="en-US" dirty="0">
                <a:solidFill>
                  <a:srgbClr val="FF0000"/>
                </a:solidFill>
              </a:rPr>
              <a:t>improve the </a:t>
            </a:r>
            <a:r>
              <a:rPr lang="en-US" dirty="0" smtClean="0">
                <a:solidFill>
                  <a:srgbClr val="FF0000"/>
                </a:solidFill>
              </a:rPr>
              <a:t>performance (</a:t>
            </a:r>
            <a:r>
              <a:rPr lang="en-US" dirty="0" smtClean="0">
                <a:solidFill>
                  <a:srgbClr val="00B0F0"/>
                </a:solidFill>
              </a:rPr>
              <a:t>classification or regression</a:t>
            </a:r>
            <a:r>
              <a:rPr lang="en-US" dirty="0" smtClean="0">
                <a:solidFill>
                  <a:srgbClr val="FF0000"/>
                </a:solidFill>
              </a:rPr>
              <a:t>) </a:t>
            </a:r>
            <a:r>
              <a:rPr lang="en-US" dirty="0"/>
              <a:t>of certain machine learning algorithms.</a:t>
            </a:r>
          </a:p>
        </p:txBody>
      </p:sp>
      <p:cxnSp>
        <p:nvCxnSpPr>
          <p:cNvPr id="9" name="Straight Connector 8"/>
          <p:cNvCxnSpPr/>
          <p:nvPr/>
        </p:nvCxnSpPr>
        <p:spPr>
          <a:xfrm flipV="1">
            <a:off x="691761" y="3323646"/>
            <a:ext cx="11362415" cy="15902"/>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6724242" y="3977884"/>
            <a:ext cx="5263763" cy="1150929"/>
          </a:xfrm>
          <a:prstGeom prst="rect">
            <a:avLst/>
          </a:prstGeom>
        </p:spPr>
      </p:pic>
      <p:sp>
        <p:nvSpPr>
          <p:cNvPr id="13" name="TextBox 12"/>
          <p:cNvSpPr txBox="1"/>
          <p:nvPr/>
        </p:nvSpPr>
        <p:spPr>
          <a:xfrm>
            <a:off x="795129" y="3977884"/>
            <a:ext cx="5876014" cy="923330"/>
          </a:xfrm>
          <a:prstGeom prst="rect">
            <a:avLst/>
          </a:prstGeom>
          <a:noFill/>
        </p:spPr>
        <p:txBody>
          <a:bodyPr wrap="square" rtlCol="0">
            <a:spAutoFit/>
          </a:bodyPr>
          <a:lstStyle/>
          <a:p>
            <a:r>
              <a:rPr lang="en-US" dirty="0">
                <a:solidFill>
                  <a:srgbClr val="FFFF00"/>
                </a:solidFill>
              </a:rPr>
              <a:t>print(</a:t>
            </a:r>
            <a:r>
              <a:rPr lang="en-US" dirty="0" err="1">
                <a:solidFill>
                  <a:srgbClr val="FFFF00"/>
                </a:solidFill>
              </a:rPr>
              <a:t>X_train.shape</a:t>
            </a:r>
            <a:r>
              <a:rPr lang="en-US" dirty="0">
                <a:solidFill>
                  <a:srgbClr val="FFFF00"/>
                </a:solidFill>
              </a:rPr>
              <a:t>)</a:t>
            </a:r>
            <a:r>
              <a:rPr lang="en-US" dirty="0"/>
              <a:t>: This prints the </a:t>
            </a:r>
            <a:r>
              <a:rPr lang="en-US" dirty="0">
                <a:solidFill>
                  <a:srgbClr val="C00000"/>
                </a:solidFill>
              </a:rPr>
              <a:t>shape of the </a:t>
            </a:r>
            <a:r>
              <a:rPr lang="en-US" dirty="0" err="1">
                <a:solidFill>
                  <a:srgbClr val="C00000"/>
                </a:solidFill>
              </a:rPr>
              <a:t>X_train</a:t>
            </a:r>
            <a:r>
              <a:rPr lang="en-US" dirty="0">
                <a:solidFill>
                  <a:srgbClr val="C00000"/>
                </a:solidFill>
              </a:rPr>
              <a:t> </a:t>
            </a:r>
            <a:r>
              <a:rPr lang="en-US" dirty="0" smtClean="0"/>
              <a:t>array. specifies </a:t>
            </a:r>
            <a:r>
              <a:rPr lang="en-US" dirty="0"/>
              <a:t>the number of </a:t>
            </a:r>
            <a:r>
              <a:rPr lang="en-US" dirty="0">
                <a:solidFill>
                  <a:srgbClr val="C00000"/>
                </a:solidFill>
              </a:rPr>
              <a:t>rows and columns </a:t>
            </a:r>
            <a:r>
              <a:rPr lang="en-US" dirty="0"/>
              <a:t>in the object. </a:t>
            </a:r>
          </a:p>
        </p:txBody>
      </p:sp>
    </p:spTree>
    <p:extLst>
      <p:ext uri="{BB962C8B-B14F-4D97-AF65-F5344CB8AC3E}">
        <p14:creationId xmlns:p14="http://schemas.microsoft.com/office/powerpoint/2010/main" val="2681351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6</a:t>
            </a:fld>
            <a:endParaRPr lang="en-US" noProof="0" dirty="0"/>
          </a:p>
        </p:txBody>
      </p:sp>
      <p:pic>
        <p:nvPicPr>
          <p:cNvPr id="8" name="Picture 7"/>
          <p:cNvPicPr>
            <a:picLocks noChangeAspect="1"/>
          </p:cNvPicPr>
          <p:nvPr/>
        </p:nvPicPr>
        <p:blipFill>
          <a:blip r:embed="rId2"/>
          <a:stretch>
            <a:fillRect/>
          </a:stretch>
        </p:blipFill>
        <p:spPr>
          <a:xfrm>
            <a:off x="660344" y="2324204"/>
            <a:ext cx="7449986" cy="2621507"/>
          </a:xfrm>
          <a:prstGeom prst="rect">
            <a:avLst/>
          </a:prstGeom>
        </p:spPr>
      </p:pic>
      <p:pic>
        <p:nvPicPr>
          <p:cNvPr id="9" name="Picture 8"/>
          <p:cNvPicPr>
            <a:picLocks noChangeAspect="1"/>
          </p:cNvPicPr>
          <p:nvPr/>
        </p:nvPicPr>
        <p:blipFill>
          <a:blip r:embed="rId3"/>
          <a:stretch>
            <a:fillRect/>
          </a:stretch>
        </p:blipFill>
        <p:spPr>
          <a:xfrm>
            <a:off x="660344" y="1288406"/>
            <a:ext cx="6370872" cy="493819"/>
          </a:xfrm>
          <a:prstGeom prst="rect">
            <a:avLst/>
          </a:prstGeom>
        </p:spPr>
      </p:pic>
      <p:pic>
        <p:nvPicPr>
          <p:cNvPr id="10" name="Picture 9"/>
          <p:cNvPicPr>
            <a:picLocks noChangeAspect="1"/>
          </p:cNvPicPr>
          <p:nvPr/>
        </p:nvPicPr>
        <p:blipFill>
          <a:blip r:embed="rId4"/>
          <a:stretch>
            <a:fillRect/>
          </a:stretch>
        </p:blipFill>
        <p:spPr>
          <a:xfrm>
            <a:off x="1221849" y="5502674"/>
            <a:ext cx="9591925" cy="49381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11" name="Picture 10"/>
          <p:cNvPicPr>
            <a:picLocks noChangeAspect="1"/>
          </p:cNvPicPr>
          <p:nvPr/>
        </p:nvPicPr>
        <p:blipFill>
          <a:blip r:embed="rId5"/>
          <a:stretch>
            <a:fillRect/>
          </a:stretch>
        </p:blipFill>
        <p:spPr>
          <a:xfrm>
            <a:off x="6534051" y="794587"/>
            <a:ext cx="4578493" cy="883997"/>
          </a:xfrm>
          <a:prstGeom prst="rect">
            <a:avLst/>
          </a:prstGeom>
        </p:spPr>
      </p:pic>
      <p:cxnSp>
        <p:nvCxnSpPr>
          <p:cNvPr id="13" name="Straight Connector 12"/>
          <p:cNvCxnSpPr/>
          <p:nvPr/>
        </p:nvCxnSpPr>
        <p:spPr>
          <a:xfrm>
            <a:off x="673209" y="1961333"/>
            <a:ext cx="6358007" cy="21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3325" y="4929809"/>
            <a:ext cx="10082254" cy="318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701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7</a:t>
            </a:fld>
            <a:endParaRPr lang="en-US" noProof="0" dirty="0"/>
          </a:p>
        </p:txBody>
      </p:sp>
      <p:pic>
        <p:nvPicPr>
          <p:cNvPr id="5" name="Picture 4"/>
          <p:cNvPicPr>
            <a:picLocks noChangeAspect="1"/>
          </p:cNvPicPr>
          <p:nvPr/>
        </p:nvPicPr>
        <p:blipFill>
          <a:blip r:embed="rId2"/>
          <a:stretch>
            <a:fillRect/>
          </a:stretch>
        </p:blipFill>
        <p:spPr>
          <a:xfrm>
            <a:off x="7577593" y="492415"/>
            <a:ext cx="3962186" cy="1847602"/>
          </a:xfrm>
          <a:prstGeom prst="rect">
            <a:avLst/>
          </a:prstGeom>
        </p:spPr>
      </p:pic>
      <p:sp>
        <p:nvSpPr>
          <p:cNvPr id="6" name="TextBox 5"/>
          <p:cNvSpPr txBox="1"/>
          <p:nvPr/>
        </p:nvSpPr>
        <p:spPr>
          <a:xfrm>
            <a:off x="795130" y="2699080"/>
            <a:ext cx="7060759" cy="2308324"/>
          </a:xfrm>
          <a:prstGeom prst="rect">
            <a:avLst/>
          </a:prstGeom>
          <a:noFill/>
        </p:spPr>
        <p:txBody>
          <a:bodyPr wrap="square" rtlCol="0">
            <a:spAutoFit/>
          </a:bodyPr>
          <a:lstStyle/>
          <a:p>
            <a:r>
              <a:rPr lang="en-US" dirty="0" err="1" smtClean="0">
                <a:solidFill>
                  <a:srgbClr val="FFFF00"/>
                </a:solidFill>
              </a:rPr>
              <a:t>X_train.shape</a:t>
            </a:r>
            <a:r>
              <a:rPr lang="en-US" dirty="0" smtClean="0">
                <a:solidFill>
                  <a:srgbClr val="FFFF00"/>
                </a:solidFill>
              </a:rPr>
              <a:t>: </a:t>
            </a:r>
            <a:r>
              <a:rPr lang="en-US" dirty="0" smtClean="0"/>
              <a:t>prints </a:t>
            </a:r>
            <a:r>
              <a:rPr lang="en-US" dirty="0" smtClean="0">
                <a:solidFill>
                  <a:srgbClr val="C00000"/>
                </a:solidFill>
              </a:rPr>
              <a:t>shape </a:t>
            </a:r>
            <a:r>
              <a:rPr lang="en-US" dirty="0">
                <a:solidFill>
                  <a:srgbClr val="C00000"/>
                </a:solidFill>
              </a:rPr>
              <a:t>of the </a:t>
            </a:r>
            <a:r>
              <a:rPr lang="en-US" dirty="0" err="1">
                <a:solidFill>
                  <a:srgbClr val="C00000"/>
                </a:solidFill>
              </a:rPr>
              <a:t>X_train</a:t>
            </a:r>
            <a:r>
              <a:rPr lang="en-US" dirty="0">
                <a:solidFill>
                  <a:srgbClr val="C00000"/>
                </a:solidFill>
              </a:rPr>
              <a:t> </a:t>
            </a:r>
            <a:r>
              <a:rPr lang="en-US" dirty="0"/>
              <a:t>array </a:t>
            </a:r>
            <a:r>
              <a:rPr lang="en-US" dirty="0" smtClean="0"/>
              <a:t>specifies </a:t>
            </a:r>
            <a:r>
              <a:rPr lang="en-US" dirty="0"/>
              <a:t>the number of rows and columns in the object. The output will be in the format </a:t>
            </a:r>
            <a:r>
              <a:rPr lang="en-US" dirty="0" smtClean="0"/>
              <a:t>(</a:t>
            </a:r>
            <a:r>
              <a:rPr lang="en-US" dirty="0" smtClean="0">
                <a:solidFill>
                  <a:srgbClr val="C00000"/>
                </a:solidFill>
              </a:rPr>
              <a:t>number </a:t>
            </a:r>
            <a:r>
              <a:rPr lang="en-US" dirty="0">
                <a:solidFill>
                  <a:srgbClr val="C00000"/>
                </a:solidFill>
              </a:rPr>
              <a:t>of samples, height, width, </a:t>
            </a:r>
            <a:r>
              <a:rPr lang="en-US" dirty="0">
                <a:solidFill>
                  <a:srgbClr val="006600"/>
                </a:solidFill>
              </a:rPr>
              <a:t>channels</a:t>
            </a:r>
            <a:r>
              <a:rPr lang="en-US" dirty="0" smtClean="0"/>
              <a:t>)”</a:t>
            </a:r>
            <a:r>
              <a:rPr lang="en-US" dirty="0" smtClean="0">
                <a:solidFill>
                  <a:srgbClr val="00FFFF"/>
                </a:solidFill>
              </a:rPr>
              <a:t>which made reshape</a:t>
            </a:r>
            <a:r>
              <a:rPr lang="en-US" dirty="0" smtClean="0"/>
              <a:t>”.</a:t>
            </a:r>
            <a:endParaRPr lang="en-US" dirty="0"/>
          </a:p>
          <a:p>
            <a:endParaRPr lang="en-US" dirty="0" smtClean="0"/>
          </a:p>
          <a:p>
            <a:r>
              <a:rPr lang="en-US" dirty="0" err="1" smtClean="0">
                <a:solidFill>
                  <a:srgbClr val="FFFF00"/>
                </a:solidFill>
              </a:rPr>
              <a:t>Y_train.shape</a:t>
            </a:r>
            <a:r>
              <a:rPr lang="en-US" dirty="0" smtClean="0">
                <a:solidFill>
                  <a:srgbClr val="FFFF00"/>
                </a:solidFill>
              </a:rPr>
              <a:t>: </a:t>
            </a:r>
            <a:r>
              <a:rPr lang="en-US" dirty="0" smtClean="0"/>
              <a:t>prints </a:t>
            </a:r>
            <a:r>
              <a:rPr lang="en-US" dirty="0" smtClean="0">
                <a:solidFill>
                  <a:srgbClr val="C00000"/>
                </a:solidFill>
              </a:rPr>
              <a:t>shape </a:t>
            </a:r>
            <a:r>
              <a:rPr lang="en-US" dirty="0">
                <a:solidFill>
                  <a:srgbClr val="C00000"/>
                </a:solidFill>
              </a:rPr>
              <a:t>of the </a:t>
            </a:r>
            <a:r>
              <a:rPr lang="en-US" dirty="0" err="1">
                <a:solidFill>
                  <a:srgbClr val="C00000"/>
                </a:solidFill>
              </a:rPr>
              <a:t>Y_train</a:t>
            </a:r>
            <a:r>
              <a:rPr lang="en-US" dirty="0">
                <a:solidFill>
                  <a:srgbClr val="C00000"/>
                </a:solidFill>
              </a:rPr>
              <a:t> array </a:t>
            </a:r>
            <a:r>
              <a:rPr lang="en-US" dirty="0" smtClean="0"/>
              <a:t>specifies </a:t>
            </a:r>
            <a:r>
              <a:rPr lang="en-US" dirty="0"/>
              <a:t>the number of rows and columns in the object. The output will be in the format (</a:t>
            </a:r>
            <a:r>
              <a:rPr lang="en-US" dirty="0">
                <a:solidFill>
                  <a:srgbClr val="C00000"/>
                </a:solidFill>
              </a:rPr>
              <a:t>number of samples, </a:t>
            </a:r>
            <a:r>
              <a:rPr lang="en-US" dirty="0">
                <a:solidFill>
                  <a:srgbClr val="006600"/>
                </a:solidFill>
              </a:rPr>
              <a:t>number of classes</a:t>
            </a:r>
            <a:r>
              <a:rPr lang="en-US" dirty="0" smtClean="0"/>
              <a:t>)”</a:t>
            </a:r>
            <a:r>
              <a:rPr lang="en-US" dirty="0" smtClean="0">
                <a:solidFill>
                  <a:srgbClr val="00FFFF"/>
                </a:solidFill>
              </a:rPr>
              <a:t>which don’t made reshape</a:t>
            </a:r>
            <a:r>
              <a:rPr lang="en-US" dirty="0" smtClean="0"/>
              <a:t>”.</a:t>
            </a:r>
          </a:p>
          <a:p>
            <a:endParaRPr lang="en-US" dirty="0"/>
          </a:p>
        </p:txBody>
      </p:sp>
      <p:sp>
        <p:nvSpPr>
          <p:cNvPr id="7" name="TextBox 6"/>
          <p:cNvSpPr txBox="1"/>
          <p:nvPr/>
        </p:nvSpPr>
        <p:spPr>
          <a:xfrm>
            <a:off x="795130" y="5013438"/>
            <a:ext cx="1109206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u="sng" dirty="0">
                <a:solidFill>
                  <a:schemeClr val="tx1">
                    <a:lumMod val="50000"/>
                  </a:schemeClr>
                </a:solidFill>
              </a:rPr>
              <a:t>check the dimensions of your dataset and ensure that it matches the expected shape for </a:t>
            </a:r>
            <a:r>
              <a:rPr lang="en-US" u="sng" dirty="0" smtClean="0">
                <a:solidFill>
                  <a:schemeClr val="tx1">
                    <a:lumMod val="50000"/>
                  </a:schemeClr>
                </a:solidFill>
              </a:rPr>
              <a:t>model.</a:t>
            </a:r>
            <a:endParaRPr lang="en-US" u="sng" dirty="0">
              <a:solidFill>
                <a:schemeClr val="tx1">
                  <a:lumMod val="50000"/>
                </a:schemeClr>
              </a:solidFill>
            </a:endParaRPr>
          </a:p>
        </p:txBody>
      </p:sp>
    </p:spTree>
    <p:extLst>
      <p:ext uri="{BB962C8B-B14F-4D97-AF65-F5344CB8AC3E}">
        <p14:creationId xmlns:p14="http://schemas.microsoft.com/office/powerpoint/2010/main" val="697016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8</a:t>
            </a:fld>
            <a:endParaRPr lang="en-US" noProof="0" dirty="0"/>
          </a:p>
        </p:txBody>
      </p:sp>
      <p:pic>
        <p:nvPicPr>
          <p:cNvPr id="5" name="Picture 4"/>
          <p:cNvPicPr>
            <a:picLocks noChangeAspect="1"/>
          </p:cNvPicPr>
          <p:nvPr/>
        </p:nvPicPr>
        <p:blipFill>
          <a:blip r:embed="rId2"/>
          <a:stretch>
            <a:fillRect/>
          </a:stretch>
        </p:blipFill>
        <p:spPr>
          <a:xfrm>
            <a:off x="3412009" y="1598778"/>
            <a:ext cx="5612722" cy="774259"/>
          </a:xfrm>
          <a:prstGeom prst="rect">
            <a:avLst/>
          </a:prstGeom>
        </p:spPr>
      </p:pic>
      <p:sp>
        <p:nvSpPr>
          <p:cNvPr id="6" name="TextBox 5"/>
          <p:cNvSpPr txBox="1"/>
          <p:nvPr/>
        </p:nvSpPr>
        <p:spPr>
          <a:xfrm>
            <a:off x="715617" y="2887562"/>
            <a:ext cx="11272388" cy="2585323"/>
          </a:xfrm>
          <a:prstGeom prst="rect">
            <a:avLst/>
          </a:prstGeom>
          <a:noFill/>
        </p:spPr>
        <p:txBody>
          <a:bodyPr wrap="square" rtlCol="0">
            <a:spAutoFit/>
          </a:bodyPr>
          <a:lstStyle/>
          <a:p>
            <a:r>
              <a:rPr lang="en-US" dirty="0" err="1">
                <a:solidFill>
                  <a:srgbClr val="FFFF00"/>
                </a:solidFill>
              </a:rPr>
              <a:t>to_categorical</a:t>
            </a:r>
            <a:r>
              <a:rPr lang="en-US" dirty="0">
                <a:solidFill>
                  <a:srgbClr val="FFFF00"/>
                </a:solidFill>
              </a:rPr>
              <a:t>(</a:t>
            </a:r>
            <a:r>
              <a:rPr lang="en-US" dirty="0" err="1">
                <a:solidFill>
                  <a:srgbClr val="FFFF00"/>
                </a:solidFill>
              </a:rPr>
              <a:t>Y_train</a:t>
            </a:r>
            <a:r>
              <a:rPr lang="en-US" dirty="0">
                <a:solidFill>
                  <a:srgbClr val="FFFF00"/>
                </a:solidFill>
              </a:rPr>
              <a:t>, </a:t>
            </a:r>
            <a:r>
              <a:rPr lang="en-US" dirty="0" err="1">
                <a:solidFill>
                  <a:srgbClr val="FFFF00"/>
                </a:solidFill>
              </a:rPr>
              <a:t>num_classes</a:t>
            </a:r>
            <a:r>
              <a:rPr lang="en-US" dirty="0">
                <a:solidFill>
                  <a:srgbClr val="FFFF00"/>
                </a:solidFill>
              </a:rPr>
              <a:t> = 10): </a:t>
            </a:r>
            <a:r>
              <a:rPr lang="en-US" dirty="0" smtClean="0"/>
              <a:t>converts </a:t>
            </a:r>
            <a:r>
              <a:rPr lang="en-US" dirty="0"/>
              <a:t>the </a:t>
            </a:r>
            <a:r>
              <a:rPr lang="en-US" dirty="0" err="1"/>
              <a:t>Y_train</a:t>
            </a:r>
            <a:r>
              <a:rPr lang="en-US" dirty="0"/>
              <a:t> array </a:t>
            </a:r>
            <a:r>
              <a:rPr lang="en-US" dirty="0" smtClean="0"/>
              <a:t>into </a:t>
            </a:r>
            <a:r>
              <a:rPr lang="en-US" dirty="0"/>
              <a:t>a one-hot </a:t>
            </a:r>
            <a:r>
              <a:rPr lang="en-US" dirty="0">
                <a:solidFill>
                  <a:srgbClr val="C00000"/>
                </a:solidFill>
              </a:rPr>
              <a:t>encoded matrix</a:t>
            </a:r>
            <a:r>
              <a:rPr lang="en-US" dirty="0"/>
              <a:t> with </a:t>
            </a:r>
            <a:r>
              <a:rPr lang="en-US" dirty="0" err="1"/>
              <a:t>num_classes</a:t>
            </a:r>
            <a:r>
              <a:rPr lang="en-US" dirty="0"/>
              <a:t> columns (in this case, </a:t>
            </a:r>
            <a:r>
              <a:rPr lang="en-US" dirty="0" err="1">
                <a:solidFill>
                  <a:srgbClr val="C00000"/>
                </a:solidFill>
              </a:rPr>
              <a:t>num_classes</a:t>
            </a:r>
            <a:r>
              <a:rPr lang="en-US" dirty="0">
                <a:solidFill>
                  <a:srgbClr val="C00000"/>
                </a:solidFill>
              </a:rPr>
              <a:t> is set to 10</a:t>
            </a:r>
            <a:r>
              <a:rPr lang="en-US" dirty="0"/>
              <a:t>). A one-hot encoded matrix is a </a:t>
            </a:r>
            <a:r>
              <a:rPr lang="en-US" dirty="0">
                <a:solidFill>
                  <a:srgbClr val="C00000"/>
                </a:solidFill>
              </a:rPr>
              <a:t>binary matrix </a:t>
            </a:r>
            <a:r>
              <a:rPr lang="en-US" dirty="0"/>
              <a:t>where each </a:t>
            </a:r>
            <a:r>
              <a:rPr lang="en-US" dirty="0">
                <a:solidFill>
                  <a:srgbClr val="C00000"/>
                </a:solidFill>
              </a:rPr>
              <a:t>row represents</a:t>
            </a:r>
            <a:r>
              <a:rPr lang="en-US" dirty="0"/>
              <a:t> a categorical variable and each column represents a possible category value. </a:t>
            </a:r>
            <a:endParaRPr lang="en-US" dirty="0" smtClean="0"/>
          </a:p>
          <a:p>
            <a:endParaRPr lang="en-US" dirty="0" smtClean="0"/>
          </a:p>
          <a:p>
            <a:r>
              <a:rPr lang="en-US" dirty="0" smtClean="0">
                <a:solidFill>
                  <a:srgbClr val="92D050"/>
                </a:solidFill>
              </a:rPr>
              <a:t>For </a:t>
            </a:r>
            <a:r>
              <a:rPr lang="en-US" dirty="0">
                <a:solidFill>
                  <a:srgbClr val="92D050"/>
                </a:solidFill>
              </a:rPr>
              <a:t>example</a:t>
            </a:r>
            <a:r>
              <a:rPr lang="en-US" dirty="0"/>
              <a:t>, </a:t>
            </a:r>
            <a:r>
              <a:rPr lang="en-US" dirty="0" smtClean="0"/>
              <a:t> </a:t>
            </a:r>
            <a:r>
              <a:rPr lang="en-US" dirty="0" err="1"/>
              <a:t>Y_train</a:t>
            </a:r>
            <a:r>
              <a:rPr lang="en-US" dirty="0"/>
              <a:t> contains the values [0, 1, 2, </a:t>
            </a:r>
            <a:r>
              <a:rPr lang="en-US" dirty="0" smtClean="0"/>
              <a:t>3,4,5,6,7,8,9], </a:t>
            </a:r>
            <a:r>
              <a:rPr lang="en-US" dirty="0"/>
              <a:t>then </a:t>
            </a:r>
            <a:r>
              <a:rPr lang="en-US" dirty="0" err="1"/>
              <a:t>to_categorical</a:t>
            </a:r>
            <a:r>
              <a:rPr lang="en-US" dirty="0"/>
              <a:t>(</a:t>
            </a:r>
            <a:r>
              <a:rPr lang="en-US" dirty="0" err="1"/>
              <a:t>Y_train</a:t>
            </a:r>
            <a:r>
              <a:rPr lang="en-US" dirty="0"/>
              <a:t>, </a:t>
            </a:r>
            <a:r>
              <a:rPr lang="en-US" dirty="0" err="1"/>
              <a:t>num_classes</a:t>
            </a:r>
            <a:r>
              <a:rPr lang="en-US" dirty="0"/>
              <a:t> = </a:t>
            </a:r>
            <a:r>
              <a:rPr lang="en-US" dirty="0" smtClean="0"/>
              <a:t>10) </a:t>
            </a:r>
            <a:r>
              <a:rPr lang="en-US" dirty="0"/>
              <a:t>would return a matrix where the first row is [1, 0, </a:t>
            </a:r>
            <a:r>
              <a:rPr lang="en-US" dirty="0" smtClean="0"/>
              <a:t>0, 0,0,0,0,0,0,0], </a:t>
            </a:r>
            <a:r>
              <a:rPr lang="en-US" dirty="0"/>
              <a:t>the second row is [0, 1, 0, </a:t>
            </a:r>
            <a:r>
              <a:rPr lang="en-US" dirty="0" smtClean="0"/>
              <a:t>0,0,0,0,0,0,0], </a:t>
            </a:r>
            <a:r>
              <a:rPr lang="en-US" dirty="0"/>
              <a:t>and so on</a:t>
            </a:r>
            <a:r>
              <a:rPr lang="en-US" dirty="0" smtClean="0"/>
              <a:t>.</a:t>
            </a:r>
          </a:p>
          <a:p>
            <a:r>
              <a:rPr lang="en-US" dirty="0">
                <a:solidFill>
                  <a:srgbClr val="92D050"/>
                </a:solidFill>
              </a:rPr>
              <a:t>After </a:t>
            </a:r>
            <a:r>
              <a:rPr lang="en-US" dirty="0" smtClean="0">
                <a:solidFill>
                  <a:srgbClr val="92D050"/>
                </a:solidFill>
              </a:rPr>
              <a:t>executing</a:t>
            </a:r>
            <a:r>
              <a:rPr lang="en-US" dirty="0" smtClean="0"/>
              <a:t>, </a:t>
            </a:r>
            <a:r>
              <a:rPr lang="en-US" dirty="0" err="1"/>
              <a:t>Y_train</a:t>
            </a:r>
            <a:r>
              <a:rPr lang="en-US" dirty="0"/>
              <a:t> and </a:t>
            </a:r>
            <a:r>
              <a:rPr lang="en-US" dirty="0" err="1"/>
              <a:t>y_test</a:t>
            </a:r>
            <a:r>
              <a:rPr lang="en-US" dirty="0"/>
              <a:t> will be </a:t>
            </a:r>
            <a:r>
              <a:rPr lang="en-US" dirty="0" smtClean="0"/>
              <a:t>one-hot </a:t>
            </a:r>
            <a:r>
              <a:rPr lang="en-US" dirty="0"/>
              <a:t>encoded matrices that </a:t>
            </a:r>
            <a:r>
              <a:rPr lang="en-US" dirty="0" smtClean="0">
                <a:solidFill>
                  <a:srgbClr val="92D050"/>
                </a:solidFill>
              </a:rPr>
              <a:t>used </a:t>
            </a:r>
            <a:r>
              <a:rPr lang="en-US" dirty="0">
                <a:solidFill>
                  <a:srgbClr val="92D050"/>
                </a:solidFill>
              </a:rPr>
              <a:t>as target variables </a:t>
            </a:r>
            <a:r>
              <a:rPr lang="en-US" dirty="0"/>
              <a:t>for a </a:t>
            </a:r>
            <a:r>
              <a:rPr lang="en-US" dirty="0" smtClean="0"/>
              <a:t>model</a:t>
            </a:r>
            <a:r>
              <a:rPr lang="en-US" dirty="0"/>
              <a:t>, </a:t>
            </a:r>
            <a:r>
              <a:rPr lang="en-US" dirty="0" smtClean="0"/>
              <a:t>to </a:t>
            </a:r>
            <a:r>
              <a:rPr lang="en-US" dirty="0"/>
              <a:t>perform classification tasks.</a:t>
            </a:r>
          </a:p>
        </p:txBody>
      </p:sp>
    </p:spTree>
    <p:extLst>
      <p:ext uri="{BB962C8B-B14F-4D97-AF65-F5344CB8AC3E}">
        <p14:creationId xmlns:p14="http://schemas.microsoft.com/office/powerpoint/2010/main" val="2578132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9</a:t>
            </a:fld>
            <a:endParaRPr lang="en-US" noProof="0" dirty="0"/>
          </a:p>
        </p:txBody>
      </p:sp>
      <p:pic>
        <p:nvPicPr>
          <p:cNvPr id="5" name="Picture 4"/>
          <p:cNvPicPr>
            <a:picLocks noChangeAspect="1"/>
          </p:cNvPicPr>
          <p:nvPr/>
        </p:nvPicPr>
        <p:blipFill>
          <a:blip r:embed="rId2"/>
          <a:stretch>
            <a:fillRect/>
          </a:stretch>
        </p:blipFill>
        <p:spPr>
          <a:xfrm>
            <a:off x="7762343" y="2584283"/>
            <a:ext cx="4225662" cy="1304925"/>
          </a:xfrm>
          <a:prstGeom prst="rect">
            <a:avLst/>
          </a:prstGeom>
        </p:spPr>
      </p:pic>
      <p:sp>
        <p:nvSpPr>
          <p:cNvPr id="6" name="TextBox 5"/>
          <p:cNvSpPr txBox="1"/>
          <p:nvPr/>
        </p:nvSpPr>
        <p:spPr>
          <a:xfrm>
            <a:off x="699715" y="2359582"/>
            <a:ext cx="6583682" cy="1754326"/>
          </a:xfrm>
          <a:prstGeom prst="rect">
            <a:avLst/>
          </a:prstGeom>
          <a:noFill/>
        </p:spPr>
        <p:txBody>
          <a:bodyPr wrap="square" rtlCol="0">
            <a:spAutoFit/>
          </a:bodyPr>
          <a:lstStyle/>
          <a:p>
            <a:r>
              <a:rPr lang="en-US" dirty="0">
                <a:solidFill>
                  <a:srgbClr val="FFFF00"/>
                </a:solidFill>
              </a:rPr>
              <a:t>print(</a:t>
            </a:r>
            <a:r>
              <a:rPr lang="en-US" dirty="0" err="1">
                <a:solidFill>
                  <a:srgbClr val="FFFF00"/>
                </a:solidFill>
              </a:rPr>
              <a:t>Y_train.shape</a:t>
            </a:r>
            <a:r>
              <a:rPr lang="en-US" dirty="0">
                <a:solidFill>
                  <a:srgbClr val="FFFF00"/>
                </a:solidFill>
              </a:rPr>
              <a:t>): </a:t>
            </a:r>
            <a:r>
              <a:rPr lang="en-US" dirty="0" smtClean="0"/>
              <a:t>prints </a:t>
            </a:r>
            <a:r>
              <a:rPr lang="en-US" dirty="0" smtClean="0">
                <a:solidFill>
                  <a:srgbClr val="C00000"/>
                </a:solidFill>
              </a:rPr>
              <a:t>shape </a:t>
            </a:r>
            <a:r>
              <a:rPr lang="en-US" dirty="0">
                <a:solidFill>
                  <a:srgbClr val="C00000"/>
                </a:solidFill>
              </a:rPr>
              <a:t>of the one-hot encoded </a:t>
            </a:r>
            <a:r>
              <a:rPr lang="en-US" dirty="0" err="1"/>
              <a:t>Y_train</a:t>
            </a:r>
            <a:r>
              <a:rPr lang="en-US" dirty="0"/>
              <a:t> </a:t>
            </a:r>
            <a:r>
              <a:rPr lang="en-US" dirty="0" smtClean="0"/>
              <a:t>array. </a:t>
            </a:r>
            <a:r>
              <a:rPr lang="en-US" dirty="0"/>
              <a:t>The output will be in the format (</a:t>
            </a:r>
            <a:r>
              <a:rPr lang="en-US" dirty="0">
                <a:solidFill>
                  <a:srgbClr val="C00000"/>
                </a:solidFill>
              </a:rPr>
              <a:t>number of samples, </a:t>
            </a:r>
            <a:r>
              <a:rPr lang="en-US" dirty="0">
                <a:solidFill>
                  <a:srgbClr val="006600"/>
                </a:solidFill>
              </a:rPr>
              <a:t>number of classes</a:t>
            </a:r>
            <a:r>
              <a:rPr lang="en-US" dirty="0" smtClean="0"/>
              <a:t>).”</a:t>
            </a:r>
            <a:r>
              <a:rPr lang="en-US" dirty="0" smtClean="0">
                <a:solidFill>
                  <a:srgbClr val="00FFFF"/>
                </a:solidFill>
              </a:rPr>
              <a:t>before than it was 1 </a:t>
            </a:r>
            <a:r>
              <a:rPr lang="en-US" dirty="0" smtClean="0">
                <a:solidFill>
                  <a:srgbClr val="FF0000"/>
                </a:solidFill>
              </a:rPr>
              <a:t>&amp;</a:t>
            </a:r>
            <a:r>
              <a:rPr lang="en-US" dirty="0" smtClean="0">
                <a:solidFill>
                  <a:srgbClr val="00FFFF"/>
                </a:solidFill>
              </a:rPr>
              <a:t> after category was 10</a:t>
            </a:r>
            <a:r>
              <a:rPr lang="en-US" dirty="0" smtClean="0"/>
              <a:t>”.</a:t>
            </a:r>
          </a:p>
          <a:p>
            <a:endParaRPr lang="en-US" dirty="0"/>
          </a:p>
          <a:p>
            <a:r>
              <a:rPr lang="en-US" u="sng" dirty="0">
                <a:solidFill>
                  <a:schemeClr val="tx1">
                    <a:lumMod val="65000"/>
                  </a:schemeClr>
                </a:solidFill>
              </a:rPr>
              <a:t>en</a:t>
            </a:r>
            <a:r>
              <a:rPr lang="en-US" b="1" u="sng" dirty="0">
                <a:solidFill>
                  <a:schemeClr val="tx1">
                    <a:lumMod val="65000"/>
                  </a:schemeClr>
                </a:solidFill>
              </a:rPr>
              <a:t>sure that they match the expected shape for your </a:t>
            </a:r>
            <a:r>
              <a:rPr lang="en-US" b="1" u="sng" dirty="0" smtClean="0">
                <a:solidFill>
                  <a:schemeClr val="tx1">
                    <a:lumMod val="65000"/>
                  </a:schemeClr>
                </a:solidFill>
              </a:rPr>
              <a:t>model.</a:t>
            </a:r>
            <a:endParaRPr lang="en-US" b="1" u="sng" dirty="0">
              <a:solidFill>
                <a:schemeClr val="tx1">
                  <a:lumMod val="65000"/>
                </a:schemeClr>
              </a:solidFill>
            </a:endParaRPr>
          </a:p>
        </p:txBody>
      </p:sp>
    </p:spTree>
    <p:extLst>
      <p:ext uri="{BB962C8B-B14F-4D97-AF65-F5344CB8AC3E}">
        <p14:creationId xmlns:p14="http://schemas.microsoft.com/office/powerpoint/2010/main" val="2446730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Safety procedures_RVA_v4" id="{94FF351A-4B06-4881-8D26-DC6D64B3CFD2}" vid="{E8C023A2-25EA-47E0-92DC-6E1BD008E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F39AE0-32C9-4F1D-B08C-0B8B9BAFC18D}">
  <ds:schemaRefs>
    <ds:schemaRef ds:uri="http://www.w3.org/XML/1998/namespace"/>
    <ds:schemaRef ds:uri="http://schemas.microsoft.com/office/2006/documentManagement/types"/>
    <ds:schemaRef ds:uri="http://purl.org/dc/elements/1.1/"/>
    <ds:schemaRef ds:uri="http://purl.org/dc/dcmitype/"/>
    <ds:schemaRef ds:uri="http://schemas.openxmlformats.org/package/2006/metadata/core-properties"/>
    <ds:schemaRef ds:uri="71af3243-3dd4-4a8d-8c0d-dd76da1f02a5"/>
    <ds:schemaRef ds:uri="http://schemas.microsoft.com/office/infopath/2007/PartnerControls"/>
    <ds:schemaRef ds:uri="16c05727-aa75-4e4a-9b5f-8a80a116589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246B2BE6-8FE9-4318-AA40-8F70CEED609D}">
  <ds:schemaRefs>
    <ds:schemaRef ds:uri="http://schemas.microsoft.com/sharepoint/v3/contenttype/forms"/>
  </ds:schemaRefs>
</ds:datastoreItem>
</file>

<file path=customXml/itemProps3.xml><?xml version="1.0" encoding="utf-8"?>
<ds:datastoreItem xmlns:ds="http://schemas.openxmlformats.org/officeDocument/2006/customXml" ds:itemID="{806DFB17-E262-4301-8AA5-FCE7109ED8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Safety procedures</Template>
  <TotalTime>0</TotalTime>
  <Words>1723</Words>
  <Application>Microsoft Office PowerPoint</Application>
  <PresentationFormat>Widescreen</PresentationFormat>
  <Paragraphs>138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Franklin Gothic Demi</vt:lpstr>
      <vt:lpstr>Franklin Gothic Medium</vt:lpstr>
      <vt:lpstr>Segoe UI</vt:lpstr>
      <vt:lpstr>Headlines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2023-05-01T22:33:26Z</dcterms:created>
  <dcterms:modified xsi:type="dcterms:W3CDTF">2023-05-05T03:20:03Z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