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a:t>7/2/2023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7/2/2023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7/2/2023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7/2/2023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7/2/2023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7/2/2023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pPr/>
              <a:t>7/2/2023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B1EB-1291-4153-6607-1136218B4F9C}"/>
              </a:ext>
            </a:extLst>
          </p:cNvPr>
          <p:cNvSpPr>
            <a:spLocks noGrp="1"/>
          </p:cNvSpPr>
          <p:nvPr>
            <p:ph type="ctrTitle"/>
          </p:nvPr>
        </p:nvSpPr>
        <p:spPr/>
        <p:txBody>
          <a:bodyPr/>
          <a:lstStyle/>
          <a:p>
            <a:pPr algn="ctr"/>
            <a:r>
              <a:rPr lang="ro-RO" sz="3200" b="1">
                <a:effectLst/>
                <a:latin typeface="Times New Roman" panose="02020603050405020304" pitchFamily="18" charset="0"/>
                <a:ea typeface="Times New Roman" panose="02020603050405020304" pitchFamily="18" charset="0"/>
              </a:rPr>
              <a:t>GymJournal: Aplicație de gestionat </a:t>
            </a:r>
            <a:br>
              <a:rPr lang="en-US" sz="3200" b="1">
                <a:effectLst/>
                <a:latin typeface="Times New Roman" panose="02020603050405020304" pitchFamily="18" charset="0"/>
                <a:ea typeface="Times New Roman" panose="02020603050405020304" pitchFamily="18" charset="0"/>
              </a:rPr>
            </a:br>
            <a:r>
              <a:rPr lang="ro-RO" sz="3200" b="1">
                <a:effectLst/>
                <a:latin typeface="Times New Roman" panose="02020603050405020304" pitchFamily="18" charset="0"/>
                <a:ea typeface="Times New Roman" panose="02020603050405020304" pitchFamily="18" charset="0"/>
              </a:rPr>
              <a:t>antrenamente pentru Android</a:t>
            </a:r>
            <a:br>
              <a:rPr lang="ro-RO" sz="1800">
                <a:effectLst/>
                <a:latin typeface="Calibri" panose="020F0502020204030204" pitchFamily="34" charset="0"/>
                <a:ea typeface="Calibri" panose="020F0502020204030204" pitchFamily="34" charset="0"/>
              </a:rPr>
            </a:br>
            <a:endParaRPr lang="ro-RO"/>
          </a:p>
        </p:txBody>
      </p:sp>
      <p:sp>
        <p:nvSpPr>
          <p:cNvPr id="3" name="Subtitle 2">
            <a:extLst>
              <a:ext uri="{FF2B5EF4-FFF2-40B4-BE49-F238E27FC236}">
                <a16:creationId xmlns:a16="http://schemas.microsoft.com/office/drawing/2014/main" id="{59242766-6ED6-B257-2F46-9081F51DA07D}"/>
              </a:ext>
            </a:extLst>
          </p:cNvPr>
          <p:cNvSpPr>
            <a:spLocks noGrp="1"/>
          </p:cNvSpPr>
          <p:nvPr>
            <p:ph type="subTitle" idx="1"/>
          </p:nvPr>
        </p:nvSpPr>
        <p:spPr>
          <a:xfrm>
            <a:off x="1876423" y="4292151"/>
            <a:ext cx="8791575" cy="1655762"/>
          </a:xfrm>
        </p:spPr>
        <p:txBody>
          <a:bodyPr>
            <a:normAutofit fontScale="85000" lnSpcReduction="20000"/>
          </a:bodyPr>
          <a:lstStyle/>
          <a:p>
            <a:pPr marL="0" marR="0" algn="ctr">
              <a:lnSpc>
                <a:spcPct val="106000"/>
              </a:lnSpc>
              <a:spcBef>
                <a:spcPts val="0"/>
              </a:spcBef>
              <a:spcAft>
                <a:spcPts val="800"/>
              </a:spcAft>
            </a:pPr>
            <a:r>
              <a:rPr lang="ro-RO" sz="1800" b="1">
                <a:solidFill>
                  <a:schemeClr val="tx1"/>
                </a:solidFill>
                <a:effectLst/>
                <a:latin typeface="Times New Roman" panose="02020603050405020304" pitchFamily="18" charset="0"/>
                <a:ea typeface="Times New Roman" panose="02020603050405020304" pitchFamily="18" charset="0"/>
              </a:rPr>
              <a:t>Absolvent</a:t>
            </a:r>
            <a:endParaRPr lang="ro-RO" sz="1800">
              <a:solidFill>
                <a:schemeClr val="tx1"/>
              </a:solidFill>
              <a:effectLst/>
              <a:latin typeface="Calibri" panose="020F0502020204030204" pitchFamily="34" charset="0"/>
              <a:ea typeface="Calibri" panose="020F0502020204030204" pitchFamily="34" charset="0"/>
            </a:endParaRPr>
          </a:p>
          <a:p>
            <a:pPr marL="0" marR="0" algn="ctr">
              <a:lnSpc>
                <a:spcPct val="106000"/>
              </a:lnSpc>
              <a:spcBef>
                <a:spcPts val="0"/>
              </a:spcBef>
              <a:spcAft>
                <a:spcPts val="800"/>
              </a:spcAft>
            </a:pPr>
            <a:r>
              <a:rPr lang="ro-RO" sz="1800" b="1">
                <a:solidFill>
                  <a:schemeClr val="tx1"/>
                </a:solidFill>
                <a:effectLst/>
                <a:latin typeface="Times New Roman" panose="02020603050405020304" pitchFamily="18" charset="0"/>
                <a:ea typeface="Times New Roman" panose="02020603050405020304" pitchFamily="18" charset="0"/>
              </a:rPr>
              <a:t>Marian Dimofte</a:t>
            </a:r>
            <a:endParaRPr lang="en-US" sz="1800" b="1">
              <a:solidFill>
                <a:schemeClr val="tx1"/>
              </a:solidFill>
              <a:effectLst/>
              <a:latin typeface="Times New Roman" panose="02020603050405020304" pitchFamily="18" charset="0"/>
              <a:ea typeface="Times New Roman" panose="02020603050405020304" pitchFamily="18" charset="0"/>
            </a:endParaRPr>
          </a:p>
          <a:p>
            <a:pPr marL="0" marR="0" algn="ctr">
              <a:lnSpc>
                <a:spcPct val="106000"/>
              </a:lnSpc>
              <a:spcBef>
                <a:spcPts val="0"/>
              </a:spcBef>
              <a:spcAft>
                <a:spcPts val="800"/>
              </a:spcAft>
            </a:pPr>
            <a:endParaRPr lang="en-US" sz="1800" b="1">
              <a:solidFill>
                <a:schemeClr val="tx1"/>
              </a:solidFill>
              <a:effectLst/>
              <a:latin typeface="Times New Roman" panose="02020603050405020304" pitchFamily="18" charset="0"/>
              <a:ea typeface="Times New Roman" panose="02020603050405020304" pitchFamily="18" charset="0"/>
            </a:endParaRPr>
          </a:p>
          <a:p>
            <a:pPr marL="0" marR="0" algn="ctr">
              <a:lnSpc>
                <a:spcPct val="106000"/>
              </a:lnSpc>
              <a:spcBef>
                <a:spcPts val="0"/>
              </a:spcBef>
              <a:spcAft>
                <a:spcPts val="800"/>
              </a:spcAft>
            </a:pPr>
            <a:r>
              <a:rPr lang="ro-RO" sz="1800" b="1">
                <a:solidFill>
                  <a:schemeClr val="tx1"/>
                </a:solidFill>
                <a:effectLst/>
                <a:latin typeface="Times New Roman" panose="02020603050405020304" pitchFamily="18" charset="0"/>
                <a:ea typeface="Times New Roman" panose="02020603050405020304" pitchFamily="18" charset="0"/>
              </a:rPr>
              <a:t>Coordonator științific</a:t>
            </a:r>
            <a:endParaRPr lang="ro-RO" sz="1800">
              <a:solidFill>
                <a:schemeClr val="tx1"/>
              </a:solidFill>
              <a:effectLst/>
              <a:latin typeface="Calibri" panose="020F0502020204030204" pitchFamily="34" charset="0"/>
              <a:ea typeface="Calibri" panose="020F0502020204030204" pitchFamily="34" charset="0"/>
            </a:endParaRPr>
          </a:p>
          <a:p>
            <a:pPr marL="0" marR="0" algn="ctr">
              <a:lnSpc>
                <a:spcPct val="106000"/>
              </a:lnSpc>
              <a:spcBef>
                <a:spcPts val="0"/>
              </a:spcBef>
              <a:spcAft>
                <a:spcPts val="800"/>
              </a:spcAft>
            </a:pPr>
            <a:r>
              <a:rPr lang="ro-RO" sz="1800" b="1">
                <a:solidFill>
                  <a:schemeClr val="tx1"/>
                </a:solidFill>
                <a:effectLst/>
                <a:latin typeface="Times New Roman" panose="02020603050405020304" pitchFamily="18" charset="0"/>
                <a:ea typeface="Times New Roman" panose="02020603050405020304" pitchFamily="18" charset="0"/>
              </a:rPr>
              <a:t>Marius Adrian Dumitran</a:t>
            </a:r>
            <a:endParaRPr lang="ro-RO" sz="1800">
              <a:solidFill>
                <a:schemeClr val="tx1"/>
              </a:solidFill>
              <a:effectLst/>
              <a:latin typeface="Calibri" panose="020F0502020204030204" pitchFamily="34" charset="0"/>
              <a:ea typeface="Calibri" panose="020F0502020204030204" pitchFamily="34" charset="0"/>
            </a:endParaRPr>
          </a:p>
          <a:p>
            <a:pPr marL="0" marR="0" algn="ctr">
              <a:lnSpc>
                <a:spcPct val="106000"/>
              </a:lnSpc>
              <a:spcBef>
                <a:spcPts val="0"/>
              </a:spcBef>
              <a:spcAft>
                <a:spcPts val="800"/>
              </a:spcAft>
            </a:pPr>
            <a:endParaRPr lang="ro-RO" sz="1800">
              <a:solidFill>
                <a:schemeClr val="tx1"/>
              </a:solidFill>
              <a:effectLst/>
              <a:latin typeface="Calibri" panose="020F0502020204030204" pitchFamily="34" charset="0"/>
              <a:ea typeface="Calibri" panose="020F0502020204030204" pitchFamily="34" charset="0"/>
            </a:endParaRPr>
          </a:p>
          <a:p>
            <a:endParaRPr lang="ro-RO"/>
          </a:p>
        </p:txBody>
      </p:sp>
    </p:spTree>
    <p:extLst>
      <p:ext uri="{BB962C8B-B14F-4D97-AF65-F5344CB8AC3E}">
        <p14:creationId xmlns:p14="http://schemas.microsoft.com/office/powerpoint/2010/main" val="3245045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3A9F-A790-E26A-4145-9682EBDF1850}"/>
              </a:ext>
            </a:extLst>
          </p:cNvPr>
          <p:cNvSpPr>
            <a:spLocks noGrp="1"/>
          </p:cNvSpPr>
          <p:nvPr>
            <p:ph type="title"/>
          </p:nvPr>
        </p:nvSpPr>
        <p:spPr/>
        <p:txBody>
          <a:bodyPr/>
          <a:lstStyle/>
          <a:p>
            <a:r>
              <a:rPr lang="en-US" cap="none">
                <a:latin typeface="Times New Roman" panose="02020603050405020304" pitchFamily="18" charset="0"/>
                <a:cs typeface="Times New Roman" panose="02020603050405020304" pitchFamily="18" charset="0"/>
              </a:rPr>
              <a:t>Implementare</a:t>
            </a:r>
            <a:endParaRPr lang="ro-RO" cap="none">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AE70278-2032-DAFE-08C2-FCCC99E5CDE5}"/>
              </a:ext>
            </a:extLst>
          </p:cNvPr>
          <p:cNvSpPr>
            <a:spLocks noGrp="1"/>
          </p:cNvSpPr>
          <p:nvPr>
            <p:ph type="body" sz="half" idx="2"/>
          </p:nvPr>
        </p:nvSpPr>
        <p:spPr>
          <a:xfrm>
            <a:off x="1146705" y="2249485"/>
            <a:ext cx="3856037" cy="3711367"/>
          </a:xfrm>
        </p:spPr>
        <p:txBody>
          <a:bodyPr/>
          <a:lstStyle/>
          <a:p>
            <a:r>
              <a:rPr lang="ro-RO" sz="2000">
                <a:effectLst/>
                <a:latin typeface="Times New Roman" panose="02020603050405020304" pitchFamily="18" charset="0"/>
                <a:ea typeface="Times New Roman" panose="02020603050405020304" pitchFamily="18" charset="0"/>
              </a:rPr>
              <a:t>În urma liniilor de cod din imaginea de mai </a:t>
            </a:r>
            <a:r>
              <a:rPr lang="en-US" sz="2000">
                <a:effectLst/>
                <a:latin typeface="Times New Roman" panose="02020603050405020304" pitchFamily="18" charset="0"/>
                <a:ea typeface="Times New Roman" panose="02020603050405020304" pitchFamily="18" charset="0"/>
              </a:rPr>
              <a:t>devreme </a:t>
            </a:r>
            <a:r>
              <a:rPr lang="ro-RO" sz="2000">
                <a:effectLst/>
                <a:latin typeface="Times New Roman" panose="02020603050405020304" pitchFamily="18" charset="0"/>
                <a:ea typeface="Times New Roman" panose="02020603050405020304" pitchFamily="18" charset="0"/>
              </a:rPr>
              <a:t>este creat în cadrul serviciului aplicației contextul bazei de date, folisindu-se de migrările respective de asemenea, la crearea bazei de date sunt aplicate și configurări pe entități, cum ar fi următoarea care adaugă intrări</a:t>
            </a:r>
            <a:r>
              <a:rPr lang="en-US" sz="2000">
                <a:effectLst/>
                <a:latin typeface="Times New Roman" panose="02020603050405020304" pitchFamily="18" charset="0"/>
                <a:ea typeface="Times New Roman" panose="02020603050405020304" pitchFamily="18" charset="0"/>
              </a:rPr>
              <a:t> de tipul </a:t>
            </a:r>
            <a:r>
              <a:rPr lang="ro-RO" sz="2000" i="1">
                <a:effectLst/>
                <a:latin typeface="Times New Roman" panose="02020603050405020304" pitchFamily="18" charset="0"/>
                <a:ea typeface="Times New Roman" panose="02020603050405020304" pitchFamily="18" charset="0"/>
              </a:rPr>
              <a:t>muschi</a:t>
            </a:r>
            <a:r>
              <a:rPr lang="ro-RO" sz="2000">
                <a:effectLst/>
                <a:latin typeface="Times New Roman" panose="02020603050405020304" pitchFamily="18" charset="0"/>
                <a:ea typeface="Times New Roman" panose="02020603050405020304" pitchFamily="18" charset="0"/>
              </a:rPr>
              <a:t> în tabela cu același nume.</a:t>
            </a:r>
            <a:endParaRPr lang="ro-RO" sz="2000">
              <a:effectLst/>
              <a:latin typeface="Calibri" panose="020F0502020204030204" pitchFamily="34" charset="0"/>
              <a:ea typeface="Calibri" panose="020F0502020204030204" pitchFamily="34" charset="0"/>
            </a:endParaRPr>
          </a:p>
          <a:p>
            <a:endParaRPr lang="ro-RO"/>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C92531CF-F492-DAF6-AD3A-3682554AF63E}"/>
              </a:ext>
            </a:extLst>
          </p:cNvPr>
          <p:cNvPicPr>
            <a:picLocks noGrp="1" noChangeAspect="1"/>
          </p:cNvPicPr>
          <p:nvPr>
            <p:ph idx="1"/>
          </p:nvPr>
        </p:nvPicPr>
        <p:blipFill>
          <a:blip r:embed="rId2"/>
          <a:stretch>
            <a:fillRect/>
          </a:stretch>
        </p:blipFill>
        <p:spPr>
          <a:xfrm>
            <a:off x="6405086" y="592138"/>
            <a:ext cx="3393441" cy="5199062"/>
          </a:xfrm>
          <a:prstGeom prst="rect">
            <a:avLst/>
          </a:prstGeom>
        </p:spPr>
      </p:pic>
    </p:spTree>
    <p:extLst>
      <p:ext uri="{BB962C8B-B14F-4D97-AF65-F5344CB8AC3E}">
        <p14:creationId xmlns:p14="http://schemas.microsoft.com/office/powerpoint/2010/main" val="134579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0BF7-453A-AB4F-EE22-FEC7BF93BCCD}"/>
              </a:ext>
            </a:extLst>
          </p:cNvPr>
          <p:cNvSpPr>
            <a:spLocks noGrp="1"/>
          </p:cNvSpPr>
          <p:nvPr>
            <p:ph type="title"/>
          </p:nvPr>
        </p:nvSpPr>
        <p:spPr/>
        <p:txBody>
          <a:bodyPr/>
          <a:lstStyle/>
          <a:p>
            <a:r>
              <a:rPr lang="en-US" cap="none">
                <a:latin typeface="Times New Roman" panose="02020603050405020304" pitchFamily="18" charset="0"/>
                <a:cs typeface="Times New Roman" panose="02020603050405020304" pitchFamily="18" charset="0"/>
              </a:rPr>
              <a:t>Implementare</a:t>
            </a:r>
            <a:endParaRPr lang="ro-RO" cap="none">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B0BE4DD-183E-6A20-2FF7-FAF6A3EA3601}"/>
              </a:ext>
            </a:extLst>
          </p:cNvPr>
          <p:cNvSpPr>
            <a:spLocks noGrp="1"/>
          </p:cNvSpPr>
          <p:nvPr>
            <p:ph type="body" sz="half" idx="2"/>
          </p:nvPr>
        </p:nvSpPr>
        <p:spPr>
          <a:xfrm>
            <a:off x="1146705" y="2249486"/>
            <a:ext cx="3856037" cy="3745872"/>
          </a:xfrm>
        </p:spPr>
        <p:txBody>
          <a:bodyPr/>
          <a:lstStyle/>
          <a:p>
            <a:r>
              <a:rPr lang="ro-RO" sz="2000">
                <a:effectLst/>
                <a:latin typeface="Times New Roman" panose="02020603050405020304" pitchFamily="18" charset="0"/>
                <a:ea typeface="Times New Roman" panose="02020603050405020304" pitchFamily="18" charset="0"/>
              </a:rPr>
              <a:t>Serviciile care lucrează cu baza de date acționează ca un fel de intermediar. În loc ca serverul să expună entitățile, așa cum sunt ele declarate în contextul bazei de date, serverul expune un set de cereri și un set de răspunsuri care sunt folosite la comunicare (cerere de ștergere a unui exercițiu) care joacă rol de abstractizare a datelor.</a:t>
            </a:r>
            <a:endParaRPr lang="ro-RO" sz="2000">
              <a:effectLst/>
              <a:latin typeface="Calibri" panose="020F0502020204030204" pitchFamily="34" charset="0"/>
              <a:ea typeface="Calibri" panose="020F0502020204030204" pitchFamily="34" charset="0"/>
            </a:endParaRPr>
          </a:p>
          <a:p>
            <a:endParaRPr lang="ro-RO"/>
          </a:p>
        </p:txBody>
      </p:sp>
      <p:pic>
        <p:nvPicPr>
          <p:cNvPr id="5" name="Picture 4" descr="A screen shot of a computer program&#10;&#10;Description automatically generated with low confidence">
            <a:extLst>
              <a:ext uri="{FF2B5EF4-FFF2-40B4-BE49-F238E27FC236}">
                <a16:creationId xmlns:a16="http://schemas.microsoft.com/office/drawing/2014/main" id="{7F12E48C-12B3-E86E-80B3-A96FC752575B}"/>
              </a:ext>
            </a:extLst>
          </p:cNvPr>
          <p:cNvPicPr>
            <a:picLocks noChangeAspect="1"/>
          </p:cNvPicPr>
          <p:nvPr/>
        </p:nvPicPr>
        <p:blipFill>
          <a:blip r:embed="rId2"/>
          <a:stretch>
            <a:fillRect/>
          </a:stretch>
        </p:blipFill>
        <p:spPr>
          <a:xfrm>
            <a:off x="5134449" y="165581"/>
            <a:ext cx="4493983" cy="2333625"/>
          </a:xfrm>
          <a:prstGeom prst="rect">
            <a:avLst/>
          </a:prstGeom>
        </p:spPr>
      </p:pic>
      <p:pic>
        <p:nvPicPr>
          <p:cNvPr id="6" name="Content Placeholder 5" descr="A picture containing text, screenshot, software, font&#10;&#10;Description automatically generated">
            <a:extLst>
              <a:ext uri="{FF2B5EF4-FFF2-40B4-BE49-F238E27FC236}">
                <a16:creationId xmlns:a16="http://schemas.microsoft.com/office/drawing/2014/main" id="{682F70FE-09D3-8FB2-86FA-43925394A418}"/>
              </a:ext>
            </a:extLst>
          </p:cNvPr>
          <p:cNvPicPr>
            <a:picLocks noGrp="1" noChangeAspect="1"/>
          </p:cNvPicPr>
          <p:nvPr>
            <p:ph idx="1"/>
          </p:nvPr>
        </p:nvPicPr>
        <p:blipFill>
          <a:blip r:embed="rId3"/>
          <a:stretch>
            <a:fillRect/>
          </a:stretch>
        </p:blipFill>
        <p:spPr>
          <a:xfrm>
            <a:off x="5134450" y="3001817"/>
            <a:ext cx="4810206" cy="1660525"/>
          </a:xfrm>
          <a:prstGeom prst="rect">
            <a:avLst/>
          </a:prstGeom>
        </p:spPr>
      </p:pic>
      <p:pic>
        <p:nvPicPr>
          <p:cNvPr id="7" name="Picture 6" descr="A screen shot of a computer program&#10;&#10;Description automatically generated with medium confidence">
            <a:extLst>
              <a:ext uri="{FF2B5EF4-FFF2-40B4-BE49-F238E27FC236}">
                <a16:creationId xmlns:a16="http://schemas.microsoft.com/office/drawing/2014/main" id="{8854090D-821E-739F-F67A-53AB63428EC0}"/>
              </a:ext>
            </a:extLst>
          </p:cNvPr>
          <p:cNvPicPr>
            <a:picLocks noChangeAspect="1"/>
          </p:cNvPicPr>
          <p:nvPr/>
        </p:nvPicPr>
        <p:blipFill>
          <a:blip r:embed="rId4"/>
          <a:stretch>
            <a:fillRect/>
          </a:stretch>
        </p:blipFill>
        <p:spPr>
          <a:xfrm>
            <a:off x="7546109" y="4944676"/>
            <a:ext cx="2971470" cy="1693047"/>
          </a:xfrm>
          <a:prstGeom prst="rect">
            <a:avLst/>
          </a:prstGeom>
        </p:spPr>
      </p:pic>
    </p:spTree>
    <p:extLst>
      <p:ext uri="{BB962C8B-B14F-4D97-AF65-F5344CB8AC3E}">
        <p14:creationId xmlns:p14="http://schemas.microsoft.com/office/powerpoint/2010/main" val="3029398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679D-A645-9121-6EE7-E53236B6401E}"/>
              </a:ext>
            </a:extLst>
          </p:cNvPr>
          <p:cNvSpPr>
            <a:spLocks noGrp="1"/>
          </p:cNvSpPr>
          <p:nvPr>
            <p:ph type="title"/>
          </p:nvPr>
        </p:nvSpPr>
        <p:spPr/>
        <p:txBody>
          <a:bodyPr/>
          <a:lstStyle/>
          <a:p>
            <a:r>
              <a:rPr lang="en-US" cap="none">
                <a:latin typeface="Times New Roman" panose="02020603050405020304" pitchFamily="18" charset="0"/>
                <a:cs typeface="Times New Roman" panose="02020603050405020304" pitchFamily="18" charset="0"/>
              </a:rPr>
              <a:t>Implementare</a:t>
            </a:r>
            <a:endParaRPr lang="ro-RO" cap="none">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34E201E-A765-ACB0-81D7-6732CFE1676D}"/>
              </a:ext>
            </a:extLst>
          </p:cNvPr>
          <p:cNvSpPr>
            <a:spLocks noGrp="1"/>
          </p:cNvSpPr>
          <p:nvPr>
            <p:ph type="body" sz="half" idx="2"/>
          </p:nvPr>
        </p:nvSpPr>
        <p:spPr>
          <a:xfrm>
            <a:off x="1146705" y="2249486"/>
            <a:ext cx="3856037" cy="3728620"/>
          </a:xfrm>
        </p:spPr>
        <p:txBody>
          <a:bodyPr>
            <a:noAutofit/>
          </a:bodyPr>
          <a:lstStyle/>
          <a:p>
            <a:r>
              <a:rPr lang="ro-RO" sz="2000">
                <a:effectLst/>
                <a:latin typeface="Times New Roman" panose="02020603050405020304" pitchFamily="18" charset="0"/>
                <a:ea typeface="Times New Roman" panose="02020603050405020304" pitchFamily="18" charset="0"/>
              </a:rPr>
              <a:t>Pe lângă serviciile care se ocupă cu completarea unei cereri sunt și servicii care se ocupă cu validarea lor. În exemplul următor este expusă validarea cererii de ștergere a unui exercițiu, care verifică validitatea cererii și apoi identitatea utilizatorului</a:t>
            </a:r>
            <a:r>
              <a:rPr lang="en-US" sz="2000">
                <a:effectLst/>
                <a:latin typeface="Times New Roman" panose="02020603050405020304" pitchFamily="18" charset="0"/>
                <a:ea typeface="Times New Roman" panose="02020603050405020304" pitchFamily="18" charset="0"/>
              </a:rPr>
              <a:t> </a:t>
            </a:r>
            <a:r>
              <a:rPr lang="ro-RO" sz="2000">
                <a:effectLst/>
                <a:latin typeface="Times New Roman" panose="02020603050405020304" pitchFamily="18" charset="0"/>
                <a:ea typeface="Times New Roman" panose="02020603050405020304" pitchFamily="18" charset="0"/>
              </a:rPr>
              <a:t>și aruncă excep</a:t>
            </a:r>
            <a:r>
              <a:rPr lang="en-US" sz="2000">
                <a:effectLst/>
                <a:latin typeface="Times New Roman" panose="02020603050405020304" pitchFamily="18" charset="0"/>
                <a:ea typeface="Times New Roman" panose="02020603050405020304" pitchFamily="18" charset="0"/>
              </a:rPr>
              <a:t>ții </a:t>
            </a:r>
            <a:r>
              <a:rPr lang="ro-RO" sz="2000" i="1">
                <a:effectLst/>
                <a:latin typeface="Times New Roman" panose="02020603050405020304" pitchFamily="18" charset="0"/>
                <a:ea typeface="Times New Roman" panose="02020603050405020304" pitchFamily="18" charset="0"/>
              </a:rPr>
              <a:t>custom</a:t>
            </a:r>
            <a:r>
              <a:rPr lang="ro-RO" sz="2000">
                <a:effectLst/>
                <a:latin typeface="Times New Roman" panose="02020603050405020304" pitchFamily="18" charset="0"/>
                <a:ea typeface="Times New Roman" panose="02020603050405020304" pitchFamily="18" charset="0"/>
              </a:rPr>
              <a:t>.</a:t>
            </a:r>
            <a:endParaRPr lang="ro-RO" sz="2000"/>
          </a:p>
        </p:txBody>
      </p:sp>
      <p:pic>
        <p:nvPicPr>
          <p:cNvPr id="5" name="Content Placeholder 4" descr="A picture containing text, software, multimedia software, screenshot&#10;&#10;Description automatically generated">
            <a:extLst>
              <a:ext uri="{FF2B5EF4-FFF2-40B4-BE49-F238E27FC236}">
                <a16:creationId xmlns:a16="http://schemas.microsoft.com/office/drawing/2014/main" id="{DF9F8E18-556A-077B-9EC6-E3323142A8EB}"/>
              </a:ext>
            </a:extLst>
          </p:cNvPr>
          <p:cNvPicPr>
            <a:picLocks noGrp="1" noChangeAspect="1"/>
          </p:cNvPicPr>
          <p:nvPr>
            <p:ph idx="1"/>
          </p:nvPr>
        </p:nvPicPr>
        <p:blipFill>
          <a:blip r:embed="rId2"/>
          <a:stretch>
            <a:fillRect/>
          </a:stretch>
        </p:blipFill>
        <p:spPr>
          <a:xfrm>
            <a:off x="5154082" y="456029"/>
            <a:ext cx="5891213" cy="1481171"/>
          </a:xfrm>
          <a:prstGeom prst="rect">
            <a:avLst/>
          </a:prstGeom>
        </p:spPr>
      </p:pic>
      <p:pic>
        <p:nvPicPr>
          <p:cNvPr id="6" name="Picture 5" descr="A screen shot of a computer program&#10;&#10;Description automatically generated with low confidence">
            <a:extLst>
              <a:ext uri="{FF2B5EF4-FFF2-40B4-BE49-F238E27FC236}">
                <a16:creationId xmlns:a16="http://schemas.microsoft.com/office/drawing/2014/main" id="{C8123193-33F9-B39C-41DE-706365757236}"/>
              </a:ext>
            </a:extLst>
          </p:cNvPr>
          <p:cNvPicPr>
            <a:picLocks noChangeAspect="1"/>
          </p:cNvPicPr>
          <p:nvPr/>
        </p:nvPicPr>
        <p:blipFill>
          <a:blip r:embed="rId3"/>
          <a:stretch>
            <a:fillRect/>
          </a:stretch>
        </p:blipFill>
        <p:spPr>
          <a:xfrm>
            <a:off x="5313785" y="2249485"/>
            <a:ext cx="5731510" cy="2280285"/>
          </a:xfrm>
          <a:prstGeom prst="rect">
            <a:avLst/>
          </a:prstGeom>
        </p:spPr>
      </p:pic>
    </p:spTree>
    <p:extLst>
      <p:ext uri="{BB962C8B-B14F-4D97-AF65-F5344CB8AC3E}">
        <p14:creationId xmlns:p14="http://schemas.microsoft.com/office/powerpoint/2010/main" val="303513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A8E7-1A45-52A5-BE14-C6B585D34E33}"/>
              </a:ext>
            </a:extLst>
          </p:cNvPr>
          <p:cNvSpPr>
            <a:spLocks noGrp="1"/>
          </p:cNvSpPr>
          <p:nvPr>
            <p:ph type="title"/>
          </p:nvPr>
        </p:nvSpPr>
        <p:spPr/>
        <p:txBody>
          <a:bodyPr/>
          <a:lstStyle/>
          <a:p>
            <a:r>
              <a:rPr lang="en-US" cap="none">
                <a:latin typeface="Times New Roman" panose="02020603050405020304" pitchFamily="18" charset="0"/>
                <a:cs typeface="Times New Roman" panose="02020603050405020304" pitchFamily="18" charset="0"/>
              </a:rPr>
              <a:t>Implementare</a:t>
            </a:r>
            <a:endParaRPr lang="ro-RO" cap="none">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37639715-07DF-BA12-EEF0-9FCD39523B30}"/>
              </a:ext>
            </a:extLst>
          </p:cNvPr>
          <p:cNvSpPr>
            <a:spLocks noGrp="1"/>
          </p:cNvSpPr>
          <p:nvPr>
            <p:ph type="body" sz="half" idx="2"/>
          </p:nvPr>
        </p:nvSpPr>
        <p:spPr>
          <a:xfrm>
            <a:off x="1146705" y="2249485"/>
            <a:ext cx="3856037" cy="4168567"/>
          </a:xfrm>
        </p:spPr>
        <p:txBody>
          <a:bodyPr/>
          <a:lstStyle/>
          <a:p>
            <a:r>
              <a:rPr lang="ro-RO" sz="2000">
                <a:effectLst/>
                <a:latin typeface="Times New Roman" panose="02020603050405020304" pitchFamily="18" charset="0"/>
                <a:ea typeface="Times New Roman" panose="02020603050405020304" pitchFamily="18" charset="0"/>
              </a:rPr>
              <a:t>În arhitectura .NET API-urile sunt construite pe bază de </a:t>
            </a:r>
            <a:r>
              <a:rPr lang="ro-RO" sz="2000" i="1">
                <a:effectLst/>
                <a:latin typeface="Times New Roman" panose="02020603050405020304" pitchFamily="18" charset="0"/>
                <a:ea typeface="Times New Roman" panose="02020603050405020304" pitchFamily="18" charset="0"/>
              </a:rPr>
              <a:t>controller</a:t>
            </a:r>
            <a:r>
              <a:rPr lang="ro-RO" sz="2000">
                <a:effectLst/>
                <a:latin typeface="Times New Roman" panose="02020603050405020304" pitchFamily="18" charset="0"/>
                <a:ea typeface="Times New Roman" panose="02020603050405020304" pitchFamily="18" charset="0"/>
              </a:rPr>
              <a:t>-e. Folosind următoarea linie de cod sunt adăugate </a:t>
            </a:r>
            <a:r>
              <a:rPr lang="ro-RO" sz="2000" i="1">
                <a:effectLst/>
                <a:latin typeface="Times New Roman" panose="02020603050405020304" pitchFamily="18" charset="0"/>
                <a:ea typeface="Times New Roman" panose="02020603050405020304" pitchFamily="18" charset="0"/>
              </a:rPr>
              <a:t>controller</a:t>
            </a:r>
            <a:r>
              <a:rPr lang="ro-RO" sz="2000">
                <a:effectLst/>
                <a:latin typeface="Times New Roman" panose="02020603050405020304" pitchFamily="18" charset="0"/>
                <a:ea typeface="Times New Roman" panose="02020603050405020304" pitchFamily="18" charset="0"/>
              </a:rPr>
              <a:t>-e în aplicație. După aceea </a:t>
            </a:r>
            <a:r>
              <a:rPr lang="ro-RO" sz="2000" i="1">
                <a:effectLst/>
                <a:latin typeface="Times New Roman" panose="02020603050405020304" pitchFamily="18" charset="0"/>
                <a:ea typeface="Times New Roman" panose="02020603050405020304" pitchFamily="18" charset="0"/>
              </a:rPr>
              <a:t>routing</a:t>
            </a:r>
            <a:r>
              <a:rPr lang="ro-RO" sz="2000">
                <a:effectLst/>
                <a:latin typeface="Times New Roman" panose="02020603050405020304" pitchFamily="18" charset="0"/>
                <a:ea typeface="Times New Roman" panose="02020603050405020304" pitchFamily="18" charset="0"/>
              </a:rPr>
              <a:t>-ul se face, decorând </a:t>
            </a:r>
            <a:r>
              <a:rPr lang="ro-RO" sz="2000" i="1">
                <a:effectLst/>
                <a:latin typeface="Times New Roman" panose="02020603050405020304" pitchFamily="18" charset="0"/>
                <a:ea typeface="Times New Roman" panose="02020603050405020304" pitchFamily="18" charset="0"/>
              </a:rPr>
              <a:t>controller</a:t>
            </a:r>
            <a:r>
              <a:rPr lang="ro-RO" sz="2000">
                <a:effectLst/>
                <a:latin typeface="Times New Roman" panose="02020603050405020304" pitchFamily="18" charset="0"/>
                <a:ea typeface="Times New Roman" panose="02020603050405020304" pitchFamily="18" charset="0"/>
              </a:rPr>
              <a:t>-ul în felul următor și metoda</a:t>
            </a:r>
            <a:r>
              <a:rPr lang="en-US" sz="2000">
                <a:effectLst/>
                <a:latin typeface="Times New Roman" panose="02020603050405020304" pitchFamily="18" charset="0"/>
                <a:ea typeface="Times New Roman" panose="02020603050405020304" pitchFamily="18" charset="0"/>
              </a:rPr>
              <a:t>. </a:t>
            </a:r>
            <a:r>
              <a:rPr lang="ro-RO" sz="2000">
                <a:effectLst/>
                <a:latin typeface="Times New Roman" panose="02020603050405020304" pitchFamily="18" charset="0"/>
                <a:ea typeface="Times New Roman" panose="02020603050405020304" pitchFamily="18" charset="0"/>
              </a:rPr>
              <a:t>După aceea sunt deschise în mod automat </a:t>
            </a:r>
            <a:r>
              <a:rPr lang="ro-RO" sz="2000" i="1">
                <a:effectLst/>
                <a:latin typeface="Times New Roman" panose="02020603050405020304" pitchFamily="18" charset="0"/>
                <a:ea typeface="Times New Roman" panose="02020603050405020304" pitchFamily="18" charset="0"/>
              </a:rPr>
              <a:t>endpoint</a:t>
            </a:r>
            <a:r>
              <a:rPr lang="ro-RO" sz="2000">
                <a:effectLst/>
                <a:latin typeface="Times New Roman" panose="02020603050405020304" pitchFamily="18" charset="0"/>
                <a:ea typeface="Times New Roman" panose="02020603050405020304" pitchFamily="18" charset="0"/>
              </a:rPr>
              <a:t>-urile cu rutele respective, și la solicitarea unuia, este apelată metoda care corespunde rutei.</a:t>
            </a:r>
            <a:endParaRPr lang="ro-RO" sz="2000">
              <a:effectLst/>
              <a:latin typeface="Calibri" panose="020F0502020204030204" pitchFamily="34" charset="0"/>
              <a:ea typeface="Calibri" panose="020F0502020204030204" pitchFamily="34" charset="0"/>
            </a:endParaRPr>
          </a:p>
          <a:p>
            <a:endParaRPr lang="ro-RO"/>
          </a:p>
        </p:txBody>
      </p:sp>
      <p:pic>
        <p:nvPicPr>
          <p:cNvPr id="5" name="Content Placeholder 4">
            <a:extLst>
              <a:ext uri="{FF2B5EF4-FFF2-40B4-BE49-F238E27FC236}">
                <a16:creationId xmlns:a16="http://schemas.microsoft.com/office/drawing/2014/main" id="{A657F6A9-1308-1893-EA80-01449052D8CB}"/>
              </a:ext>
            </a:extLst>
          </p:cNvPr>
          <p:cNvPicPr>
            <a:picLocks noGrp="1" noChangeAspect="1"/>
          </p:cNvPicPr>
          <p:nvPr>
            <p:ph idx="1"/>
          </p:nvPr>
        </p:nvPicPr>
        <p:blipFill>
          <a:blip r:embed="rId2"/>
          <a:stretch>
            <a:fillRect/>
          </a:stretch>
        </p:blipFill>
        <p:spPr>
          <a:xfrm>
            <a:off x="5002742" y="609601"/>
            <a:ext cx="5891213" cy="532539"/>
          </a:xfrm>
          <a:prstGeom prst="rect">
            <a:avLst/>
          </a:prstGeom>
        </p:spPr>
      </p:pic>
      <p:pic>
        <p:nvPicPr>
          <p:cNvPr id="6" name="Picture 5" descr="A picture containing text, font, screenshot&#10;&#10;Description automatically generated">
            <a:extLst>
              <a:ext uri="{FF2B5EF4-FFF2-40B4-BE49-F238E27FC236}">
                <a16:creationId xmlns:a16="http://schemas.microsoft.com/office/drawing/2014/main" id="{0B79DEA2-1343-5580-8177-90ED5C95E86F}"/>
              </a:ext>
            </a:extLst>
          </p:cNvPr>
          <p:cNvPicPr>
            <a:picLocks noChangeAspect="1"/>
          </p:cNvPicPr>
          <p:nvPr/>
        </p:nvPicPr>
        <p:blipFill>
          <a:blip r:embed="rId3"/>
          <a:stretch>
            <a:fillRect/>
          </a:stretch>
        </p:blipFill>
        <p:spPr>
          <a:xfrm>
            <a:off x="5827592" y="1429543"/>
            <a:ext cx="3952875" cy="904875"/>
          </a:xfrm>
          <a:prstGeom prst="rect">
            <a:avLst/>
          </a:prstGeom>
        </p:spPr>
      </p:pic>
      <p:pic>
        <p:nvPicPr>
          <p:cNvPr id="7" name="Picture 6" descr="A picture containing text, screenshot, software, multimedia software&#10;&#10;Description automatically generated">
            <a:extLst>
              <a:ext uri="{FF2B5EF4-FFF2-40B4-BE49-F238E27FC236}">
                <a16:creationId xmlns:a16="http://schemas.microsoft.com/office/drawing/2014/main" id="{F610709C-4DE3-4896-CA00-2CA849E06AB4}"/>
              </a:ext>
            </a:extLst>
          </p:cNvPr>
          <p:cNvPicPr>
            <a:picLocks noChangeAspect="1"/>
          </p:cNvPicPr>
          <p:nvPr/>
        </p:nvPicPr>
        <p:blipFill>
          <a:blip r:embed="rId4"/>
          <a:stretch>
            <a:fillRect/>
          </a:stretch>
        </p:blipFill>
        <p:spPr>
          <a:xfrm>
            <a:off x="5313785" y="2690091"/>
            <a:ext cx="5731510" cy="2416175"/>
          </a:xfrm>
          <a:prstGeom prst="rect">
            <a:avLst/>
          </a:prstGeom>
        </p:spPr>
      </p:pic>
    </p:spTree>
    <p:extLst>
      <p:ext uri="{BB962C8B-B14F-4D97-AF65-F5344CB8AC3E}">
        <p14:creationId xmlns:p14="http://schemas.microsoft.com/office/powerpoint/2010/main" val="290598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291A-E103-74C6-0BA3-31E4F5E4520F}"/>
              </a:ext>
            </a:extLst>
          </p:cNvPr>
          <p:cNvSpPr>
            <a:spLocks noGrp="1"/>
          </p:cNvSpPr>
          <p:nvPr>
            <p:ph type="title"/>
          </p:nvPr>
        </p:nvSpPr>
        <p:spPr/>
        <p:txBody>
          <a:bodyPr/>
          <a:lstStyle/>
          <a:p>
            <a:r>
              <a:rPr lang="en-US" cap="none">
                <a:latin typeface="Times New Roman" panose="02020603050405020304" pitchFamily="18" charset="0"/>
                <a:cs typeface="Times New Roman" panose="02020603050405020304" pitchFamily="18" charset="0"/>
              </a:rPr>
              <a:t>Implementare</a:t>
            </a:r>
            <a:endParaRPr lang="ro-RO" cap="none">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39CC030A-CA39-BC3F-5E4E-A88A31ABE583}"/>
              </a:ext>
            </a:extLst>
          </p:cNvPr>
          <p:cNvSpPr>
            <a:spLocks noGrp="1"/>
          </p:cNvSpPr>
          <p:nvPr>
            <p:ph type="body" sz="half" idx="2"/>
          </p:nvPr>
        </p:nvSpPr>
        <p:spPr/>
        <p:txBody>
          <a:bodyPr>
            <a:normAutofit/>
          </a:bodyPr>
          <a:lstStyle/>
          <a:p>
            <a:r>
              <a:rPr lang="ro-RO" sz="2000">
                <a:effectLst/>
                <a:latin typeface="Times New Roman" panose="02020603050405020304" pitchFamily="18" charset="0"/>
                <a:ea typeface="Times New Roman" panose="02020603050405020304" pitchFamily="18" charset="0"/>
              </a:rPr>
              <a:t>Serviciul care returnează răspunsuri negative se ocupă cu răspunsurile în cazurile în care cererea nu poate fi îndeplinită. Fie din cauza bazei de date, acces neautorizat sau acțiuni fără sens, serviciul returnează un răspuns negativ, în oricare dintre eceste excepții</a:t>
            </a:r>
            <a:r>
              <a:rPr lang="en-US" sz="2000">
                <a:effectLst/>
                <a:latin typeface="Times New Roman" panose="02020603050405020304" pitchFamily="18" charset="0"/>
                <a:ea typeface="Times New Roman" panose="02020603050405020304" pitchFamily="18" charset="0"/>
              </a:rPr>
              <a:t>.</a:t>
            </a:r>
            <a:endParaRPr lang="ro-RO" sz="2000"/>
          </a:p>
        </p:txBody>
      </p:sp>
      <p:pic>
        <p:nvPicPr>
          <p:cNvPr id="5" name="Content Placeholder 4" descr="A screen shot of a computer program&#10;&#10;Description automatically generated with medium confidence">
            <a:extLst>
              <a:ext uri="{FF2B5EF4-FFF2-40B4-BE49-F238E27FC236}">
                <a16:creationId xmlns:a16="http://schemas.microsoft.com/office/drawing/2014/main" id="{0BF584D2-EBAA-3B2D-DA52-06C6D2572699}"/>
              </a:ext>
            </a:extLst>
          </p:cNvPr>
          <p:cNvPicPr>
            <a:picLocks noGrp="1" noChangeAspect="1"/>
          </p:cNvPicPr>
          <p:nvPr>
            <p:ph idx="1"/>
          </p:nvPr>
        </p:nvPicPr>
        <p:blipFill>
          <a:blip r:embed="rId2"/>
          <a:stretch>
            <a:fillRect/>
          </a:stretch>
        </p:blipFill>
        <p:spPr>
          <a:xfrm>
            <a:off x="5725301" y="592138"/>
            <a:ext cx="4753010" cy="5199062"/>
          </a:xfrm>
          <a:prstGeom prst="rect">
            <a:avLst/>
          </a:prstGeom>
        </p:spPr>
      </p:pic>
    </p:spTree>
    <p:extLst>
      <p:ext uri="{BB962C8B-B14F-4D97-AF65-F5344CB8AC3E}">
        <p14:creationId xmlns:p14="http://schemas.microsoft.com/office/powerpoint/2010/main" val="1819295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E6ED-0417-DFF1-0C83-77AD90FDD0CB}"/>
              </a:ext>
            </a:extLst>
          </p:cNvPr>
          <p:cNvSpPr>
            <a:spLocks noGrp="1"/>
          </p:cNvSpPr>
          <p:nvPr>
            <p:ph type="title"/>
          </p:nvPr>
        </p:nvSpPr>
        <p:spPr/>
        <p:txBody>
          <a:bodyPr/>
          <a:lstStyle/>
          <a:p>
            <a:r>
              <a:rPr lang="en-US" cap="none">
                <a:latin typeface="Times New Roman" panose="02020603050405020304" pitchFamily="18" charset="0"/>
                <a:cs typeface="Times New Roman" panose="02020603050405020304" pitchFamily="18" charset="0"/>
              </a:rPr>
              <a:t>Implementare</a:t>
            </a:r>
            <a:endParaRPr lang="ro-RO" cap="none">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76D636E-C6CA-CB6E-A7F6-17378FFA1E4C}"/>
              </a:ext>
            </a:extLst>
          </p:cNvPr>
          <p:cNvSpPr>
            <a:spLocks noGrp="1"/>
          </p:cNvSpPr>
          <p:nvPr>
            <p:ph type="body" sz="half" idx="2"/>
          </p:nvPr>
        </p:nvSpPr>
        <p:spPr/>
        <p:txBody>
          <a:bodyPr>
            <a:normAutofit/>
          </a:bodyPr>
          <a:lstStyle/>
          <a:p>
            <a:r>
              <a:rPr lang="ro-RO" sz="2000">
                <a:effectLst/>
                <a:latin typeface="Times New Roman" panose="02020603050405020304" pitchFamily="18" charset="0"/>
                <a:ea typeface="Times New Roman" panose="02020603050405020304" pitchFamily="18" charset="0"/>
              </a:rPr>
              <a:t>Comunicarea cu serverul se face prin intermediul unor servicii care sunt declarate în </a:t>
            </a:r>
            <a:r>
              <a:rPr lang="ro-RO" sz="2000" i="1">
                <a:effectLst/>
                <a:latin typeface="Times New Roman" panose="02020603050405020304" pitchFamily="18" charset="0"/>
                <a:ea typeface="Times New Roman" panose="02020603050405020304" pitchFamily="18" charset="0"/>
              </a:rPr>
              <a:t>MauiProgram.cs</a:t>
            </a:r>
            <a:r>
              <a:rPr lang="ro-RO" sz="2000">
                <a:effectLst/>
                <a:latin typeface="Times New Roman" panose="02020603050405020304" pitchFamily="18" charset="0"/>
                <a:ea typeface="Times New Roman" panose="02020603050405020304" pitchFamily="18" charset="0"/>
              </a:rPr>
              <a:t> folosind </a:t>
            </a:r>
            <a:r>
              <a:rPr lang="ro-RO" sz="2000" i="1">
                <a:effectLst/>
                <a:latin typeface="Times New Roman" panose="02020603050405020304" pitchFamily="18" charset="0"/>
                <a:ea typeface="Times New Roman" panose="02020603050405020304" pitchFamily="18" charset="0"/>
              </a:rPr>
              <a:t>Dependency Injection</a:t>
            </a:r>
            <a:r>
              <a:rPr lang="en-US" sz="2000" i="1">
                <a:latin typeface="Times New Roman" panose="02020603050405020304" pitchFamily="18" charset="0"/>
                <a:ea typeface="Times New Roman" panose="02020603050405020304" pitchFamily="18" charset="0"/>
              </a:rPr>
              <a:t> </a:t>
            </a:r>
            <a:r>
              <a:rPr lang="ro-RO" sz="2000">
                <a:effectLst/>
                <a:latin typeface="Times New Roman" panose="02020603050405020304" pitchFamily="18" charset="0"/>
                <a:ea typeface="Times New Roman" panose="02020603050405020304" pitchFamily="18" charset="0"/>
              </a:rPr>
              <a:t>După aceea ele sunt accesibile de peste tot din aplicație și pot fi folosite pentru a cere date de la server</a:t>
            </a:r>
            <a:r>
              <a:rPr lang="en-US" sz="2000">
                <a:effectLst/>
                <a:latin typeface="Times New Roman" panose="02020603050405020304" pitchFamily="18" charset="0"/>
                <a:ea typeface="Times New Roman" panose="02020603050405020304" pitchFamily="18" charset="0"/>
              </a:rPr>
              <a:t>.</a:t>
            </a:r>
            <a:endParaRPr lang="ro-RO" sz="2000"/>
          </a:p>
        </p:txBody>
      </p:sp>
      <p:pic>
        <p:nvPicPr>
          <p:cNvPr id="5" name="Picture 4" descr="A screenshot of a computer screen&#10;&#10;Description automatically generated with low confidence">
            <a:extLst>
              <a:ext uri="{FF2B5EF4-FFF2-40B4-BE49-F238E27FC236}">
                <a16:creationId xmlns:a16="http://schemas.microsoft.com/office/drawing/2014/main" id="{9FA902F1-68EA-817E-5E28-1A679242D02F}"/>
              </a:ext>
            </a:extLst>
          </p:cNvPr>
          <p:cNvPicPr>
            <a:picLocks noChangeAspect="1"/>
          </p:cNvPicPr>
          <p:nvPr/>
        </p:nvPicPr>
        <p:blipFill>
          <a:blip r:embed="rId2"/>
          <a:stretch>
            <a:fillRect/>
          </a:stretch>
        </p:blipFill>
        <p:spPr>
          <a:xfrm>
            <a:off x="5156200" y="628650"/>
            <a:ext cx="5191125" cy="876300"/>
          </a:xfrm>
          <a:prstGeom prst="rect">
            <a:avLst/>
          </a:prstGeom>
        </p:spPr>
      </p:pic>
      <p:pic>
        <p:nvPicPr>
          <p:cNvPr id="7" name="Content Placeholder 6" descr="A screen shot of a computer program&#10;&#10;Description automatically generated with low confidence">
            <a:extLst>
              <a:ext uri="{FF2B5EF4-FFF2-40B4-BE49-F238E27FC236}">
                <a16:creationId xmlns:a16="http://schemas.microsoft.com/office/drawing/2014/main" id="{B0CC7C60-2B57-E5D8-58BD-CD00408755D2}"/>
              </a:ext>
            </a:extLst>
          </p:cNvPr>
          <p:cNvPicPr>
            <a:picLocks noGrp="1" noChangeAspect="1"/>
          </p:cNvPicPr>
          <p:nvPr>
            <p:ph idx="1"/>
          </p:nvPr>
        </p:nvPicPr>
        <p:blipFill>
          <a:blip r:embed="rId3"/>
          <a:stretch>
            <a:fillRect/>
          </a:stretch>
        </p:blipFill>
        <p:spPr>
          <a:xfrm>
            <a:off x="5078562" y="1886850"/>
            <a:ext cx="5891213" cy="3084300"/>
          </a:xfrm>
          <a:prstGeom prst="rect">
            <a:avLst/>
          </a:prstGeom>
        </p:spPr>
      </p:pic>
    </p:spTree>
    <p:extLst>
      <p:ext uri="{BB962C8B-B14F-4D97-AF65-F5344CB8AC3E}">
        <p14:creationId xmlns:p14="http://schemas.microsoft.com/office/powerpoint/2010/main" val="3528985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5802-3069-FF8E-F8FB-857E96D62FD9}"/>
              </a:ext>
            </a:extLst>
          </p:cNvPr>
          <p:cNvSpPr>
            <a:spLocks noGrp="1"/>
          </p:cNvSpPr>
          <p:nvPr>
            <p:ph type="title"/>
          </p:nvPr>
        </p:nvSpPr>
        <p:spPr/>
        <p:txBody>
          <a:bodyPr/>
          <a:lstStyle/>
          <a:p>
            <a:r>
              <a:rPr lang="en-US" cap="none">
                <a:latin typeface="Times New Roman" panose="02020603050405020304" pitchFamily="18" charset="0"/>
                <a:cs typeface="Times New Roman" panose="02020603050405020304" pitchFamily="18" charset="0"/>
              </a:rPr>
              <a:t>Implementare</a:t>
            </a:r>
            <a:endParaRPr lang="ro-RO" cap="none">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CB504C0-5924-B41A-2230-D5F41399372D}"/>
              </a:ext>
            </a:extLst>
          </p:cNvPr>
          <p:cNvSpPr>
            <a:spLocks noGrp="1"/>
          </p:cNvSpPr>
          <p:nvPr>
            <p:ph type="body" sz="half" idx="2"/>
          </p:nvPr>
        </p:nvSpPr>
        <p:spPr/>
        <p:txBody>
          <a:bodyPr>
            <a:normAutofit/>
          </a:bodyPr>
          <a:lstStyle/>
          <a:p>
            <a:r>
              <a:rPr lang="ro-RO" sz="2000">
                <a:effectLst/>
                <a:latin typeface="Times New Roman" panose="02020603050405020304" pitchFamily="18" charset="0"/>
                <a:ea typeface="Times New Roman" panose="02020603050405020304" pitchFamily="18" charset="0"/>
              </a:rPr>
              <a:t>În continuare este prezentat ca exemplu cazul unei apăsări pe buton pentru a demonstra folosirea tiparului MVVM. În imagine putem observa elementele de pe pagina de </a:t>
            </a:r>
            <a:r>
              <a:rPr lang="ro-RO" sz="2000" i="1">
                <a:effectLst/>
                <a:latin typeface="Times New Roman" panose="02020603050405020304" pitchFamily="18" charset="0"/>
                <a:ea typeface="Times New Roman" panose="02020603050405020304" pitchFamily="18" charset="0"/>
              </a:rPr>
              <a:t>login</a:t>
            </a:r>
            <a:r>
              <a:rPr lang="ro-RO" sz="2000">
                <a:effectLst/>
                <a:latin typeface="Times New Roman" panose="02020603050405020304" pitchFamily="18" charset="0"/>
                <a:ea typeface="Times New Roman" panose="02020603050405020304" pitchFamily="18" charset="0"/>
              </a:rPr>
              <a:t>, și felul în care sunt poziționate.</a:t>
            </a:r>
            <a:endParaRPr lang="ro-RO" sz="2000"/>
          </a:p>
        </p:txBody>
      </p:sp>
      <p:pic>
        <p:nvPicPr>
          <p:cNvPr id="5" name="Content Placeholder 4" descr="A screen shot of a computer program&#10;&#10;Description automatically generated with medium confidence">
            <a:extLst>
              <a:ext uri="{FF2B5EF4-FFF2-40B4-BE49-F238E27FC236}">
                <a16:creationId xmlns:a16="http://schemas.microsoft.com/office/drawing/2014/main" id="{90C18F0E-4B0A-BB9C-988E-AAB0C8A2F317}"/>
              </a:ext>
            </a:extLst>
          </p:cNvPr>
          <p:cNvPicPr>
            <a:picLocks noGrp="1" noChangeAspect="1"/>
          </p:cNvPicPr>
          <p:nvPr>
            <p:ph idx="1"/>
          </p:nvPr>
        </p:nvPicPr>
        <p:blipFill>
          <a:blip r:embed="rId2"/>
          <a:stretch>
            <a:fillRect/>
          </a:stretch>
        </p:blipFill>
        <p:spPr>
          <a:xfrm>
            <a:off x="6945641" y="592138"/>
            <a:ext cx="2312330" cy="5199062"/>
          </a:xfrm>
          <a:prstGeom prst="rect">
            <a:avLst/>
          </a:prstGeom>
        </p:spPr>
      </p:pic>
    </p:spTree>
    <p:extLst>
      <p:ext uri="{BB962C8B-B14F-4D97-AF65-F5344CB8AC3E}">
        <p14:creationId xmlns:p14="http://schemas.microsoft.com/office/powerpoint/2010/main" val="577641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57F7-C093-C77A-D598-467037F65848}"/>
              </a:ext>
            </a:extLst>
          </p:cNvPr>
          <p:cNvSpPr>
            <a:spLocks noGrp="1"/>
          </p:cNvSpPr>
          <p:nvPr>
            <p:ph type="title"/>
          </p:nvPr>
        </p:nvSpPr>
        <p:spPr/>
        <p:txBody>
          <a:bodyPr/>
          <a:lstStyle/>
          <a:p>
            <a:r>
              <a:rPr lang="en-US" cap="none">
                <a:latin typeface="Times New Roman" panose="02020603050405020304" pitchFamily="18" charset="0"/>
                <a:cs typeface="Times New Roman" panose="02020603050405020304" pitchFamily="18" charset="0"/>
              </a:rPr>
              <a:t>Implementare</a:t>
            </a:r>
            <a:endParaRPr lang="ro-RO" cap="none">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150EDF22-1E1C-D69F-C133-F27841208705}"/>
              </a:ext>
            </a:extLst>
          </p:cNvPr>
          <p:cNvSpPr>
            <a:spLocks noGrp="1"/>
          </p:cNvSpPr>
          <p:nvPr>
            <p:ph type="body" sz="half" idx="2"/>
          </p:nvPr>
        </p:nvSpPr>
        <p:spPr/>
        <p:txBody>
          <a:bodyPr/>
          <a:lstStyle/>
          <a:p>
            <a:r>
              <a:rPr lang="ro-RO" sz="1800">
                <a:effectLst/>
                <a:latin typeface="Times New Roman" panose="02020603050405020304" pitchFamily="18" charset="0"/>
                <a:ea typeface="Times New Roman" panose="02020603050405020304" pitchFamily="18" charset="0"/>
              </a:rPr>
              <a:t>Formularul este întâi trimis către obiectul de care este legat acest </a:t>
            </a:r>
            <a:r>
              <a:rPr lang="ro-RO" sz="1800" i="1">
                <a:effectLst/>
                <a:latin typeface="Times New Roman" panose="02020603050405020304" pitchFamily="18" charset="0"/>
                <a:ea typeface="Times New Roman" panose="02020603050405020304" pitchFamily="18" charset="0"/>
              </a:rPr>
              <a:t>ContentPage</a:t>
            </a:r>
            <a:r>
              <a:rPr lang="ro-RO" sz="1800">
                <a:effectLst/>
                <a:latin typeface="Times New Roman" panose="02020603050405020304" pitchFamily="18" charset="0"/>
                <a:ea typeface="Times New Roman" panose="02020603050405020304" pitchFamily="18" charset="0"/>
              </a:rPr>
              <a:t> și anume modelul de vedere al paginii de </a:t>
            </a:r>
            <a:r>
              <a:rPr lang="ro-RO" sz="1800" i="1">
                <a:effectLst/>
                <a:latin typeface="Times New Roman" panose="02020603050405020304" pitchFamily="18" charset="0"/>
                <a:ea typeface="Times New Roman" panose="02020603050405020304" pitchFamily="18" charset="0"/>
              </a:rPr>
              <a:t>login</a:t>
            </a:r>
            <a:r>
              <a:rPr lang="en-US" sz="1800" i="1">
                <a:latin typeface="Times New Roman" panose="02020603050405020304" pitchFamily="18" charset="0"/>
                <a:ea typeface="Times New Roman" panose="02020603050405020304" pitchFamily="18" charset="0"/>
              </a:rPr>
              <a:t>, </a:t>
            </a:r>
            <a:r>
              <a:rPr lang="ro-RO" sz="1800">
                <a:effectLst/>
                <a:latin typeface="Times New Roman" panose="02020603050405020304" pitchFamily="18" charset="0"/>
                <a:ea typeface="Times New Roman" panose="02020603050405020304" pitchFamily="18" charset="0"/>
              </a:rPr>
              <a:t>unde avem câmpuri pentru fiecare intrare marcate ca fiind tip obiect observabil, tip care va fi detaliat în următoarea secțiune.</a:t>
            </a:r>
            <a:endParaRPr lang="ro-RO"/>
          </a:p>
        </p:txBody>
      </p:sp>
      <p:pic>
        <p:nvPicPr>
          <p:cNvPr id="5" name="Content Placeholder 4" descr="A screen shot of a computer program&#10;&#10;Description automatically generated with medium confidence">
            <a:extLst>
              <a:ext uri="{FF2B5EF4-FFF2-40B4-BE49-F238E27FC236}">
                <a16:creationId xmlns:a16="http://schemas.microsoft.com/office/drawing/2014/main" id="{A48AFE40-76A3-6FA3-CC47-D7A619825EE0}"/>
              </a:ext>
            </a:extLst>
          </p:cNvPr>
          <p:cNvPicPr>
            <a:picLocks noGrp="1" noChangeAspect="1"/>
          </p:cNvPicPr>
          <p:nvPr>
            <p:ph idx="1"/>
          </p:nvPr>
        </p:nvPicPr>
        <p:blipFill>
          <a:blip r:embed="rId2"/>
          <a:stretch>
            <a:fillRect/>
          </a:stretch>
        </p:blipFill>
        <p:spPr>
          <a:xfrm>
            <a:off x="5156200" y="982464"/>
            <a:ext cx="5891213" cy="4418409"/>
          </a:xfrm>
          <a:prstGeom prst="rect">
            <a:avLst/>
          </a:prstGeom>
        </p:spPr>
      </p:pic>
    </p:spTree>
    <p:extLst>
      <p:ext uri="{BB962C8B-B14F-4D97-AF65-F5344CB8AC3E}">
        <p14:creationId xmlns:p14="http://schemas.microsoft.com/office/powerpoint/2010/main" val="160206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299A-9317-F80F-40FC-F6E019FF6E49}"/>
              </a:ext>
            </a:extLst>
          </p:cNvPr>
          <p:cNvSpPr>
            <a:spLocks noGrp="1"/>
          </p:cNvSpPr>
          <p:nvPr>
            <p:ph type="title"/>
          </p:nvPr>
        </p:nvSpPr>
        <p:spPr/>
        <p:txBody>
          <a:bodyPr/>
          <a:lstStyle/>
          <a:p>
            <a:r>
              <a:rPr lang="en-US" cap="none">
                <a:latin typeface="Times New Roman" panose="02020603050405020304" pitchFamily="18" charset="0"/>
                <a:cs typeface="Times New Roman" panose="02020603050405020304" pitchFamily="18" charset="0"/>
              </a:rPr>
              <a:t>Implementare</a:t>
            </a:r>
            <a:endParaRPr lang="ro-RO" cap="none">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1114DB0-E326-2798-F423-10670FAE14CE}"/>
              </a:ext>
            </a:extLst>
          </p:cNvPr>
          <p:cNvSpPr>
            <a:spLocks noGrp="1"/>
          </p:cNvSpPr>
          <p:nvPr>
            <p:ph type="body" sz="half" idx="2"/>
          </p:nvPr>
        </p:nvSpPr>
        <p:spPr/>
        <p:txBody>
          <a:bodyPr>
            <a:noAutofit/>
          </a:bodyPr>
          <a:lstStyle/>
          <a:p>
            <a:r>
              <a:rPr lang="ro-RO" sz="2000">
                <a:effectLst/>
                <a:latin typeface="Times New Roman" panose="02020603050405020304" pitchFamily="18" charset="0"/>
                <a:ea typeface="Times New Roman" panose="02020603050405020304" pitchFamily="18" charset="0"/>
              </a:rPr>
              <a:t>Decorările din funcțiile de mai devreme (de exmplu obiect observabil) au legătură cu integrarea </a:t>
            </a:r>
            <a:r>
              <a:rPr lang="ro-RO" sz="2000" i="1">
                <a:effectLst/>
                <a:latin typeface="Times New Roman" panose="02020603050405020304" pitchFamily="18" charset="0"/>
                <a:ea typeface="Times New Roman" panose="02020603050405020304" pitchFamily="18" charset="0"/>
              </a:rPr>
              <a:t>framework</a:t>
            </a:r>
            <a:r>
              <a:rPr lang="ro-RO" sz="2000">
                <a:effectLst/>
                <a:latin typeface="Times New Roman" panose="02020603050405020304" pitchFamily="18" charset="0"/>
                <a:ea typeface="Times New Roman" panose="02020603050405020304" pitchFamily="18" charset="0"/>
              </a:rPr>
              <a:t>-ului Community Toolkit MVVM. Acest </a:t>
            </a:r>
            <a:r>
              <a:rPr lang="ro-RO" sz="2000" i="1">
                <a:effectLst/>
                <a:latin typeface="Times New Roman" panose="02020603050405020304" pitchFamily="18" charset="0"/>
                <a:ea typeface="Times New Roman" panose="02020603050405020304" pitchFamily="18" charset="0"/>
              </a:rPr>
              <a:t>framework</a:t>
            </a:r>
            <a:r>
              <a:rPr lang="ro-RO" sz="2000">
                <a:effectLst/>
                <a:latin typeface="Times New Roman" panose="02020603050405020304" pitchFamily="18" charset="0"/>
                <a:ea typeface="Times New Roman" panose="02020603050405020304" pitchFamily="18" charset="0"/>
              </a:rPr>
              <a:t> generează automat cod pentru variabilele respective care să se ocupe cu diverse sarcini generice, cum ar fi </a:t>
            </a:r>
            <a:r>
              <a:rPr lang="ro-RO" sz="2000" i="1">
                <a:effectLst/>
                <a:latin typeface="Times New Roman" panose="02020603050405020304" pitchFamily="18" charset="0"/>
                <a:ea typeface="Times New Roman" panose="02020603050405020304" pitchFamily="18" charset="0"/>
              </a:rPr>
              <a:t>update</a:t>
            </a:r>
            <a:r>
              <a:rPr lang="ro-RO" sz="2000">
                <a:effectLst/>
                <a:latin typeface="Times New Roman" panose="02020603050405020304" pitchFamily="18" charset="0"/>
                <a:ea typeface="Times New Roman" panose="02020603050405020304" pitchFamily="18" charset="0"/>
              </a:rPr>
              <a:t>-urile din interfață a unei valori schimbate în memorie.</a:t>
            </a:r>
            <a:endParaRPr lang="ro-RO" sz="2000"/>
          </a:p>
        </p:txBody>
      </p:sp>
      <p:pic>
        <p:nvPicPr>
          <p:cNvPr id="5" name="Content Placeholder 4" descr="A screen shot of a computer program&#10;&#10;Description automatically generated with medium confidence">
            <a:extLst>
              <a:ext uri="{FF2B5EF4-FFF2-40B4-BE49-F238E27FC236}">
                <a16:creationId xmlns:a16="http://schemas.microsoft.com/office/drawing/2014/main" id="{1B47F4CA-1416-223E-BA44-BF94759F0ED6}"/>
              </a:ext>
            </a:extLst>
          </p:cNvPr>
          <p:cNvPicPr>
            <a:picLocks noGrp="1" noChangeAspect="1"/>
          </p:cNvPicPr>
          <p:nvPr>
            <p:ph idx="1"/>
          </p:nvPr>
        </p:nvPicPr>
        <p:blipFill>
          <a:blip r:embed="rId2"/>
          <a:stretch>
            <a:fillRect/>
          </a:stretch>
        </p:blipFill>
        <p:spPr>
          <a:xfrm>
            <a:off x="5156200" y="1010311"/>
            <a:ext cx="5891213" cy="4362715"/>
          </a:xfrm>
          <a:prstGeom prst="rect">
            <a:avLst/>
          </a:prstGeom>
        </p:spPr>
      </p:pic>
      <p:pic>
        <p:nvPicPr>
          <p:cNvPr id="6" name="Picture 5">
            <a:extLst>
              <a:ext uri="{FF2B5EF4-FFF2-40B4-BE49-F238E27FC236}">
                <a16:creationId xmlns:a16="http://schemas.microsoft.com/office/drawing/2014/main" id="{81C432CF-3E15-2F7E-9764-EC45FB83D800}"/>
              </a:ext>
            </a:extLst>
          </p:cNvPr>
          <p:cNvPicPr>
            <a:picLocks noChangeAspect="1"/>
          </p:cNvPicPr>
          <p:nvPr/>
        </p:nvPicPr>
        <p:blipFill>
          <a:blip r:embed="rId3"/>
          <a:stretch>
            <a:fillRect/>
          </a:stretch>
        </p:blipFill>
        <p:spPr>
          <a:xfrm>
            <a:off x="5601149" y="229049"/>
            <a:ext cx="4181475" cy="447675"/>
          </a:xfrm>
          <a:prstGeom prst="rect">
            <a:avLst/>
          </a:prstGeom>
        </p:spPr>
      </p:pic>
    </p:spTree>
    <p:extLst>
      <p:ext uri="{BB962C8B-B14F-4D97-AF65-F5344CB8AC3E}">
        <p14:creationId xmlns:p14="http://schemas.microsoft.com/office/powerpoint/2010/main" val="1128404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04DA-14B6-A0DB-05F6-25937D154400}"/>
              </a:ext>
            </a:extLst>
          </p:cNvPr>
          <p:cNvSpPr>
            <a:spLocks noGrp="1"/>
          </p:cNvSpPr>
          <p:nvPr>
            <p:ph type="title"/>
          </p:nvPr>
        </p:nvSpPr>
        <p:spPr/>
        <p:txBody>
          <a:bodyPr/>
          <a:lstStyle/>
          <a:p>
            <a:r>
              <a:rPr lang="en-US" cap="none">
                <a:latin typeface="Times New Roman" panose="02020603050405020304" pitchFamily="18" charset="0"/>
                <a:cs typeface="Times New Roman" panose="02020603050405020304" pitchFamily="18" charset="0"/>
              </a:rPr>
              <a:t>Concluzie</a:t>
            </a:r>
            <a:endParaRPr lang="ro-RO" cap="none">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DE4571-3424-AE54-8D35-830CC8E3A596}"/>
              </a:ext>
            </a:extLst>
          </p:cNvPr>
          <p:cNvSpPr>
            <a:spLocks noGrp="1"/>
          </p:cNvSpPr>
          <p:nvPr>
            <p:ph idx="1"/>
          </p:nvPr>
        </p:nvSpPr>
        <p:spPr>
          <a:xfrm>
            <a:off x="1141413" y="1749155"/>
            <a:ext cx="9905999" cy="4030544"/>
          </a:xfrm>
        </p:spPr>
        <p:txBody>
          <a:bodyPr>
            <a:normAutofit/>
          </a:bodyPr>
          <a:lstStyle/>
          <a:p>
            <a:r>
              <a:rPr lang="en-US" sz="2000">
                <a:latin typeface="Times New Roman" panose="02020603050405020304" pitchFamily="18" charset="0"/>
                <a:cs typeface="Times New Roman" panose="02020603050405020304" pitchFamily="18" charset="0"/>
              </a:rPr>
              <a:t>În această prezentare a</a:t>
            </a:r>
            <a:r>
              <a:rPr lang="ro-RO" sz="2000">
                <a:latin typeface="Times New Roman" panose="02020603050405020304" pitchFamily="18" charset="0"/>
                <a:cs typeface="Times New Roman" panose="02020603050405020304" pitchFamily="18" charset="0"/>
              </a:rPr>
              <a:t>u fost prezentate proiectarea și implementarea aplicației GymJournal, o aplicație de fitness pentru urmăriea antrenamentelor. Au fost examinate aspecte variate, incluzând scopul aplicației și obiectivele, cererile utilizatorilor, arhitectura sistemului, detalii de implementare. Folosind o gamă de tehnologii, framework-uri, și bune practici, aplicația a fost dezvoltată cu succes, reprezentând o soluție pentru utilizatori să își noteze antrenamentele.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În continuare alte îmbunătățiri care ar mai putea fi aduse aplicației ar fi: capacitatea de a organiza sesiuni de antrenament în grup, integrarea de dispozitive pentru fitness cum ar fi </a:t>
            </a:r>
            <a:r>
              <a:rPr lang="en-US" sz="2000" i="1">
                <a:latin typeface="Times New Roman" panose="02020603050405020304" pitchFamily="18" charset="0"/>
                <a:cs typeface="Times New Roman" panose="02020603050405020304" pitchFamily="18" charset="0"/>
              </a:rPr>
              <a:t>smartwatch</a:t>
            </a:r>
            <a:r>
              <a:rPr lang="en-US" sz="2000">
                <a:latin typeface="Times New Roman" panose="02020603050405020304" pitchFamily="18" charset="0"/>
                <a:cs typeface="Times New Roman" panose="02020603050405020304" pitchFamily="18" charset="0"/>
              </a:rPr>
              <a:t>-urile, capacitatea de a crea planuri individuale de antrenament și capacitatea de a interacționa cu un antrenor in cadrul aplicației.</a:t>
            </a:r>
            <a:endParaRPr lang="ro-RO"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7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03B8-5B55-2E68-8529-A5EA9B593FE2}"/>
              </a:ext>
            </a:extLst>
          </p:cNvPr>
          <p:cNvSpPr>
            <a:spLocks noGrp="1"/>
          </p:cNvSpPr>
          <p:nvPr>
            <p:ph type="title"/>
          </p:nvPr>
        </p:nvSpPr>
        <p:spPr>
          <a:xfrm>
            <a:off x="1141414" y="816926"/>
            <a:ext cx="9905998" cy="1478570"/>
          </a:xfrm>
        </p:spPr>
        <p:txBody>
          <a:bodyPr/>
          <a:lstStyle/>
          <a:p>
            <a:r>
              <a:rPr lang="en-US" cap="none" err="1">
                <a:latin typeface="Times New Roman" panose="02020603050405020304" pitchFamily="18" charset="0"/>
                <a:cs typeface="Times New Roman" panose="02020603050405020304" pitchFamily="18" charset="0"/>
              </a:rPr>
              <a:t>Introducere</a:t>
            </a:r>
            <a:endParaRPr lang="ro-RO" cap="none">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7E3796-0FCB-C3CF-69F7-F82C08E14457}"/>
              </a:ext>
            </a:extLst>
          </p:cNvPr>
          <p:cNvSpPr>
            <a:spLocks noGrp="1"/>
          </p:cNvSpPr>
          <p:nvPr>
            <p:ph idx="1"/>
          </p:nvPr>
        </p:nvSpPr>
        <p:spPr>
          <a:xfrm>
            <a:off x="1141413" y="2697768"/>
            <a:ext cx="9905999" cy="3541714"/>
          </a:xfrm>
        </p:spPr>
        <p:txBody>
          <a:bodyPr/>
          <a:lstStyle/>
          <a:p>
            <a:pPr marL="0" indent="0">
              <a:buNone/>
            </a:pPr>
            <a:r>
              <a:rPr lang="ro-RO" sz="1800">
                <a:effectLst/>
                <a:latin typeface="Times New Roman" panose="02020603050405020304" pitchFamily="18" charset="0"/>
                <a:ea typeface="Times New Roman" panose="02020603050405020304" pitchFamily="18" charset="0"/>
              </a:rPr>
              <a:t>GymJournal este o aplicație destinată pentru a eficientiza managementul și analiza sesiunilor de antrenament la sălile de forță. Folosind tehnologia </a:t>
            </a:r>
            <a:r>
              <a:rPr lang="ro-RO" sz="1800" i="1">
                <a:effectLst/>
                <a:latin typeface="Times New Roman" panose="02020603050405020304" pitchFamily="18" charset="0"/>
                <a:ea typeface="Times New Roman" panose="02020603050405020304" pitchFamily="18" charset="0"/>
              </a:rPr>
              <a:t>mobile </a:t>
            </a:r>
            <a:r>
              <a:rPr lang="ro-RO" sz="1800">
                <a:effectLst/>
                <a:latin typeface="Times New Roman" panose="02020603050405020304" pitchFamily="18" charset="0"/>
                <a:ea typeface="Times New Roman" panose="02020603050405020304" pitchFamily="18" charset="0"/>
              </a:rPr>
              <a:t>GymJournal oferă utilizatorilor o platformă  ușor de folosit pentru a înregistra, monitoriza și analiza rutinele lor de antrenament. Cu funcționalități precum contorizarea exercițiilor, planificarea antrenamentelor, urmărirea progresului și vizualizarea informației introduse GymJournal dă posibilitate persoanelor să își optimizeze antrenamentul, să își seteze obiective realistice și să își urmărească  progresul de-a lungul unei perioade de timp.</a:t>
            </a:r>
            <a:endParaRPr lang="ro-RO" sz="1800">
              <a:effectLst/>
              <a:latin typeface="Calibri" panose="020F0502020204030204" pitchFamily="34" charset="0"/>
              <a:ea typeface="Calibri" panose="020F0502020204030204" pitchFamily="34" charset="0"/>
            </a:endParaRPr>
          </a:p>
          <a:p>
            <a:endParaRPr lang="ro-RO"/>
          </a:p>
        </p:txBody>
      </p:sp>
    </p:spTree>
    <p:extLst>
      <p:ext uri="{BB962C8B-B14F-4D97-AF65-F5344CB8AC3E}">
        <p14:creationId xmlns:p14="http://schemas.microsoft.com/office/powerpoint/2010/main" val="2861381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4DBA-BECF-B024-61FD-CFA26BC806A4}"/>
              </a:ext>
            </a:extLst>
          </p:cNvPr>
          <p:cNvSpPr>
            <a:spLocks noGrp="1"/>
          </p:cNvSpPr>
          <p:nvPr>
            <p:ph type="title"/>
          </p:nvPr>
        </p:nvSpPr>
        <p:spPr>
          <a:xfrm>
            <a:off x="1143001" y="2689715"/>
            <a:ext cx="9905998" cy="1478570"/>
          </a:xfrm>
        </p:spPr>
        <p:txBody>
          <a:bodyPr/>
          <a:lstStyle/>
          <a:p>
            <a:pPr algn="ctr"/>
            <a:r>
              <a:rPr lang="en-US" cap="none">
                <a:latin typeface="Times New Roman" panose="02020603050405020304" pitchFamily="18" charset="0"/>
                <a:cs typeface="Times New Roman" panose="02020603050405020304" pitchFamily="18" charset="0"/>
              </a:rPr>
              <a:t>Vă mulțumesc pentru timpul acordat!</a:t>
            </a:r>
            <a:endParaRPr lang="ro-RO" cap="none">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15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1989-0A4B-B3DB-E3AF-2893D40F5BDF}"/>
              </a:ext>
            </a:extLst>
          </p:cNvPr>
          <p:cNvSpPr>
            <a:spLocks noGrp="1"/>
          </p:cNvSpPr>
          <p:nvPr>
            <p:ph type="title"/>
          </p:nvPr>
        </p:nvSpPr>
        <p:spPr>
          <a:xfrm>
            <a:off x="1141413" y="244706"/>
            <a:ext cx="9905998" cy="1478570"/>
          </a:xfrm>
        </p:spPr>
        <p:txBody>
          <a:bodyPr/>
          <a:lstStyle/>
          <a:p>
            <a:r>
              <a:rPr lang="en-US" cap="none">
                <a:latin typeface="Times New Roman" panose="02020603050405020304" pitchFamily="18" charset="0"/>
                <a:cs typeface="Times New Roman" panose="02020603050405020304" pitchFamily="18" charset="0"/>
              </a:rPr>
              <a:t>Problema </a:t>
            </a:r>
            <a:r>
              <a:rPr lang="en-US" cap="none" err="1">
                <a:latin typeface="Times New Roman" panose="02020603050405020304" pitchFamily="18" charset="0"/>
                <a:cs typeface="Times New Roman" panose="02020603050405020304" pitchFamily="18" charset="0"/>
              </a:rPr>
              <a:t>în</a:t>
            </a:r>
            <a:r>
              <a:rPr lang="en-US" cap="none">
                <a:latin typeface="Times New Roman" panose="02020603050405020304" pitchFamily="18" charset="0"/>
                <a:cs typeface="Times New Roman" panose="02020603050405020304" pitchFamily="18" charset="0"/>
              </a:rPr>
              <a:t> </a:t>
            </a:r>
            <a:r>
              <a:rPr lang="en-US" cap="none" err="1">
                <a:latin typeface="Times New Roman" panose="02020603050405020304" pitchFamily="18" charset="0"/>
                <a:cs typeface="Times New Roman" panose="02020603050405020304" pitchFamily="18" charset="0"/>
              </a:rPr>
              <a:t>cauză</a:t>
            </a:r>
            <a:endParaRPr lang="ro-RO" cap="none">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A38263-5A84-DE1E-4B8C-D47A26DF1CB7}"/>
              </a:ext>
            </a:extLst>
          </p:cNvPr>
          <p:cNvSpPr>
            <a:spLocks noGrp="1"/>
          </p:cNvSpPr>
          <p:nvPr>
            <p:ph idx="1"/>
          </p:nvPr>
        </p:nvSpPr>
        <p:spPr>
          <a:xfrm>
            <a:off x="1072401" y="1723276"/>
            <a:ext cx="9905999" cy="4953569"/>
          </a:xfrm>
        </p:spPr>
        <p:txBody>
          <a:bodyPr/>
          <a:lstStyle/>
          <a:p>
            <a:r>
              <a:rPr lang="ro-RO" sz="2000">
                <a:latin typeface="Times New Roman" panose="02020603050405020304" pitchFamily="18" charset="0"/>
                <a:cs typeface="Times New Roman" panose="02020603050405020304" pitchFamily="18" charset="0"/>
              </a:rPr>
              <a:t>În perioada recentă s-a observat o creștere semnificativă a popularității activităților sportive și a exercițiilor fizice. O gamă largă de persoane de toate vârstele</a:t>
            </a:r>
            <a:r>
              <a:rPr lang="en-US" sz="2000">
                <a:latin typeface="Times New Roman" panose="02020603050405020304" pitchFamily="18" charset="0"/>
                <a:cs typeface="Times New Roman" panose="02020603050405020304" pitchFamily="18" charset="0"/>
              </a:rPr>
              <a:t> (preponderent tinerii)</a:t>
            </a:r>
            <a:r>
              <a:rPr lang="ro-RO" sz="2000">
                <a:latin typeface="Times New Roman" panose="02020603050405020304" pitchFamily="18" charset="0"/>
                <a:cs typeface="Times New Roman" panose="02020603050405020304" pitchFamily="18" charset="0"/>
              </a:rPr>
              <a:t> și de toate clasele sociale încep să opteze pentru un stil de viață mai activ.</a:t>
            </a:r>
            <a:endParaRPr lang="en-US" sz="2000">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Deși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mulți</a:t>
            </a:r>
            <a:r>
              <a:rPr lang="en-US" sz="2000">
                <a:latin typeface="Times New Roman" panose="02020603050405020304" pitchFamily="18" charset="0"/>
                <a:cs typeface="Times New Roman" panose="02020603050405020304" pitchFamily="18" charset="0"/>
              </a:rPr>
              <a:t> oameni consideră antrenamentul fizic o activitate doar cu scop pur recreativ,  majoritatea persoanelor care frecventează o sală de forțe consideră că scopul real al antrenamentelor este de a îmbunatăți condiția fizică a unui individ.</a:t>
            </a:r>
          </a:p>
          <a:p>
            <a:r>
              <a:rPr lang="en-US" sz="2000">
                <a:latin typeface="Times New Roman" panose="02020603050405020304" pitchFamily="18" charset="0"/>
                <a:cs typeface="Times New Roman" panose="02020603050405020304" pitchFamily="18" charset="0"/>
              </a:rPr>
              <a:t>Dacă este luat în considerare ca scop principal condiția fizică a unui individ în practicarea antrenamentelor sportive atunci este necesară o progresie a intensității antrenamentului pentru a stimula în mod cât mai optim creșterea în putere fizică cât și în masă musculară.</a:t>
            </a:r>
          </a:p>
          <a:p>
            <a:endParaRPr lang="ro-RO">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37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EDB4-89EC-0333-DD78-C4039401ECBE}"/>
              </a:ext>
            </a:extLst>
          </p:cNvPr>
          <p:cNvSpPr>
            <a:spLocks noGrp="1"/>
          </p:cNvSpPr>
          <p:nvPr>
            <p:ph type="title"/>
          </p:nvPr>
        </p:nvSpPr>
        <p:spPr>
          <a:xfrm>
            <a:off x="1141412" y="264836"/>
            <a:ext cx="9905998" cy="1478570"/>
          </a:xfrm>
        </p:spPr>
        <p:txBody>
          <a:bodyPr/>
          <a:lstStyle/>
          <a:p>
            <a:r>
              <a:rPr lang="en-US" cap="none">
                <a:latin typeface="Times New Roman" panose="02020603050405020304" pitchFamily="18" charset="0"/>
                <a:cs typeface="Times New Roman" panose="02020603050405020304" pitchFamily="18" charset="0"/>
              </a:rPr>
              <a:t>Problema în cauză</a:t>
            </a:r>
            <a:endParaRPr lang="ro-RO" cap="none">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88EA55-629B-376F-090F-578A03C9F515}"/>
              </a:ext>
            </a:extLst>
          </p:cNvPr>
          <p:cNvSpPr>
            <a:spLocks noGrp="1"/>
          </p:cNvSpPr>
          <p:nvPr>
            <p:ph idx="1"/>
          </p:nvPr>
        </p:nvSpPr>
        <p:spPr>
          <a:xfrm>
            <a:off x="1141411" y="1658143"/>
            <a:ext cx="9905999" cy="3541714"/>
          </a:xfrm>
        </p:spPr>
        <p:txBody>
          <a:bodyPr>
            <a:normAutofit/>
          </a:bodyPr>
          <a:lstStyle/>
          <a:p>
            <a:r>
              <a:rPr lang="en-US" sz="2000">
                <a:latin typeface="Times New Roman" panose="02020603050405020304" pitchFamily="18" charset="0"/>
                <a:cs typeface="Times New Roman" panose="02020603050405020304" pitchFamily="18" charset="0"/>
              </a:rPr>
              <a:t>Pentru a se realiza o progresie a intensității antrenamentelor este necesară o notare constantă a antrenamentelor. Totodată, notarea antremanetelor este foarte importantă și pentru că poate reprezenta un reper pentru sportiv . În cazul în care se observă o slăbire în capacitate fizică se poate spune că exista o problemă în alimentație, în stilul de viață, în tehnica realizării exercițiilor sau altele care împiedică dezvoltarea individului.</a:t>
            </a:r>
          </a:p>
          <a:p>
            <a:r>
              <a:rPr lang="en-US" sz="2000">
                <a:latin typeface="Times New Roman" panose="02020603050405020304" pitchFamily="18" charset="0"/>
                <a:cs typeface="Times New Roman" panose="02020603050405020304" pitchFamily="18" charset="0"/>
              </a:rPr>
              <a:t>Deși notarea antrenamentelor este un lucru important, este de cele mai multe ori un aspect neglijat de către pasionații de fitness. Principalul motiv în cazul sportivilor care nu își urmăresc antrenamentele este reprezentat de faptul că notarea antrenamentelor reprezintă un effort în plus.</a:t>
            </a:r>
          </a:p>
          <a:p>
            <a:endParaRPr lang="ro-RO"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44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C71D3-1853-C30A-AE64-EEBF680FBD78}"/>
              </a:ext>
            </a:extLst>
          </p:cNvPr>
          <p:cNvSpPr>
            <a:spLocks noGrp="1"/>
          </p:cNvSpPr>
          <p:nvPr>
            <p:ph type="title"/>
          </p:nvPr>
        </p:nvSpPr>
        <p:spPr>
          <a:xfrm>
            <a:off x="1141412" y="428737"/>
            <a:ext cx="9905998" cy="1478570"/>
          </a:xfrm>
        </p:spPr>
        <p:txBody>
          <a:bodyPr/>
          <a:lstStyle/>
          <a:p>
            <a:r>
              <a:rPr lang="en-US" cap="none">
                <a:latin typeface="Times New Roman" panose="02020603050405020304" pitchFamily="18" charset="0"/>
                <a:cs typeface="Times New Roman" panose="02020603050405020304" pitchFamily="18" charset="0"/>
              </a:rPr>
              <a:t>Soluția propusă</a:t>
            </a:r>
            <a:endParaRPr lang="ro-RO" cap="none">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600B48-AD9D-D966-3EE2-B4A4816E8193}"/>
              </a:ext>
            </a:extLst>
          </p:cNvPr>
          <p:cNvSpPr>
            <a:spLocks noGrp="1"/>
          </p:cNvSpPr>
          <p:nvPr>
            <p:ph idx="1"/>
          </p:nvPr>
        </p:nvSpPr>
        <p:spPr>
          <a:xfrm>
            <a:off x="1141411" y="1658143"/>
            <a:ext cx="9905999" cy="4061170"/>
          </a:xfrm>
        </p:spPr>
        <p:txBody>
          <a:bodyPr>
            <a:normAutofit/>
          </a:bodyPr>
          <a:lstStyle/>
          <a:p>
            <a:r>
              <a:rPr lang="en-US" sz="2000">
                <a:latin typeface="Times New Roman" panose="02020603050405020304" pitchFamily="18" charset="0"/>
                <a:cs typeface="Times New Roman" panose="02020603050405020304" pitchFamily="18" charset="0"/>
              </a:rPr>
              <a:t>Ca răspuns la această problemă această lucrare de licență propune GymJournal, o aplicație inovativă proiectată special pentru a adresa provocările asociate cu stocarea și organizarea informației despre sesiunile de antrenament la sală precedente.</a:t>
            </a:r>
          </a:p>
          <a:p>
            <a:r>
              <a:rPr lang="ro-RO" sz="2000">
                <a:latin typeface="Times New Roman" panose="02020603050405020304" pitchFamily="18" charset="0"/>
                <a:cs typeface="Times New Roman" panose="02020603050405020304" pitchFamily="18" charset="0"/>
              </a:rPr>
              <a:t>Obiectivul principal al aplicației </a:t>
            </a:r>
            <a:r>
              <a:rPr lang="en-US" sz="2000">
                <a:latin typeface="Times New Roman" panose="02020603050405020304" pitchFamily="18" charset="0"/>
                <a:cs typeface="Times New Roman" panose="02020603050405020304" pitchFamily="18" charset="0"/>
              </a:rPr>
              <a:t>este </a:t>
            </a:r>
            <a:r>
              <a:rPr lang="ro-RO" sz="2000">
                <a:latin typeface="Times New Roman" panose="02020603050405020304" pitchFamily="18" charset="0"/>
                <a:cs typeface="Times New Roman" panose="02020603050405020304" pitchFamily="18" charset="0"/>
              </a:rPr>
              <a:t>îmbunătățirea activității de a merge la sală pentru orice persoana. Aceasta ajută utilizatorii să rămână organizați, motivați și concentrați pentru a-și îndeplinii obiectivele în lumea fitness-ului.</a:t>
            </a:r>
            <a:endParaRPr lang="en-US" sz="2000">
              <a:latin typeface="Times New Roman" panose="02020603050405020304" pitchFamily="18" charset="0"/>
              <a:cs typeface="Times New Roman" panose="02020603050405020304" pitchFamily="18" charset="0"/>
            </a:endParaRPr>
          </a:p>
          <a:p>
            <a:r>
              <a:rPr lang="ro-RO" sz="2000">
                <a:latin typeface="Times New Roman" panose="02020603050405020304" pitchFamily="18" charset="0"/>
                <a:cs typeface="Times New Roman" panose="02020603050405020304" pitchFamily="18" charset="0"/>
              </a:rPr>
              <a:t>Prin interfața sa intuitivă și prin gama largă de funcționalități, GymJournal dă posibilitatea utilizatorilor să noteze detalii cu privire la un exercițiu, să planifice antrenamente, să monitorizeze progresul, și în final, să facă decizii informate în legătură cu rutinele de antrenament.</a:t>
            </a:r>
          </a:p>
        </p:txBody>
      </p:sp>
    </p:spTree>
    <p:extLst>
      <p:ext uri="{BB962C8B-B14F-4D97-AF65-F5344CB8AC3E}">
        <p14:creationId xmlns:p14="http://schemas.microsoft.com/office/powerpoint/2010/main" val="140134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4923-8F49-06E0-D9A5-7589ED4655DC}"/>
              </a:ext>
            </a:extLst>
          </p:cNvPr>
          <p:cNvSpPr>
            <a:spLocks noGrp="1"/>
          </p:cNvSpPr>
          <p:nvPr>
            <p:ph type="title"/>
          </p:nvPr>
        </p:nvSpPr>
        <p:spPr>
          <a:xfrm>
            <a:off x="1141413" y="394232"/>
            <a:ext cx="9905998" cy="1478570"/>
          </a:xfrm>
        </p:spPr>
        <p:txBody>
          <a:bodyPr/>
          <a:lstStyle/>
          <a:p>
            <a:r>
              <a:rPr lang="en-US" cap="none">
                <a:latin typeface="Times New Roman" panose="02020603050405020304" pitchFamily="18" charset="0"/>
                <a:cs typeface="Times New Roman" panose="02020603050405020304" pitchFamily="18" charset="0"/>
              </a:rPr>
              <a:t>Arhitectură și tehnologii</a:t>
            </a:r>
            <a:endParaRPr lang="ro-RO" cap="none">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92BEF3-DCE3-0003-898E-22F720E408FB}"/>
              </a:ext>
            </a:extLst>
          </p:cNvPr>
          <p:cNvSpPr>
            <a:spLocks noGrp="1"/>
          </p:cNvSpPr>
          <p:nvPr>
            <p:ph idx="1"/>
          </p:nvPr>
        </p:nvSpPr>
        <p:spPr>
          <a:xfrm>
            <a:off x="1141412" y="1476987"/>
            <a:ext cx="9905999" cy="4742657"/>
          </a:xfrm>
        </p:spPr>
        <p:txBody>
          <a:bodyPr>
            <a:normAutofit/>
          </a:bodyPr>
          <a:lstStyle/>
          <a:p>
            <a:r>
              <a:rPr lang="ro-RO" sz="2000">
                <a:effectLst/>
                <a:latin typeface="Times New Roman" panose="02020603050405020304" pitchFamily="18" charset="0"/>
                <a:ea typeface="Times New Roman" panose="02020603050405020304" pitchFamily="18" charset="0"/>
              </a:rPr>
              <a:t>GymJournal se bazează pe </a:t>
            </a:r>
            <a:r>
              <a:rPr lang="ro-RO" sz="2000" i="1">
                <a:effectLst/>
                <a:latin typeface="Times New Roman" panose="02020603050405020304" pitchFamily="18" charset="0"/>
                <a:ea typeface="Times New Roman" panose="02020603050405020304" pitchFamily="18" charset="0"/>
              </a:rPr>
              <a:t>framework</a:t>
            </a:r>
            <a:r>
              <a:rPr lang="ro-RO" sz="2000">
                <a:effectLst/>
                <a:latin typeface="Times New Roman" panose="02020603050405020304" pitchFamily="18" charset="0"/>
                <a:ea typeface="Times New Roman" panose="02020603050405020304" pitchFamily="18" charset="0"/>
              </a:rPr>
              <a:t>-ul ASP.NET Core drept schelet pentru implementarea părții de server a aplicației. ASP.NET este un </a:t>
            </a:r>
            <a:r>
              <a:rPr lang="ro-RO" sz="2000" i="1">
                <a:effectLst/>
                <a:latin typeface="Times New Roman" panose="02020603050405020304" pitchFamily="18" charset="0"/>
                <a:ea typeface="Times New Roman" panose="02020603050405020304" pitchFamily="18" charset="0"/>
              </a:rPr>
              <a:t>framework</a:t>
            </a:r>
            <a:r>
              <a:rPr lang="ro-RO" sz="2000">
                <a:effectLst/>
                <a:latin typeface="Times New Roman" panose="02020603050405020304" pitchFamily="18" charset="0"/>
                <a:ea typeface="Times New Roman" panose="02020603050405020304" pitchFamily="18" charset="0"/>
              </a:rPr>
              <a:t> modern făcut pentru dezvoltare web, produs de către Microsoft. El oferă o infrastructură flexibilă și scalabilă pentru construirea de aplicații web și servicii de mare performanță.</a:t>
            </a:r>
            <a:endParaRPr lang="en-US" sz="2000">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G</a:t>
            </a:r>
            <a:r>
              <a:rPr lang="ro-RO" sz="1800">
                <a:effectLst/>
                <a:latin typeface="Times New Roman" panose="02020603050405020304" pitchFamily="18" charset="0"/>
                <a:ea typeface="Times New Roman" panose="02020603050405020304" pitchFamily="18" charset="0"/>
              </a:rPr>
              <a:t>estionarea bazei de date într-un mod eficient și de încredere este esențial pentru stocarea, procurarea datelor utilizatorilor și datelor antrenamentelor. GymJournal folosește un sistem relațional de management al bazelor de date (DBMS) ce este robust, în mod specific, Microsoft SQL Server, pentru a îndeplini aceste cereri.</a:t>
            </a:r>
            <a:endParaRPr lang="ro-RO" sz="1800">
              <a:effectLst/>
              <a:latin typeface="Calibri" panose="020F0502020204030204" pitchFamily="34" charset="0"/>
              <a:ea typeface="Calibri" panose="020F0502020204030204" pitchFamily="34" charset="0"/>
            </a:endParaRPr>
          </a:p>
          <a:p>
            <a:r>
              <a:rPr lang="ro-RO" sz="1800">
                <a:effectLst/>
                <a:latin typeface="Times New Roman" panose="02020603050405020304" pitchFamily="18" charset="0"/>
                <a:ea typeface="Times New Roman" panose="02020603050405020304" pitchFamily="18" charset="0"/>
              </a:rPr>
              <a:t>Pentru a interacționa cu baza de date SQL Server, GymJournal folosește Entity Framework (EF), un </a:t>
            </a:r>
            <a:r>
              <a:rPr lang="ro-RO" sz="1800" i="1">
                <a:effectLst/>
                <a:latin typeface="Times New Roman" panose="02020603050405020304" pitchFamily="18" charset="0"/>
                <a:ea typeface="Times New Roman" panose="02020603050405020304" pitchFamily="18" charset="0"/>
              </a:rPr>
              <a:t>framework</a:t>
            </a:r>
            <a:r>
              <a:rPr lang="ro-RO" sz="1800">
                <a:effectLst/>
                <a:latin typeface="Times New Roman" panose="02020603050405020304" pitchFamily="18" charset="0"/>
                <a:ea typeface="Times New Roman" panose="02020603050405020304" pitchFamily="18" charset="0"/>
              </a:rPr>
              <a:t> popular oferit de Microsoft care face cartografiere obiect-relațională. EF oferă integrare lină între obiectul model din aplicație și baza de date din spate, oferind programatorilor oportunitatea de a lucra într-un mod mai intuitiv și orientat-obiect. Cu EF, se pot defini modelele de date ca și clase, înființind relații între entități și să se facă operații pe baza de date folosind tehnici familiare orientate-obiect.</a:t>
            </a:r>
            <a:endParaRPr lang="en-US" sz="20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11706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FA1E-D2D7-4238-36E0-0B8028720E18}"/>
              </a:ext>
            </a:extLst>
          </p:cNvPr>
          <p:cNvSpPr>
            <a:spLocks noGrp="1"/>
          </p:cNvSpPr>
          <p:nvPr>
            <p:ph type="title"/>
          </p:nvPr>
        </p:nvSpPr>
        <p:spPr>
          <a:xfrm>
            <a:off x="1141413" y="448574"/>
            <a:ext cx="9905998" cy="1478570"/>
          </a:xfrm>
        </p:spPr>
        <p:txBody>
          <a:bodyPr/>
          <a:lstStyle/>
          <a:p>
            <a:r>
              <a:rPr lang="en-US" cap="none">
                <a:latin typeface="Times New Roman" panose="02020603050405020304" pitchFamily="18" charset="0"/>
                <a:cs typeface="Times New Roman" panose="02020603050405020304" pitchFamily="18" charset="0"/>
              </a:rPr>
              <a:t>Arhitectură și tehnologii</a:t>
            </a:r>
            <a:endParaRPr lang="ro-RO" cap="none">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BC44CF-2509-E994-D951-72129EA395FE}"/>
              </a:ext>
            </a:extLst>
          </p:cNvPr>
          <p:cNvSpPr>
            <a:spLocks noGrp="1"/>
          </p:cNvSpPr>
          <p:nvPr>
            <p:ph idx="1"/>
          </p:nvPr>
        </p:nvSpPr>
        <p:spPr>
          <a:xfrm>
            <a:off x="1141412" y="1524867"/>
            <a:ext cx="9905999" cy="4944943"/>
          </a:xfrm>
        </p:spPr>
        <p:txBody>
          <a:bodyPr>
            <a:normAutofit/>
          </a:bodyPr>
          <a:lstStyle/>
          <a:p>
            <a:r>
              <a:rPr lang="ro-RO" sz="1800">
                <a:effectLst/>
                <a:latin typeface="Times New Roman" panose="02020603050405020304" pitchFamily="18" charset="0"/>
                <a:ea typeface="Times New Roman" panose="02020603050405020304" pitchFamily="18" charset="0"/>
              </a:rPr>
              <a:t>Partea de client a GymJournal se concentrează pe oferirea unei aplicații mobile care are multe funcționalități, care este plăcută din punct de vedere vizual, care rulează pe Android, cu posibilitatea de extindere și pe iOS, Android, Windows și macOS. Folosind capabilitățile framework-ului .NET MAUI și ale framework-ului Community Toolkit MVVM, GymJournal reușește să obțină un grad mare de capacitate de refolosire a codului, mentenanță pe termen lung, și compatibilitate cu alte platforme.</a:t>
            </a:r>
            <a:endParaRPr lang="en-US" sz="1800">
              <a:effectLst/>
              <a:latin typeface="Times New Roman" panose="02020603050405020304" pitchFamily="18" charset="0"/>
              <a:ea typeface="Times New Roman" panose="02020603050405020304" pitchFamily="18" charset="0"/>
            </a:endParaRPr>
          </a:p>
          <a:p>
            <a:r>
              <a:rPr lang="ro-RO" sz="1800">
                <a:effectLst/>
                <a:latin typeface="Times New Roman" panose="02020603050405020304" pitchFamily="18" charset="0"/>
                <a:ea typeface="Times New Roman" panose="02020603050405020304" pitchFamily="18" charset="0"/>
              </a:rPr>
              <a:t>.NET MAUI (Multi-platform App UI) servește ca </a:t>
            </a:r>
            <a:r>
              <a:rPr lang="ro-RO" sz="1800" i="1">
                <a:effectLst/>
                <a:latin typeface="Times New Roman" panose="02020603050405020304" pitchFamily="18" charset="0"/>
                <a:ea typeface="Times New Roman" panose="02020603050405020304" pitchFamily="18" charset="0"/>
              </a:rPr>
              <a:t>framework</a:t>
            </a:r>
            <a:r>
              <a:rPr lang="ro-RO" sz="1800">
                <a:effectLst/>
                <a:latin typeface="Times New Roman" panose="02020603050405020304" pitchFamily="18" charset="0"/>
                <a:ea typeface="Times New Roman" panose="02020603050405020304" pitchFamily="18" charset="0"/>
              </a:rPr>
              <a:t> de bază pentru partea de client a aplicației. El reprezintă versiunea evoluată a </a:t>
            </a:r>
            <a:r>
              <a:rPr lang="ro-RO" sz="1800" i="1">
                <a:effectLst/>
                <a:latin typeface="Times New Roman" panose="02020603050405020304" pitchFamily="18" charset="0"/>
                <a:ea typeface="Times New Roman" panose="02020603050405020304" pitchFamily="18" charset="0"/>
              </a:rPr>
              <a:t>framework</a:t>
            </a:r>
            <a:r>
              <a:rPr lang="ro-RO" sz="1800">
                <a:effectLst/>
                <a:latin typeface="Times New Roman" panose="02020603050405020304" pitchFamily="18" charset="0"/>
                <a:ea typeface="Times New Roman" panose="02020603050405020304" pitchFamily="18" charset="0"/>
              </a:rPr>
              <a:t>-ului Xamarin.Forms[16], proiectat pentru a simplifica dezvoltarea de aplicații mobile </a:t>
            </a:r>
            <a:r>
              <a:rPr lang="ro-RO" sz="1800" i="1">
                <a:effectLst/>
                <a:latin typeface="Times New Roman" panose="02020603050405020304" pitchFamily="18" charset="0"/>
                <a:ea typeface="Times New Roman" panose="02020603050405020304" pitchFamily="18" charset="0"/>
              </a:rPr>
              <a:t>cross-platform</a:t>
            </a:r>
            <a:r>
              <a:rPr lang="ro-RO" sz="1800">
                <a:effectLst/>
                <a:latin typeface="Times New Roman" panose="02020603050405020304" pitchFamily="18" charset="0"/>
                <a:ea typeface="Times New Roman" panose="02020603050405020304" pitchFamily="18" charset="0"/>
              </a:rPr>
              <a:t>. Folosind .NET MAUI, aplicația are capabilitatea semnificativă de a transfera cod pe un număr multiplu de platforme, incluzând Android, iOS, Windows și macOS, fără compromiterea elementelor native pentru fiecare platformă.</a:t>
            </a:r>
            <a:endParaRPr lang="ro-RO" sz="1800">
              <a:effectLst/>
              <a:latin typeface="Calibri" panose="020F0502020204030204" pitchFamily="34" charset="0"/>
              <a:ea typeface="Calibri" panose="020F0502020204030204" pitchFamily="34" charset="0"/>
            </a:endParaRPr>
          </a:p>
          <a:p>
            <a:r>
              <a:rPr lang="ro-RO" sz="1800">
                <a:effectLst/>
                <a:latin typeface="Times New Roman" panose="02020603050405020304" pitchFamily="18" charset="0"/>
                <a:ea typeface="Times New Roman" panose="02020603050405020304" pitchFamily="18" charset="0"/>
              </a:rPr>
              <a:t>Framework-ul Community Toolkit joac</a:t>
            </a:r>
            <a:r>
              <a:rPr lang="en-US" sz="1800">
                <a:effectLst/>
                <a:latin typeface="Times New Roman" panose="02020603050405020304" pitchFamily="18" charset="0"/>
                <a:ea typeface="Times New Roman" panose="02020603050405020304" pitchFamily="18" charset="0"/>
              </a:rPr>
              <a:t>ă un rol în îmbunătățirea funcționalității și a experienței utilizatorului. Fiind o colecție </a:t>
            </a:r>
            <a:r>
              <a:rPr lang="en-US" sz="1800" i="1">
                <a:effectLst/>
                <a:latin typeface="Times New Roman" panose="02020603050405020304" pitchFamily="18" charset="0"/>
                <a:ea typeface="Times New Roman" panose="02020603050405020304" pitchFamily="18" charset="0"/>
              </a:rPr>
              <a:t>open-source</a:t>
            </a:r>
            <a:r>
              <a:rPr lang="en-US" sz="1800">
                <a:effectLst/>
                <a:latin typeface="Times New Roman" panose="02020603050405020304" pitchFamily="18" charset="0"/>
                <a:ea typeface="Times New Roman" panose="02020603050405020304" pitchFamily="18" charset="0"/>
              </a:rPr>
              <a:t> de controale, extensii, utilități, Community Toolkit oferă aplicației o abundență de resurse pentru a eficientiza dezvoltarea, a îmbunătăți experiența utilizatorului, și să accelereze viteza de producție.</a:t>
            </a:r>
            <a:endParaRPr lang="ro-RO"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764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1DCC3-7859-D8E9-E5B5-BB1558D31F54}"/>
              </a:ext>
            </a:extLst>
          </p:cNvPr>
          <p:cNvSpPr>
            <a:spLocks noGrp="1"/>
          </p:cNvSpPr>
          <p:nvPr>
            <p:ph type="title"/>
          </p:nvPr>
        </p:nvSpPr>
        <p:spPr>
          <a:xfrm>
            <a:off x="1144591" y="0"/>
            <a:ext cx="3856037" cy="1639884"/>
          </a:xfrm>
        </p:spPr>
        <p:txBody>
          <a:bodyPr/>
          <a:lstStyle/>
          <a:p>
            <a:r>
              <a:rPr lang="en-US" cap="none">
                <a:latin typeface="Times New Roman" panose="02020603050405020304" pitchFamily="18" charset="0"/>
                <a:cs typeface="Times New Roman" panose="02020603050405020304" pitchFamily="18" charset="0"/>
              </a:rPr>
              <a:t>Implementare</a:t>
            </a:r>
            <a:endParaRPr lang="ro-RO" cap="none">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B0A1FCB-4382-5F0C-BE94-262D47CEE68C}"/>
              </a:ext>
            </a:extLst>
          </p:cNvPr>
          <p:cNvSpPr>
            <a:spLocks noGrp="1"/>
          </p:cNvSpPr>
          <p:nvPr>
            <p:ph type="body" sz="half" idx="2"/>
          </p:nvPr>
        </p:nvSpPr>
        <p:spPr>
          <a:xfrm>
            <a:off x="1144590" y="1792286"/>
            <a:ext cx="3856037" cy="3541714"/>
          </a:xfrm>
        </p:spPr>
        <p:txBody>
          <a:bodyPr>
            <a:noAutofit/>
          </a:bodyPr>
          <a:lstStyle/>
          <a:p>
            <a:r>
              <a:rPr lang="ro-RO" sz="2000">
                <a:latin typeface="Times New Roman" panose="02020603050405020304" pitchFamily="18" charset="0"/>
                <a:cs typeface="Times New Roman" panose="02020603050405020304" pitchFamily="18" charset="0"/>
              </a:rPr>
              <a:t>Aplicația pe partea de server poate fi rulată folosind Docker </a:t>
            </a:r>
            <a:r>
              <a:rPr lang="en-US" sz="2000">
                <a:latin typeface="Times New Roman" panose="02020603050405020304" pitchFamily="18" charset="0"/>
                <a:cs typeface="Times New Roman" panose="02020603050405020304" pitchFamily="18" charset="0"/>
              </a:rPr>
              <a:t>și </a:t>
            </a:r>
            <a:r>
              <a:rPr lang="ro-RO" sz="2000">
                <a:effectLst/>
                <a:latin typeface="Times New Roman" panose="02020603050405020304" pitchFamily="18" charset="0"/>
                <a:ea typeface="Times New Roman" panose="02020603050405020304" pitchFamily="18" charset="0"/>
              </a:rPr>
              <a:t>folosind Visual Studio, selectând proiectul de Docker ca fiind proiectul de start și rulând aplicația</a:t>
            </a:r>
            <a:r>
              <a:rPr lang="en-US" sz="2000">
                <a:effectLst/>
                <a:latin typeface="Times New Roman" panose="02020603050405020304" pitchFamily="18" charset="0"/>
                <a:ea typeface="Times New Roman" panose="02020603050405020304" pitchFamily="18" charset="0"/>
              </a:rPr>
              <a:t>. Proiectul de Docker creează două containere, unul folosind o imagine de Microsoft SQL Server, pe care este hostată baza de date la portul 1433 și un container care reprezintă API-ul pe partea de server care este hostat la portul 8080.</a:t>
            </a:r>
            <a:endParaRPr lang="ro-RO" sz="2000"/>
          </a:p>
        </p:txBody>
      </p:sp>
      <p:pic>
        <p:nvPicPr>
          <p:cNvPr id="5" name="Content Placeholder 4" descr="A screen shot of a computer&#10;&#10;Description automatically generated with medium confidence">
            <a:extLst>
              <a:ext uri="{FF2B5EF4-FFF2-40B4-BE49-F238E27FC236}">
                <a16:creationId xmlns:a16="http://schemas.microsoft.com/office/drawing/2014/main" id="{E5399DF3-D6CC-FDE0-79F1-30E0A6E141B7}"/>
              </a:ext>
            </a:extLst>
          </p:cNvPr>
          <p:cNvPicPr>
            <a:picLocks noGrp="1" noChangeAspect="1"/>
          </p:cNvPicPr>
          <p:nvPr>
            <p:ph idx="1"/>
          </p:nvPr>
        </p:nvPicPr>
        <p:blipFill>
          <a:blip r:embed="rId2"/>
          <a:stretch>
            <a:fillRect/>
          </a:stretch>
        </p:blipFill>
        <p:spPr>
          <a:xfrm>
            <a:off x="5156200" y="1208813"/>
            <a:ext cx="5891213" cy="3965712"/>
          </a:xfrm>
          <a:prstGeom prst="rect">
            <a:avLst/>
          </a:prstGeom>
        </p:spPr>
      </p:pic>
    </p:spTree>
    <p:extLst>
      <p:ext uri="{BB962C8B-B14F-4D97-AF65-F5344CB8AC3E}">
        <p14:creationId xmlns:p14="http://schemas.microsoft.com/office/powerpoint/2010/main" val="76225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E5E3-85FC-5133-7DE8-9430A3B359FF}"/>
              </a:ext>
            </a:extLst>
          </p:cNvPr>
          <p:cNvSpPr>
            <a:spLocks noGrp="1"/>
          </p:cNvSpPr>
          <p:nvPr>
            <p:ph type="title"/>
          </p:nvPr>
        </p:nvSpPr>
        <p:spPr>
          <a:xfrm>
            <a:off x="1144591" y="246858"/>
            <a:ext cx="3856037" cy="1639884"/>
          </a:xfrm>
        </p:spPr>
        <p:txBody>
          <a:bodyPr/>
          <a:lstStyle/>
          <a:p>
            <a:r>
              <a:rPr lang="en-US" cap="none">
                <a:latin typeface="Times New Roman" panose="02020603050405020304" pitchFamily="18" charset="0"/>
                <a:cs typeface="Times New Roman" panose="02020603050405020304" pitchFamily="18" charset="0"/>
              </a:rPr>
              <a:t>Implementare</a:t>
            </a:r>
            <a:endParaRPr lang="ro-RO" cap="none">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C7B0096-4A22-3269-D995-4517616721BC}"/>
              </a:ext>
            </a:extLst>
          </p:cNvPr>
          <p:cNvSpPr>
            <a:spLocks noGrp="1"/>
          </p:cNvSpPr>
          <p:nvPr>
            <p:ph type="body" sz="half" idx="2"/>
          </p:nvPr>
        </p:nvSpPr>
        <p:spPr/>
        <p:txBody>
          <a:bodyPr>
            <a:normAutofit/>
          </a:bodyPr>
          <a:lstStyle/>
          <a:p>
            <a:r>
              <a:rPr lang="ro-RO" sz="2000">
                <a:effectLst/>
                <a:latin typeface="Times New Roman" panose="02020603050405020304" pitchFamily="18" charset="0"/>
                <a:ea typeface="Times New Roman" panose="02020603050405020304" pitchFamily="18" charset="0"/>
              </a:rPr>
              <a:t>Pentru a se face legătura dintre API și baza de date sunt necesare următoarele linii de cod din Program.cs, care creează șirul de caractere care conține detaliile conexiunii cu baza de date. Șirul de caractere este declarat în fișierul AppSettings.json.</a:t>
            </a:r>
            <a:endParaRPr lang="ro-RO" sz="2000"/>
          </a:p>
        </p:txBody>
      </p:sp>
      <p:pic>
        <p:nvPicPr>
          <p:cNvPr id="5" name="Content Placeholder 4" descr="A screen shot of a computer code&#10;&#10;Description automatically generated with low confidence">
            <a:extLst>
              <a:ext uri="{FF2B5EF4-FFF2-40B4-BE49-F238E27FC236}">
                <a16:creationId xmlns:a16="http://schemas.microsoft.com/office/drawing/2014/main" id="{06F10B01-9857-D459-9E15-58EEC5B9BBB5}"/>
              </a:ext>
            </a:extLst>
          </p:cNvPr>
          <p:cNvPicPr>
            <a:picLocks noGrp="1" noChangeAspect="1"/>
          </p:cNvPicPr>
          <p:nvPr>
            <p:ph idx="1"/>
          </p:nvPr>
        </p:nvPicPr>
        <p:blipFill>
          <a:blip r:embed="rId2"/>
          <a:stretch>
            <a:fillRect/>
          </a:stretch>
        </p:blipFill>
        <p:spPr>
          <a:xfrm>
            <a:off x="4417291" y="757382"/>
            <a:ext cx="7718817" cy="1168615"/>
          </a:xfrm>
          <a:prstGeom prst="rect">
            <a:avLst/>
          </a:prstGeom>
        </p:spPr>
      </p:pic>
      <p:pic>
        <p:nvPicPr>
          <p:cNvPr id="6" name="Picture 5">
            <a:extLst>
              <a:ext uri="{FF2B5EF4-FFF2-40B4-BE49-F238E27FC236}">
                <a16:creationId xmlns:a16="http://schemas.microsoft.com/office/drawing/2014/main" id="{C3E7ABEF-2E70-5055-364F-704E4FE4F8EC}"/>
              </a:ext>
            </a:extLst>
          </p:cNvPr>
          <p:cNvPicPr>
            <a:picLocks noChangeAspect="1"/>
          </p:cNvPicPr>
          <p:nvPr/>
        </p:nvPicPr>
        <p:blipFill>
          <a:blip r:embed="rId3"/>
          <a:stretch>
            <a:fillRect/>
          </a:stretch>
        </p:blipFill>
        <p:spPr>
          <a:xfrm>
            <a:off x="4047835" y="5135418"/>
            <a:ext cx="7776184" cy="441104"/>
          </a:xfrm>
          <a:prstGeom prst="rect">
            <a:avLst/>
          </a:prstGeom>
        </p:spPr>
      </p:pic>
    </p:spTree>
    <p:extLst>
      <p:ext uri="{BB962C8B-B14F-4D97-AF65-F5344CB8AC3E}">
        <p14:creationId xmlns:p14="http://schemas.microsoft.com/office/powerpoint/2010/main" val="1565028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108</TotalTime>
  <Words>1593</Words>
  <Application>Microsoft Office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Tw Cen MT</vt:lpstr>
      <vt:lpstr>Circuit</vt:lpstr>
      <vt:lpstr>GymJournal: Aplicație de gestionat  antrenamente pentru Android </vt:lpstr>
      <vt:lpstr>Introducere</vt:lpstr>
      <vt:lpstr>Problema în cauză</vt:lpstr>
      <vt:lpstr>Problema în cauză</vt:lpstr>
      <vt:lpstr>Soluția propusă</vt:lpstr>
      <vt:lpstr>Arhitectură și tehnologii</vt:lpstr>
      <vt:lpstr>Arhitectură și tehnologii</vt:lpstr>
      <vt:lpstr>Implementare</vt:lpstr>
      <vt:lpstr>Implementare</vt:lpstr>
      <vt:lpstr>Implementare</vt:lpstr>
      <vt:lpstr>Implementare</vt:lpstr>
      <vt:lpstr>Implementare</vt:lpstr>
      <vt:lpstr>Implementare</vt:lpstr>
      <vt:lpstr>Implementare</vt:lpstr>
      <vt:lpstr>Implementare</vt:lpstr>
      <vt:lpstr>Implementare</vt:lpstr>
      <vt:lpstr>Implementare</vt:lpstr>
      <vt:lpstr>Implementare</vt:lpstr>
      <vt:lpstr>Concluzie</vt:lpstr>
      <vt:lpstr>Vă mulțumesc pentru timpul acordat!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GymJournal: Aplicație de gestionat  antrenamente pentru Android </dc:title>
  <dc:creator>Marian Dimofte</dc:creator>
  <cp:lastModifiedBy>Marian Dimofte</cp:lastModifiedBy>
  <cp:revision>2</cp:revision>
  <dcterms:created xsi:type="dcterms:W3CDTF">2023-07-02T01:07:19Z</dcterms:created>
  <dcterms:modified xsi:type="dcterms:W3CDTF">2023-07-02T02:55:35Z</dcterms:modified>
</cp:coreProperties>
</file>