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9" r:id="rId2"/>
    <p:sldId id="262" r:id="rId3"/>
    <p:sldId id="364" r:id="rId4"/>
    <p:sldId id="371" r:id="rId5"/>
    <p:sldId id="366" r:id="rId6"/>
    <p:sldId id="368" r:id="rId7"/>
    <p:sldId id="363" r:id="rId8"/>
    <p:sldId id="3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BD9"/>
    <a:srgbClr val="FBE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4" autoAdjust="0"/>
    <p:restoredTop sz="92950" autoAdjust="0"/>
  </p:normalViewPr>
  <p:slideViewPr>
    <p:cSldViewPr snapToGrid="0">
      <p:cViewPr>
        <p:scale>
          <a:sx n="78" d="100"/>
          <a:sy n="78" d="100"/>
        </p:scale>
        <p:origin x="246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BD353-0E3F-4F7F-B2DA-DDB1E24F65D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0B441-F404-43DE-A7C2-1A14191B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0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4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60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8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95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80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8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CED0-F6B9-FAEE-5CCA-F64DA63A0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703B3-4806-57FF-42E9-F6567F418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3F9A7-46A8-46E4-9C83-311F0293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445E2-129B-A294-299E-5710B106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71C7B-25AD-5110-E73B-47C2F171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8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C8D3-8560-E6AD-E501-AE264A44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24643-22DD-6DDA-F632-3BA3EE016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7E8DE-7397-1816-BEFA-F8C2B2C1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5982C-2510-597B-5FB7-87DFCF83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53AC6-7D1D-BB62-704D-012C7220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0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AA822-00BE-833D-DB02-CCAEF5409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7F5D3-D00F-8B97-7DD3-CEF18A02B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7A85E-5B3A-5940-A8C6-1A847F73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A6776-1487-0E96-6D4F-E05BCCC9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D7DE2-0EA8-90CD-021D-2C136C90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3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4150-0B23-6820-9BF8-9E65845C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94EE-78DE-84C1-3E7E-44D80D3A5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ED50-29CE-BC09-4CED-24570088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0EC70-182B-C9D7-29EF-15194E68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858E-BCB7-210E-62F2-1095E11D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8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9444-B2DE-ABAF-6D62-B4B07E40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B31E8-6F0F-5275-05A7-B0A0CEEE6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30130-AB96-3577-2234-E6231D07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469F5-67D0-FD8F-3B87-D3A2A957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BBE5A-D2BB-49E7-59EF-E2B3FAE2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D014-E414-A689-A9CE-7FBC75E8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42DB8-241E-A536-C93C-DFB959233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647F8-2A8E-CB92-16FC-B56108A9F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3504E-A82E-707F-537D-E2A8632B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002BA-FDC6-D56A-B2B1-DC6007A5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E2677-DA69-B2D9-911C-8A5CD2BC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F830-CF55-B131-B16A-EA73CE28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F6BEF-4E68-09D7-7C98-2AA11174B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A586-8370-8BF9-1CD3-52D3D4CB8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00F9B-9C83-8141-ACF2-4CAEB6640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8E1825-EB91-735F-E2FF-0C67D0BC1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4E901-9286-3C56-1B75-D210B5A4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8D4D4-2C25-86C4-51C5-307694D6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518AE-7539-90E1-8E04-F6B6355C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8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3E97-1058-D9F6-40A4-5A296ACF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F0C32-2B69-DF5B-319A-F14B63C0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98F3-E33A-899D-3063-4C9D9FF0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6966A-BD80-D68F-DB05-4A38B6B7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8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2EE7C-4259-987A-37A0-898F32EC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EB647-4CAA-E93E-8478-E7AF38F8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454A6-F3F9-B4A6-D313-4E2D5345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24FE-F775-BD34-56DC-E8FD6DE7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32A1F-EDA5-74F3-B640-1ACF92D3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5023B-8A08-2BDC-07F4-BD6385BED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E8D3A-7BEC-27D8-EA30-D4B5088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6352E-4390-7F46-A13C-7B948D2B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E7B6A-DA62-B791-0518-A3029624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9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7A84-1F3E-E2FF-0B25-A2A4C142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41558-DBEF-5AA2-890A-EB5ED5D9E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ED5E1-1418-8158-2046-D96195E4F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D132D-0C37-D7B9-FAEE-1CAA7F49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4B94F-AFE8-7C2B-E0D0-A91E62C6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BA13-85DE-3962-046E-212B5BBC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4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99930-5A83-B2B1-C61A-8706840A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34C60-AB50-CAF0-15A2-6C3E10DE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9B53A-BD53-E08E-6341-75216E820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37111-AB33-4E78-99FF-07CB70C4A69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E3824-0A47-6E46-B253-DC4FE623D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FB770-0C23-EA1E-24D3-C102E70CC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1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50DF1-D87B-3F44-48BA-799C4AD30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sky over a green field&#10;&#10;AI-generated content may be incorrect.">
            <a:extLst>
              <a:ext uri="{FF2B5EF4-FFF2-40B4-BE49-F238E27FC236}">
                <a16:creationId xmlns:a16="http://schemas.microsoft.com/office/drawing/2014/main" id="{DBD4324F-8E0A-8A35-38CA-9346FC879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8838"/>
            <a:ext cx="12192000" cy="2324674"/>
          </a:xfrm>
          <a:prstGeom prst="rect">
            <a:avLst/>
          </a:prstGeom>
        </p:spPr>
      </p:pic>
      <p:pic>
        <p:nvPicPr>
          <p:cNvPr id="29" name="Picture 28" descr="A black and white flag&#10;&#10;Description automatically generated">
            <a:extLst>
              <a:ext uri="{FF2B5EF4-FFF2-40B4-BE49-F238E27FC236}">
                <a16:creationId xmlns:a16="http://schemas.microsoft.com/office/drawing/2014/main" id="{3AEB74F6-CF59-5AF6-4158-CB3D3F028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3415" r="4128" b="87046"/>
          <a:stretch/>
        </p:blipFill>
        <p:spPr>
          <a:xfrm>
            <a:off x="0" y="0"/>
            <a:ext cx="12192000" cy="51272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AFD446-ABAB-51E3-E706-9455E66E9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434" y="932812"/>
            <a:ext cx="9804918" cy="2176709"/>
          </a:xfrm>
          <a:solidFill>
            <a:srgbClr val="F9EBD9"/>
          </a:solidFill>
        </p:spPr>
        <p:txBody>
          <a:bodyPr>
            <a:normAutofit/>
          </a:bodyPr>
          <a:lstStyle/>
          <a:p>
            <a:r>
              <a:rPr lang="en-US" dirty="0"/>
              <a:t>Clothing sales time series forecast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3A1264-D82B-6A25-4A56-7562111E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D73789B-3565-2A49-96B1-756D33F01EB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14126" y="2322056"/>
            <a:ext cx="6153534" cy="2074745"/>
          </a:xfrm>
        </p:spPr>
        <p:txBody>
          <a:bodyPr rtlCol="0">
            <a:normAutofit/>
          </a:bodyPr>
          <a:lstStyle/>
          <a:p>
            <a:pPr>
              <a:lnSpc>
                <a:spcPct val="80000"/>
              </a:lnSpc>
              <a:defRPr/>
            </a:pPr>
            <a:endParaRPr lang="en-US" sz="1600" dirty="0"/>
          </a:p>
          <a:p>
            <a:pPr>
              <a:lnSpc>
                <a:spcPct val="80000"/>
              </a:lnSpc>
              <a:defRPr/>
            </a:pPr>
            <a:endParaRPr lang="en-US" sz="1600" dirty="0"/>
          </a:p>
          <a:p>
            <a:pPr>
              <a:lnSpc>
                <a:spcPct val="80000"/>
              </a:lnSpc>
              <a:defRPr/>
            </a:pPr>
            <a:endParaRPr lang="en-US" sz="2000" dirty="0"/>
          </a:p>
          <a:p>
            <a:pPr>
              <a:lnSpc>
                <a:spcPct val="80000"/>
              </a:lnSpc>
              <a:defRPr/>
            </a:pPr>
            <a:r>
              <a:rPr lang="en-US" dirty="0"/>
              <a:t>Mariana Khachatryan</a:t>
            </a:r>
            <a:endParaRPr lang="en-US" sz="1200" dirty="0"/>
          </a:p>
        </p:txBody>
      </p:sp>
      <p:pic>
        <p:nvPicPr>
          <p:cNvPr id="5" name="Picture 4" descr="A store front with a green awning&#10;&#10;AI-generated content may be incorrect.">
            <a:extLst>
              <a:ext uri="{FF2B5EF4-FFF2-40B4-BE49-F238E27FC236}">
                <a16:creationId xmlns:a16="http://schemas.microsoft.com/office/drawing/2014/main" id="{262E2A3F-3C6C-8CC1-5CF1-5356E60A5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7311">
            <a:off x="2185386" y="4579683"/>
            <a:ext cx="2792031" cy="189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7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cs typeface="Chalkboard"/>
              </a:rPr>
              <a:t>Outline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1038" y="1408640"/>
            <a:ext cx="89402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Modeling framework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marL="285750" indent="-285750">
              <a:buFont typeface="Wingdings" charset="2"/>
              <a:buChar char="q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9023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halkboard"/>
                <a:cs typeface="Chalkboard"/>
              </a:rPr>
              <a:t>Motivation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1038" y="1408640"/>
            <a:ext cx="110061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Business Stakeholders</a:t>
            </a: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Executive Leadership can use the forecast to assess overall business health, in budgeting, profit planning, to </a:t>
            </a:r>
            <a:r>
              <a:rPr lang="en-US" sz="2000" i="0" dirty="0">
                <a:solidFill>
                  <a:srgbClr val="001D35"/>
                </a:solidFill>
                <a:effectLst/>
                <a:latin typeface="Google Sans"/>
              </a:rPr>
              <a:t>range of products a store or business offers</a:t>
            </a:r>
            <a:r>
              <a:rPr lang="en-US" sz="2000" dirty="0"/>
              <a:t> with seasonal demand and sales cycles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Operational and Business Stakeholders can optimize restoration, warehousing, and transportation based on forecasted demand, can align marketing campaigns and promotional budgets with forecasted high-sales periods</a:t>
            </a:r>
            <a:endParaRPr lang="en-US" sz="200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669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43F57-9DD3-CABD-B695-6F7AE28F9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sky over a green field&#10;&#10;AI-generated content may be incorrect.">
            <a:extLst>
              <a:ext uri="{FF2B5EF4-FFF2-40B4-BE49-F238E27FC236}">
                <a16:creationId xmlns:a16="http://schemas.microsoft.com/office/drawing/2014/main" id="{E29E5E7D-05DC-DD88-2F0E-6CB0BDD3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8838"/>
            <a:ext cx="12192000" cy="2324674"/>
          </a:xfrm>
          <a:prstGeom prst="rect">
            <a:avLst/>
          </a:prstGeom>
        </p:spPr>
      </p:pic>
      <p:pic>
        <p:nvPicPr>
          <p:cNvPr id="29" name="Picture 28" descr="A black and white flag&#10;&#10;Description automatically generated">
            <a:extLst>
              <a:ext uri="{FF2B5EF4-FFF2-40B4-BE49-F238E27FC236}">
                <a16:creationId xmlns:a16="http://schemas.microsoft.com/office/drawing/2014/main" id="{97596AF9-E9F3-BBAB-30BE-827D2285B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3415" r="4128" b="87046"/>
          <a:stretch/>
        </p:blipFill>
        <p:spPr>
          <a:xfrm>
            <a:off x="0" y="0"/>
            <a:ext cx="12192000" cy="51272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107622-7B22-9805-4540-3994CE57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A store front with a green awning&#10;&#10;AI-generated content may be incorrect.">
            <a:extLst>
              <a:ext uri="{FF2B5EF4-FFF2-40B4-BE49-F238E27FC236}">
                <a16:creationId xmlns:a16="http://schemas.microsoft.com/office/drawing/2014/main" id="{4AE5DE11-DF9B-8A4F-4AA7-8724251B1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7311">
            <a:off x="2185386" y="4579683"/>
            <a:ext cx="2792031" cy="18940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07123B8-27F0-7FEB-7280-0DC30C56023F}"/>
              </a:ext>
            </a:extLst>
          </p:cNvPr>
          <p:cNvGrpSpPr/>
          <p:nvPr/>
        </p:nvGrpSpPr>
        <p:grpSpPr>
          <a:xfrm>
            <a:off x="113625" y="391064"/>
            <a:ext cx="11376659" cy="5718622"/>
            <a:chOff x="113625" y="391064"/>
            <a:chExt cx="11376659" cy="57186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ED030B2-B8EC-F747-43FE-1CF7C8929C39}"/>
                </a:ext>
              </a:extLst>
            </p:cNvPr>
            <p:cNvSpPr/>
            <p:nvPr/>
          </p:nvSpPr>
          <p:spPr bwMode="auto">
            <a:xfrm>
              <a:off x="4810119" y="3308105"/>
              <a:ext cx="2944816" cy="2801581"/>
            </a:xfrm>
            <a:prstGeom prst="ellipse">
              <a:avLst/>
            </a:prstGeom>
            <a:solidFill>
              <a:srgbClr val="FFE6CC">
                <a:alpha val="52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Curved Up Arrow 314">
              <a:extLst>
                <a:ext uri="{FF2B5EF4-FFF2-40B4-BE49-F238E27FC236}">
                  <a16:creationId xmlns:a16="http://schemas.microsoft.com/office/drawing/2014/main" id="{1B198462-33D3-D2E6-D5E4-B0172BD11810}"/>
                </a:ext>
              </a:extLst>
            </p:cNvPr>
            <p:cNvSpPr/>
            <p:nvPr/>
          </p:nvSpPr>
          <p:spPr bwMode="auto">
            <a:xfrm rot="996993">
              <a:off x="7904113" y="3116766"/>
              <a:ext cx="1161826" cy="339676"/>
            </a:xfrm>
            <a:prstGeom prst="curvedUpArrow">
              <a:avLst/>
            </a:prstGeom>
            <a:solidFill>
              <a:srgbClr val="6D8CBB"/>
            </a:solidFill>
            <a:ln w="9525" cap="flat" cmpd="sng" algn="ctr">
              <a:solidFill>
                <a:srgbClr val="47608B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Curved Up Arrow 308">
              <a:extLst>
                <a:ext uri="{FF2B5EF4-FFF2-40B4-BE49-F238E27FC236}">
                  <a16:creationId xmlns:a16="http://schemas.microsoft.com/office/drawing/2014/main" id="{EBA8AE65-DBA5-6080-3376-BEB74571DD50}"/>
                </a:ext>
              </a:extLst>
            </p:cNvPr>
            <p:cNvSpPr/>
            <p:nvPr/>
          </p:nvSpPr>
          <p:spPr bwMode="auto">
            <a:xfrm rot="9842708" flipV="1">
              <a:off x="7669721" y="5049467"/>
              <a:ext cx="1573860" cy="593488"/>
            </a:xfrm>
            <a:prstGeom prst="curvedUpArrow">
              <a:avLst>
                <a:gd name="adj1" fmla="val 25000"/>
                <a:gd name="adj2" fmla="val 50000"/>
                <a:gd name="adj3" fmla="val 43198"/>
              </a:avLst>
            </a:prstGeom>
            <a:solidFill>
              <a:srgbClr val="6D8CBB"/>
            </a:solidFill>
            <a:ln w="9525" cap="flat" cmpd="sng" algn="ctr">
              <a:solidFill>
                <a:srgbClr val="47608B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C8CFE1-4FB7-758B-F22C-CAE7CA54CB30}"/>
                </a:ext>
              </a:extLst>
            </p:cNvPr>
            <p:cNvSpPr/>
            <p:nvPr/>
          </p:nvSpPr>
          <p:spPr bwMode="auto">
            <a:xfrm>
              <a:off x="113625" y="391064"/>
              <a:ext cx="5607432" cy="4137774"/>
            </a:xfrm>
            <a:prstGeom prst="ellipse">
              <a:avLst/>
            </a:prstGeom>
            <a:solidFill>
              <a:srgbClr val="FFF2DC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3A96D87-D18C-E69B-C1ED-C3D05D62F8B1}"/>
                </a:ext>
              </a:extLst>
            </p:cNvPr>
            <p:cNvSpPr/>
            <p:nvPr/>
          </p:nvSpPr>
          <p:spPr bwMode="auto">
            <a:xfrm>
              <a:off x="5768916" y="923615"/>
              <a:ext cx="2850709" cy="2133921"/>
            </a:xfrm>
            <a:prstGeom prst="ellipse">
              <a:avLst/>
            </a:prstGeom>
            <a:solidFill>
              <a:srgbClr val="FFF2DC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B80B82-1029-1604-30F5-92EF0A9C2D03}"/>
                </a:ext>
              </a:extLst>
            </p:cNvPr>
            <p:cNvSpPr/>
            <p:nvPr/>
          </p:nvSpPr>
          <p:spPr bwMode="auto">
            <a:xfrm>
              <a:off x="8286622" y="778824"/>
              <a:ext cx="2497172" cy="1145922"/>
            </a:xfrm>
            <a:prstGeom prst="ellipse">
              <a:avLst/>
            </a:prstGeom>
            <a:solidFill>
              <a:srgbClr val="FFF2DC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C252C2-3148-C1A3-E69C-62D27599DEB2}"/>
                </a:ext>
              </a:extLst>
            </p:cNvPr>
            <p:cNvSpPr/>
            <p:nvPr/>
          </p:nvSpPr>
          <p:spPr bwMode="auto">
            <a:xfrm>
              <a:off x="8993112" y="2450641"/>
              <a:ext cx="2497172" cy="3115714"/>
            </a:xfrm>
            <a:prstGeom prst="ellipse">
              <a:avLst/>
            </a:prstGeom>
            <a:solidFill>
              <a:srgbClr val="FFF2DC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Curved Up Arrow 319">
              <a:extLst>
                <a:ext uri="{FF2B5EF4-FFF2-40B4-BE49-F238E27FC236}">
                  <a16:creationId xmlns:a16="http://schemas.microsoft.com/office/drawing/2014/main" id="{BFA88F90-15FE-2127-252F-275D380E14B4}"/>
                </a:ext>
              </a:extLst>
            </p:cNvPr>
            <p:cNvSpPr/>
            <p:nvPr/>
          </p:nvSpPr>
          <p:spPr bwMode="auto">
            <a:xfrm rot="912544" flipV="1">
              <a:off x="5564553" y="830147"/>
              <a:ext cx="656148" cy="241815"/>
            </a:xfrm>
            <a:prstGeom prst="curvedUpArrow">
              <a:avLst/>
            </a:prstGeom>
            <a:solidFill>
              <a:srgbClr val="6D8CBB"/>
            </a:solidFill>
            <a:ln w="9525" cap="flat" cmpd="sng" algn="ctr">
              <a:solidFill>
                <a:srgbClr val="47608B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Curved Up Arrow 319">
              <a:extLst>
                <a:ext uri="{FF2B5EF4-FFF2-40B4-BE49-F238E27FC236}">
                  <a16:creationId xmlns:a16="http://schemas.microsoft.com/office/drawing/2014/main" id="{2A44C8EC-31E6-A586-D84B-BBD27FC89DD6}"/>
                </a:ext>
              </a:extLst>
            </p:cNvPr>
            <p:cNvSpPr/>
            <p:nvPr/>
          </p:nvSpPr>
          <p:spPr bwMode="auto">
            <a:xfrm rot="19664218">
              <a:off x="8584224" y="2072460"/>
              <a:ext cx="656148" cy="230391"/>
            </a:xfrm>
            <a:prstGeom prst="curvedUpArrow">
              <a:avLst/>
            </a:prstGeom>
            <a:solidFill>
              <a:srgbClr val="6D8CBB"/>
            </a:solidFill>
            <a:ln w="9525" cap="flat" cmpd="sng" algn="ctr">
              <a:solidFill>
                <a:srgbClr val="47608B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707FBD-280F-EAF3-7266-383422A15C56}"/>
                </a:ext>
              </a:extLst>
            </p:cNvPr>
            <p:cNvSpPr txBox="1"/>
            <p:nvPr/>
          </p:nvSpPr>
          <p:spPr>
            <a:xfrm>
              <a:off x="6404193" y="1072764"/>
              <a:ext cx="20736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0" i="0" dirty="0">
                  <a:solidFill>
                    <a:srgbClr val="1F2328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Final data set:</a:t>
              </a:r>
            </a:p>
            <a:p>
              <a:pPr algn="l"/>
              <a:r>
                <a:rPr lang="en-US" b="0" i="0" dirty="0">
                  <a:solidFill>
                    <a:srgbClr val="1F2328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334 data points from 1992-2019</a:t>
              </a:r>
            </a:p>
            <a:p>
              <a:pPr algn="l"/>
              <a:endParaRPr lang="en-US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9B72330-18C2-4AFC-F089-2E801B3D4EC9}"/>
                </a:ext>
              </a:extLst>
            </p:cNvPr>
            <p:cNvSpPr txBox="1"/>
            <p:nvPr/>
          </p:nvSpPr>
          <p:spPr>
            <a:xfrm>
              <a:off x="6449435" y="2141553"/>
              <a:ext cx="207368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Split 70:30 and scale to [0,1]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6A19880-1612-C95D-4EB1-F8FF81FD84A3}"/>
                </a:ext>
              </a:extLst>
            </p:cNvPr>
            <p:cNvSpPr txBox="1"/>
            <p:nvPr/>
          </p:nvSpPr>
          <p:spPr>
            <a:xfrm>
              <a:off x="9102231" y="1185779"/>
              <a:ext cx="9042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Test set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6BEC182-AE58-A878-6481-C8BCD7EA026A}"/>
                </a:ext>
              </a:extLst>
            </p:cNvPr>
            <p:cNvSpPr txBox="1"/>
            <p:nvPr/>
          </p:nvSpPr>
          <p:spPr>
            <a:xfrm>
              <a:off x="9679444" y="3936293"/>
              <a:ext cx="16951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Training set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21F3A97-B9F9-5DEF-43B6-8802291D8733}"/>
              </a:ext>
            </a:extLst>
          </p:cNvPr>
          <p:cNvSpPr txBox="1"/>
          <p:nvPr/>
        </p:nvSpPr>
        <p:spPr bwMode="auto">
          <a:xfrm>
            <a:off x="2294371" y="51255"/>
            <a:ext cx="7080250" cy="3416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dirty="0">
                <a:solidFill>
                  <a:srgbClr val="6949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halkboard"/>
                <a:cs typeface="Chalkboard"/>
              </a:rPr>
              <a:t>Modeling framework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78BB12-48BD-B4D2-E7AD-DEFA0501F532}"/>
              </a:ext>
            </a:extLst>
          </p:cNvPr>
          <p:cNvSpPr txBox="1"/>
          <p:nvPr/>
        </p:nvSpPr>
        <p:spPr>
          <a:xfrm>
            <a:off x="775596" y="779214"/>
            <a:ext cx="4341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clothing retain sale data from FRED (Federal Resale Economic Database, https://fred.stlouisfed.org/series/RSCCASN)</a:t>
            </a:r>
          </a:p>
          <a:p>
            <a:pPr algn="ctr"/>
            <a:endParaRPr lang="en-US" dirty="0">
              <a:solidFill>
                <a:srgbClr val="1F23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rgbClr val="1F23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rgbClr val="1F23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 time series forecasting for sales in the units of millions of dollars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F8E4D0-E9C7-232C-3F23-DDA8DE6532E1}"/>
              </a:ext>
            </a:extLst>
          </p:cNvPr>
          <p:cNvSpPr txBox="1"/>
          <p:nvPr/>
        </p:nvSpPr>
        <p:spPr>
          <a:xfrm>
            <a:off x="4909512" y="3801362"/>
            <a:ext cx="2898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1F2328"/>
                </a:solidFill>
                <a:latin typeface="-apple-system"/>
              </a:rPr>
              <a:t>Use two different Machine Learning models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LSTM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Linear Regression (best performance, requires feature </a:t>
            </a:r>
            <a:r>
              <a:rPr lang="en-US" dirty="0" err="1">
                <a:solidFill>
                  <a:srgbClr val="1F2328"/>
                </a:solidFill>
                <a:latin typeface="-apple-system"/>
              </a:rPr>
              <a:t>engeneering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)</a:t>
            </a:r>
          </a:p>
          <a:p>
            <a:pPr algn="l"/>
            <a:endParaRPr lang="en-US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51" name="Picture 50" descr="A graph showing a number of blue lines&#10;&#10;AI-generated content may be incorrect.">
            <a:extLst>
              <a:ext uri="{FF2B5EF4-FFF2-40B4-BE49-F238E27FC236}">
                <a16:creationId xmlns:a16="http://schemas.microsoft.com/office/drawing/2014/main" id="{B5A0D4DA-908F-DB5B-F18D-E5E0862E00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34" y="1695019"/>
            <a:ext cx="2709912" cy="183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4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graph of a line graph&#10;&#10;AI-generated content may be incorrect.">
            <a:extLst>
              <a:ext uri="{FF2B5EF4-FFF2-40B4-BE49-F238E27FC236}">
                <a16:creationId xmlns:a16="http://schemas.microsoft.com/office/drawing/2014/main" id="{33CF8E74-9738-0948-C826-04CB2FE44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0"/>
          <a:stretch/>
        </p:blipFill>
        <p:spPr>
          <a:xfrm>
            <a:off x="0" y="2238375"/>
            <a:ext cx="6096000" cy="3091227"/>
          </a:xfrm>
          <a:prstGeom prst="rect">
            <a:avLst/>
          </a:prstGeom>
        </p:spPr>
      </p:pic>
      <p:pic>
        <p:nvPicPr>
          <p:cNvPr id="27" name="Picture 26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21101801-DF17-8BF8-5A36-535AE1F5E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705" y="556259"/>
            <a:ext cx="3577114" cy="262110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4" y="1"/>
            <a:ext cx="6648566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1F2328"/>
                </a:solidFill>
                <a:latin typeface="-apple-system"/>
              </a:rPr>
              <a:t>Re</a:t>
            </a:r>
            <a:r>
              <a:rPr lang="en-US" sz="2800" i="0" dirty="0">
                <a:solidFill>
                  <a:srgbClr val="1F2328"/>
                </a:solidFill>
                <a:effectLst/>
                <a:latin typeface="-apple-system"/>
              </a:rPr>
              <a:t>sults: LSTM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0380" y="498342"/>
            <a:ext cx="7054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Google Sans"/>
              </a:rPr>
              <a:t>LSTMs excel at capturing long-term dependencies in time series data</a:t>
            </a:r>
            <a:endParaRPr lang="en-US" sz="2000" i="0" dirty="0"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-apple-system"/>
              </a:rPr>
              <a:t>Easy to implement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-apple-system"/>
              </a:rPr>
              <a:t>Used early stopping based on validation loss</a:t>
            </a:r>
            <a:r>
              <a:rPr lang="en-US" sz="2000" i="0" dirty="0">
                <a:effectLst/>
                <a:latin typeface="-apple-system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FFC474-F70B-E5F4-5FA5-0C93EFD9B231}"/>
              </a:ext>
            </a:extLst>
          </p:cNvPr>
          <p:cNvSpPr txBox="1"/>
          <p:nvPr/>
        </p:nvSpPr>
        <p:spPr>
          <a:xfrm>
            <a:off x="8244259" y="313676"/>
            <a:ext cx="193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Curve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3E0BB-0FE2-D517-98B1-FA4168D88C19}"/>
              </a:ext>
            </a:extLst>
          </p:cNvPr>
          <p:cNvSpPr txBox="1"/>
          <p:nvPr/>
        </p:nvSpPr>
        <p:spPr>
          <a:xfrm>
            <a:off x="1564353" y="1859006"/>
            <a:ext cx="479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prediction on test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956994-5476-A657-8319-11E652EA6193}"/>
              </a:ext>
            </a:extLst>
          </p:cNvPr>
          <p:cNvSpPr txBox="1"/>
          <p:nvPr/>
        </p:nvSpPr>
        <p:spPr>
          <a:xfrm rot="16200000">
            <a:off x="6048057" y="1324200"/>
            <a:ext cx="193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(MSE)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48E54C-FC9E-57BA-96AD-5B65936A447E}"/>
              </a:ext>
            </a:extLst>
          </p:cNvPr>
          <p:cNvSpPr txBox="1"/>
          <p:nvPr/>
        </p:nvSpPr>
        <p:spPr>
          <a:xfrm>
            <a:off x="9913253" y="3059668"/>
            <a:ext cx="193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Epochs</a:t>
            </a:r>
          </a:p>
        </p:txBody>
      </p:sp>
      <p:pic>
        <p:nvPicPr>
          <p:cNvPr id="31" name="Picture 30" descr="A graph showing the time of a forecast&#10;&#10;AI-generated content may be incorrect.">
            <a:extLst>
              <a:ext uri="{FF2B5EF4-FFF2-40B4-BE49-F238E27FC236}">
                <a16:creationId xmlns:a16="http://schemas.microsoft.com/office/drawing/2014/main" id="{BBB88574-BD11-524F-E7E1-074A9886BC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7"/>
          <a:stretch/>
        </p:blipFill>
        <p:spPr>
          <a:xfrm>
            <a:off x="5748309" y="3593959"/>
            <a:ext cx="6443691" cy="323378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A87A8A-449E-04DB-353E-F2DAAEDAA628}"/>
              </a:ext>
            </a:extLst>
          </p:cNvPr>
          <p:cNvSpPr txBox="1"/>
          <p:nvPr/>
        </p:nvSpPr>
        <p:spPr>
          <a:xfrm>
            <a:off x="8139444" y="3732477"/>
            <a:ext cx="328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Forecasting to future</a:t>
            </a:r>
          </a:p>
        </p:txBody>
      </p:sp>
    </p:spTree>
    <p:extLst>
      <p:ext uri="{BB962C8B-B14F-4D97-AF65-F5344CB8AC3E}">
        <p14:creationId xmlns:p14="http://schemas.microsoft.com/office/powerpoint/2010/main" val="143121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graph of a graph showing the time&#10;&#10;AI-generated content may be incorrect.">
            <a:extLst>
              <a:ext uri="{FF2B5EF4-FFF2-40B4-BE49-F238E27FC236}">
                <a16:creationId xmlns:a16="http://schemas.microsoft.com/office/drawing/2014/main" id="{B8814EF9-F969-89C4-EE19-17E5F2565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1"/>
          <a:stretch/>
        </p:blipFill>
        <p:spPr>
          <a:xfrm>
            <a:off x="51559" y="2707962"/>
            <a:ext cx="5998484" cy="306825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0243" y="0"/>
            <a:ext cx="7819377" cy="51683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7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Results: Linear Regression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 descr="A graph of a line graph&#10;&#10;AI-generated content may be incorrect.">
            <a:extLst>
              <a:ext uri="{FF2B5EF4-FFF2-40B4-BE49-F238E27FC236}">
                <a16:creationId xmlns:a16="http://schemas.microsoft.com/office/drawing/2014/main" id="{8B447383-C820-BF11-D2C9-7C582D389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6"/>
          <a:stretch/>
        </p:blipFill>
        <p:spPr>
          <a:xfrm>
            <a:off x="8176131" y="194795"/>
            <a:ext cx="3612137" cy="32342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14361A-4846-A7A0-A529-48BC543B39A1}"/>
              </a:ext>
            </a:extLst>
          </p:cNvPr>
          <p:cNvSpPr txBox="1"/>
          <p:nvPr/>
        </p:nvSpPr>
        <p:spPr>
          <a:xfrm>
            <a:off x="-1" y="524004"/>
            <a:ext cx="88591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Need to do some feature engineering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 time-step feature to describe trend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Add lag feature (value of the time series at the previous time step) to describe autocorrelation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Add month categorical variable to describe seasonality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6" name="Picture 15" descr="A graph showing a graph of a graph&#10;&#10;AI-generated content may be incorrect.">
            <a:extLst>
              <a:ext uri="{FF2B5EF4-FFF2-40B4-BE49-F238E27FC236}">
                <a16:creationId xmlns:a16="http://schemas.microsoft.com/office/drawing/2014/main" id="{C6554F1F-1B69-0FBD-4632-63A26C6C5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3" b="687"/>
          <a:stretch/>
        </p:blipFill>
        <p:spPr>
          <a:xfrm>
            <a:off x="5998148" y="3776939"/>
            <a:ext cx="6193852" cy="308106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1A7AA3E-FB7F-8BFA-207C-89271B014F1C}"/>
              </a:ext>
            </a:extLst>
          </p:cNvPr>
          <p:cNvSpPr txBox="1"/>
          <p:nvPr/>
        </p:nvSpPr>
        <p:spPr>
          <a:xfrm>
            <a:off x="1692864" y="2278330"/>
            <a:ext cx="479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prediction on test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6AE0FA-B386-C6A3-6600-3DEB7A5FE5F1}"/>
              </a:ext>
            </a:extLst>
          </p:cNvPr>
          <p:cNvSpPr txBox="1"/>
          <p:nvPr/>
        </p:nvSpPr>
        <p:spPr>
          <a:xfrm>
            <a:off x="8859186" y="3716639"/>
            <a:ext cx="328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Forecasting to future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468D40-FB88-4A97-C3E1-8DF080CFB743}"/>
              </a:ext>
            </a:extLst>
          </p:cNvPr>
          <p:cNvSpPr txBox="1"/>
          <p:nvPr/>
        </p:nvSpPr>
        <p:spPr>
          <a:xfrm>
            <a:off x="9763355" y="-77854"/>
            <a:ext cx="122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LAG plot</a:t>
            </a:r>
          </a:p>
        </p:txBody>
      </p:sp>
    </p:spTree>
    <p:extLst>
      <p:ext uri="{BB962C8B-B14F-4D97-AF65-F5344CB8AC3E}">
        <p14:creationId xmlns:p14="http://schemas.microsoft.com/office/powerpoint/2010/main" val="291073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cs typeface="Chalkboard"/>
              </a:rPr>
              <a:t>Results: Summary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1703" y="764150"/>
            <a:ext cx="11325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1F2328"/>
                </a:solidFill>
                <a:latin typeface="-apple-system"/>
              </a:rPr>
              <a:t>U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sed early stopping based on validation loss for LSTM based Deep Learning model training.</a:t>
            </a:r>
          </a:p>
          <a:p>
            <a:pPr algn="l"/>
            <a:r>
              <a:rPr lang="en-US" sz="2000" dirty="0">
                <a:solidFill>
                  <a:srgbClr val="1F2328"/>
                </a:solidFill>
                <a:latin typeface="-apple-system"/>
              </a:rPr>
              <a:t>Used feature engineering for Linear Regression based model.</a:t>
            </a:r>
            <a:endParaRPr lang="en-US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Overall best model performance was obtained with Linear Regression. It is also a simple model and easy to interpret.</a:t>
            </a:r>
            <a:br>
              <a:rPr lang="en-US" sz="2000" dirty="0"/>
            </a:br>
            <a:endParaRPr lang="en-US" sz="2000" dirty="0">
              <a:solidFill>
                <a:schemeClr val="accent1">
                  <a:lumMod val="75000"/>
                </a:schemeClr>
              </a:solidFill>
              <a:latin typeface="Chalkboard"/>
              <a:cs typeface="Chalkboar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F9CDDD6-D5D3-F133-8A3F-D6B6BC0AF4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1102739"/>
                  </p:ext>
                </p:extLst>
              </p:nvPr>
            </p:nvGraphicFramePr>
            <p:xfrm>
              <a:off x="1328893" y="2355058"/>
              <a:ext cx="9024548" cy="214788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671434">
                      <a:extLst>
                        <a:ext uri="{9D8B030D-6E8A-4147-A177-3AD203B41FA5}">
                          <a16:colId xmlns:a16="http://schemas.microsoft.com/office/drawing/2014/main" val="3483506022"/>
                        </a:ext>
                      </a:extLst>
                    </a:gridCol>
                    <a:gridCol w="3608009">
                      <a:extLst>
                        <a:ext uri="{9D8B030D-6E8A-4147-A177-3AD203B41FA5}">
                          <a16:colId xmlns:a16="http://schemas.microsoft.com/office/drawing/2014/main" val="1060596525"/>
                        </a:ext>
                      </a:extLst>
                    </a:gridCol>
                    <a:gridCol w="1745105">
                      <a:extLst>
                        <a:ext uri="{9D8B030D-6E8A-4147-A177-3AD203B41FA5}">
                          <a16:colId xmlns:a16="http://schemas.microsoft.com/office/drawing/2014/main" val="3132295716"/>
                        </a:ext>
                      </a:extLst>
                    </a:gridCol>
                  </a:tblGrid>
                  <a:tr h="1158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Root Mean Squared Error (RMSE) in </a:t>
                          </a:r>
                          <a:r>
                            <a:rPr lang="en-US" sz="1800" b="0" i="0" dirty="0">
                              <a:solidFill>
                                <a:schemeClr val="bg1"/>
                              </a:solidFill>
                              <a:effectLst/>
                              <a:latin typeface="-apple-system"/>
                            </a:rPr>
                            <a:t>the units of </a:t>
                          </a: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-apple-system"/>
                            </a:rPr>
                            <a:t>millions of dollars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912427"/>
                      </a:ext>
                    </a:extLst>
                  </a:tr>
                  <a:tr h="62374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1172 (5.4% of mean value)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7441831"/>
                      </a:ext>
                    </a:extLst>
                  </a:tr>
                  <a:tr h="35642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LSTM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2212 (9.5% of mean value)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3989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F9CDDD6-D5D3-F133-8A3F-D6B6BC0AF4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1102739"/>
                  </p:ext>
                </p:extLst>
              </p:nvPr>
            </p:nvGraphicFramePr>
            <p:xfrm>
              <a:off x="1328893" y="2355058"/>
              <a:ext cx="9024548" cy="214788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671434">
                      <a:extLst>
                        <a:ext uri="{9D8B030D-6E8A-4147-A177-3AD203B41FA5}">
                          <a16:colId xmlns:a16="http://schemas.microsoft.com/office/drawing/2014/main" val="3483506022"/>
                        </a:ext>
                      </a:extLst>
                    </a:gridCol>
                    <a:gridCol w="3608009">
                      <a:extLst>
                        <a:ext uri="{9D8B030D-6E8A-4147-A177-3AD203B41FA5}">
                          <a16:colId xmlns:a16="http://schemas.microsoft.com/office/drawing/2014/main" val="1060596525"/>
                        </a:ext>
                      </a:extLst>
                    </a:gridCol>
                    <a:gridCol w="1745105">
                      <a:extLst>
                        <a:ext uri="{9D8B030D-6E8A-4147-A177-3AD203B41FA5}">
                          <a16:colId xmlns:a16="http://schemas.microsoft.com/office/drawing/2014/main" val="3132295716"/>
                        </a:ext>
                      </a:extLst>
                    </a:gridCol>
                  </a:tblGrid>
                  <a:tr h="1158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Root Mean Squared Error (RMSE) in </a:t>
                          </a:r>
                          <a:r>
                            <a:rPr lang="en-US" sz="1800" b="0" i="0" dirty="0">
                              <a:solidFill>
                                <a:schemeClr val="bg1"/>
                              </a:solidFill>
                              <a:effectLst/>
                              <a:latin typeface="-apple-system"/>
                            </a:rPr>
                            <a:t>the units of </a:t>
                          </a: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-apple-system"/>
                            </a:rPr>
                            <a:t>millions of dollars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6725" t="-2105" r="-1394" b="-9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912427"/>
                      </a:ext>
                    </a:extLst>
                  </a:tr>
                  <a:tr h="62374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1172 (5.4% of mean value)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74418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LSTM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2212 (9.5% of mean value)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3989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33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halkboard"/>
                <a:cs typeface="Chalkboard"/>
              </a:rPr>
              <a:t>Conclusions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1038" y="1408640"/>
            <a:ext cx="1100613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endParaRPr lang="en-US" sz="2000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rgbClr val="1F23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LSTM and Linear Regression based models for time series forecasting. Linear Regression gives better performance, though both perform well. When dataset is small Linear Regression is better choice.</a:t>
            </a:r>
            <a:endParaRPr lang="en-US" sz="2000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Other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 models one can try </a:t>
            </a:r>
          </a:p>
          <a:p>
            <a:pPr marL="285750" indent="-285750">
              <a:buFont typeface="Wingdings" charset="2"/>
              <a:buChar char="q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Fit with hybrid model consisting of Linear Regression + </a:t>
            </a:r>
            <a:r>
              <a:rPr lang="en-US" sz="2000" i="0" dirty="0" err="1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200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models.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statistical model called SARIMA (Seasonal Autoregressive Integrated Moving Average.)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028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5195</TotalTime>
  <Words>414</Words>
  <Application>Microsoft Office PowerPoint</Application>
  <PresentationFormat>Widescreen</PresentationFormat>
  <Paragraphs>95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-apple-system</vt:lpstr>
      <vt:lpstr>Aptos</vt:lpstr>
      <vt:lpstr>Aptos Display</vt:lpstr>
      <vt:lpstr>Arial</vt:lpstr>
      <vt:lpstr>Calibri</vt:lpstr>
      <vt:lpstr>Cambria Math</vt:lpstr>
      <vt:lpstr>Chalkboard</vt:lpstr>
      <vt:lpstr>Google Sans</vt:lpstr>
      <vt:lpstr>Wingdings</vt:lpstr>
      <vt:lpstr>Office Theme</vt:lpstr>
      <vt:lpstr>Clothing sales time series forecast</vt:lpstr>
      <vt:lpstr>Outline</vt:lpstr>
      <vt:lpstr>Motivation</vt:lpstr>
      <vt:lpstr>PowerPoint Presentation</vt:lpstr>
      <vt:lpstr>Results: LSTM</vt:lpstr>
      <vt:lpstr>Results: Linear Regression</vt:lpstr>
      <vt:lpstr>Results: Summary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Mariana Khachatryan</dc:creator>
  <cp:lastModifiedBy>Mariana Khachatryan</cp:lastModifiedBy>
  <cp:revision>84</cp:revision>
  <dcterms:created xsi:type="dcterms:W3CDTF">2024-11-19T20:29:57Z</dcterms:created>
  <dcterms:modified xsi:type="dcterms:W3CDTF">2025-06-10T12:57:07Z</dcterms:modified>
</cp:coreProperties>
</file>