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9" r:id="rId2"/>
    <p:sldId id="262" r:id="rId3"/>
    <p:sldId id="364" r:id="rId4"/>
    <p:sldId id="371" r:id="rId5"/>
    <p:sldId id="366" r:id="rId6"/>
    <p:sldId id="368" r:id="rId7"/>
    <p:sldId id="363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4" autoAdjust="0"/>
    <p:restoredTop sz="92950" autoAdjust="0"/>
  </p:normalViewPr>
  <p:slideViewPr>
    <p:cSldViewPr snapToGrid="0">
      <p:cViewPr>
        <p:scale>
          <a:sx n="76" d="100"/>
          <a:sy n="76" d="100"/>
        </p:scale>
        <p:origin x="29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0DF1-D87B-3F44-48BA-799C4AD30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DBD4324F-8E0A-8A35-38CA-9346FC879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3AEB74F6-CF59-5AF6-4158-CB3D3F02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AFD446-ABAB-51E3-E706-9455E66E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434" y="932812"/>
            <a:ext cx="9804918" cy="2176709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Clothing sales time series forecast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A1264-D82B-6A25-4A56-7562111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73789B-3565-2A49-96B1-756D33F01EB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14126" y="2322056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</a:t>
            </a:r>
            <a:endParaRPr lang="en-US" sz="1200" dirty="0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262E2A3F-3C6C-8CC1-5CF1-5356E60A5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/>
              <a:t>Business Stakeholders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Executive Leadership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Strategic planning, revenue goals.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Merchandisers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Buying inventory ahead of demand.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Aligning campaigns with expected demand.</a:t>
            </a: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F57-9DD3-CABD-B695-6F7AE28F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ky over a green field&#10;&#10;AI-generated content may be incorrect.">
            <a:extLst>
              <a:ext uri="{FF2B5EF4-FFF2-40B4-BE49-F238E27FC236}">
                <a16:creationId xmlns:a16="http://schemas.microsoft.com/office/drawing/2014/main" id="{E29E5E7D-05DC-DD88-2F0E-6CB0BDD3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28838"/>
            <a:ext cx="12192000" cy="2324674"/>
          </a:xfrm>
          <a:prstGeom prst="rect">
            <a:avLst/>
          </a:prstGeom>
        </p:spPr>
      </p:pic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97596AF9-E9F3-BBAB-30BE-827D2285B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07622-7B22-9805-4540-3994CE57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tore front with a green awning&#10;&#10;AI-generated content may be incorrect.">
            <a:extLst>
              <a:ext uri="{FF2B5EF4-FFF2-40B4-BE49-F238E27FC236}">
                <a16:creationId xmlns:a16="http://schemas.microsoft.com/office/drawing/2014/main" id="{4AE5DE11-DF9B-8A4F-4AA7-8724251B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7311">
            <a:off x="2185386" y="4579683"/>
            <a:ext cx="2792031" cy="18940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07123B8-27F0-7FEB-7280-0DC30C56023F}"/>
              </a:ext>
            </a:extLst>
          </p:cNvPr>
          <p:cNvGrpSpPr/>
          <p:nvPr/>
        </p:nvGrpSpPr>
        <p:grpSpPr>
          <a:xfrm>
            <a:off x="113625" y="391064"/>
            <a:ext cx="11376659" cy="5718622"/>
            <a:chOff x="113625" y="391064"/>
            <a:chExt cx="11376659" cy="57186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D030B2-B8EC-F747-43FE-1CF7C8929C39}"/>
                </a:ext>
              </a:extLst>
            </p:cNvPr>
            <p:cNvSpPr/>
            <p:nvPr/>
          </p:nvSpPr>
          <p:spPr bwMode="auto">
            <a:xfrm>
              <a:off x="4810119" y="3308105"/>
              <a:ext cx="2944816" cy="2801581"/>
            </a:xfrm>
            <a:prstGeom prst="ellipse">
              <a:avLst/>
            </a:prstGeom>
            <a:solidFill>
              <a:srgbClr val="FFE6CC">
                <a:alpha val="52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urved Up Arrow 314">
              <a:extLst>
                <a:ext uri="{FF2B5EF4-FFF2-40B4-BE49-F238E27FC236}">
                  <a16:creationId xmlns:a16="http://schemas.microsoft.com/office/drawing/2014/main" id="{1B198462-33D3-D2E6-D5E4-B0172BD11810}"/>
                </a:ext>
              </a:extLst>
            </p:cNvPr>
            <p:cNvSpPr/>
            <p:nvPr/>
          </p:nvSpPr>
          <p:spPr bwMode="auto">
            <a:xfrm rot="996993">
              <a:off x="7904113" y="3116766"/>
              <a:ext cx="1161826" cy="339676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urved Up Arrow 308">
              <a:extLst>
                <a:ext uri="{FF2B5EF4-FFF2-40B4-BE49-F238E27FC236}">
                  <a16:creationId xmlns:a16="http://schemas.microsoft.com/office/drawing/2014/main" id="{EBA8AE65-DBA5-6080-3376-BEB74571DD50}"/>
                </a:ext>
              </a:extLst>
            </p:cNvPr>
            <p:cNvSpPr/>
            <p:nvPr/>
          </p:nvSpPr>
          <p:spPr bwMode="auto">
            <a:xfrm rot="9842708" flipV="1">
              <a:off x="7669721" y="5049467"/>
              <a:ext cx="1573860" cy="593488"/>
            </a:xfrm>
            <a:prstGeom prst="curvedUpArrow">
              <a:avLst>
                <a:gd name="adj1" fmla="val 25000"/>
                <a:gd name="adj2" fmla="val 50000"/>
                <a:gd name="adj3" fmla="val 43198"/>
              </a:avLst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C8CFE1-4FB7-758B-F22C-CAE7CA54CB30}"/>
                </a:ext>
              </a:extLst>
            </p:cNvPr>
            <p:cNvSpPr/>
            <p:nvPr/>
          </p:nvSpPr>
          <p:spPr bwMode="auto">
            <a:xfrm>
              <a:off x="113625" y="391064"/>
              <a:ext cx="5607432" cy="413777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A96D87-D18C-E69B-C1ED-C3D05D62F8B1}"/>
                </a:ext>
              </a:extLst>
            </p:cNvPr>
            <p:cNvSpPr/>
            <p:nvPr/>
          </p:nvSpPr>
          <p:spPr bwMode="auto">
            <a:xfrm>
              <a:off x="5768916" y="923615"/>
              <a:ext cx="2850709" cy="2133921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B80B82-1029-1604-30F5-92EF0A9C2D03}"/>
                </a:ext>
              </a:extLst>
            </p:cNvPr>
            <p:cNvSpPr/>
            <p:nvPr/>
          </p:nvSpPr>
          <p:spPr bwMode="auto">
            <a:xfrm>
              <a:off x="8286622" y="778824"/>
              <a:ext cx="2497172" cy="1145922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C252C2-3148-C1A3-E69C-62D27599DEB2}"/>
                </a:ext>
              </a:extLst>
            </p:cNvPr>
            <p:cNvSpPr/>
            <p:nvPr/>
          </p:nvSpPr>
          <p:spPr bwMode="auto">
            <a:xfrm>
              <a:off x="8993112" y="2450641"/>
              <a:ext cx="2497172" cy="3115714"/>
            </a:xfrm>
            <a:prstGeom prst="ellipse">
              <a:avLst/>
            </a:prstGeom>
            <a:solidFill>
              <a:srgbClr val="FFF2DC"/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ysClr val="window" lastClr="FFFFFF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urved Up Arrow 319">
              <a:extLst>
                <a:ext uri="{FF2B5EF4-FFF2-40B4-BE49-F238E27FC236}">
                  <a16:creationId xmlns:a16="http://schemas.microsoft.com/office/drawing/2014/main" id="{BFA88F90-15FE-2127-252F-275D380E14B4}"/>
                </a:ext>
              </a:extLst>
            </p:cNvPr>
            <p:cNvSpPr/>
            <p:nvPr/>
          </p:nvSpPr>
          <p:spPr bwMode="auto">
            <a:xfrm rot="912544" flipV="1">
              <a:off x="5564553" y="830147"/>
              <a:ext cx="656148" cy="241815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Curved Up Arrow 319">
              <a:extLst>
                <a:ext uri="{FF2B5EF4-FFF2-40B4-BE49-F238E27FC236}">
                  <a16:creationId xmlns:a16="http://schemas.microsoft.com/office/drawing/2014/main" id="{2A44C8EC-31E6-A586-D84B-BBD27FC89DD6}"/>
                </a:ext>
              </a:extLst>
            </p:cNvPr>
            <p:cNvSpPr/>
            <p:nvPr/>
          </p:nvSpPr>
          <p:spPr bwMode="auto">
            <a:xfrm rot="19664218">
              <a:off x="8584224" y="2072460"/>
              <a:ext cx="656148" cy="230391"/>
            </a:xfrm>
            <a:prstGeom prst="curvedUpArrow">
              <a:avLst/>
            </a:prstGeom>
            <a:solidFill>
              <a:srgbClr val="6D8CBB"/>
            </a:solidFill>
            <a:ln w="9525" cap="flat" cmpd="sng" algn="ctr">
              <a:solidFill>
                <a:srgbClr val="47608B"/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07FBD-280F-EAF3-7266-383422A15C56}"/>
                </a:ext>
              </a:extLst>
            </p:cNvPr>
            <p:cNvSpPr txBox="1"/>
            <p:nvPr/>
          </p:nvSpPr>
          <p:spPr>
            <a:xfrm>
              <a:off x="6404193" y="1072764"/>
              <a:ext cx="20736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Final data set:</a:t>
              </a:r>
            </a:p>
            <a:p>
              <a:pPr algn="l"/>
              <a:r>
                <a:rPr lang="en-US" b="0" i="0" dirty="0">
                  <a:solidFill>
                    <a:srgbClr val="1F2328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334 data points from 1992-2019</a:t>
              </a:r>
            </a:p>
            <a:p>
              <a:pPr algn="l"/>
              <a:endPara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B72330-18C2-4AFC-F089-2E801B3D4EC9}"/>
                </a:ext>
              </a:extLst>
            </p:cNvPr>
            <p:cNvSpPr txBox="1"/>
            <p:nvPr/>
          </p:nvSpPr>
          <p:spPr>
            <a:xfrm>
              <a:off x="6449435" y="2141553"/>
              <a:ext cx="20736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Split 70:30 and scale to [0,1]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A19880-1612-C95D-4EB1-F8FF81FD84A3}"/>
                </a:ext>
              </a:extLst>
            </p:cNvPr>
            <p:cNvSpPr txBox="1"/>
            <p:nvPr/>
          </p:nvSpPr>
          <p:spPr>
            <a:xfrm>
              <a:off x="9102231" y="1185779"/>
              <a:ext cx="904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Test set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BEC182-AE58-A878-6481-C8BCD7EA026A}"/>
                </a:ext>
              </a:extLst>
            </p:cNvPr>
            <p:cNvSpPr txBox="1"/>
            <p:nvPr/>
          </p:nvSpPr>
          <p:spPr>
            <a:xfrm>
              <a:off x="9679444" y="3936293"/>
              <a:ext cx="16951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Training set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1F3A97-B9F9-5DEF-43B6-8802291D8733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78BB12-48BD-B4D2-E7AD-DEFA0501F532}"/>
              </a:ext>
            </a:extLst>
          </p:cNvPr>
          <p:cNvSpPr txBox="1"/>
          <p:nvPr/>
        </p:nvSpPr>
        <p:spPr>
          <a:xfrm>
            <a:off x="775596" y="779214"/>
            <a:ext cx="43411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clothing retail sale data from FRED (Federal Reserve Economic Database, https://fred.stlouisfed.org/series/RSCCASN)</a:t>
            </a: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rgbClr val="1F232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time series forecasting for sales in the units of millions of dollars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F8E4D0-E9C7-232C-3F23-DDA8DE6532E1}"/>
              </a:ext>
            </a:extLst>
          </p:cNvPr>
          <p:cNvSpPr txBox="1"/>
          <p:nvPr/>
        </p:nvSpPr>
        <p:spPr>
          <a:xfrm>
            <a:off x="4909512" y="3801362"/>
            <a:ext cx="289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1F2328"/>
                </a:solidFill>
                <a:latin typeface="-apple-system"/>
              </a:rPr>
              <a:t>Use two different Machine Learning models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LSTM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Linear Regression (best performance, requires feature engineering)</a:t>
            </a: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pic>
        <p:nvPicPr>
          <p:cNvPr id="51" name="Picture 50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B5A0D4DA-908F-DB5B-F18D-E5E0862E0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34" y="1695019"/>
            <a:ext cx="2709912" cy="1832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CE61FC-C20F-7842-B6CA-030A9C8ECDC6}"/>
              </a:ext>
            </a:extLst>
          </p:cNvPr>
          <p:cNvSpPr/>
          <p:nvPr/>
        </p:nvSpPr>
        <p:spPr>
          <a:xfrm>
            <a:off x="1730587" y="3413760"/>
            <a:ext cx="2533227" cy="99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A83D7-0FAC-AE33-9893-4BF304F26346}"/>
              </a:ext>
            </a:extLst>
          </p:cNvPr>
          <p:cNvSpPr txBox="1"/>
          <p:nvPr/>
        </p:nvSpPr>
        <p:spPr>
          <a:xfrm>
            <a:off x="1644263" y="3327808"/>
            <a:ext cx="291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1994     1999    2004    2009    2014    2019  </a:t>
            </a:r>
          </a:p>
        </p:txBody>
      </p:sp>
    </p:spTree>
    <p:extLst>
      <p:ext uri="{BB962C8B-B14F-4D97-AF65-F5344CB8AC3E}">
        <p14:creationId xmlns:p14="http://schemas.microsoft.com/office/powerpoint/2010/main" val="354234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graph of a line graph&#10;&#10;AI-generated content may be incorrect.">
            <a:extLst>
              <a:ext uri="{FF2B5EF4-FFF2-40B4-BE49-F238E27FC236}">
                <a16:creationId xmlns:a16="http://schemas.microsoft.com/office/drawing/2014/main" id="{33CF8E74-9738-0948-C826-04CB2FE44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0"/>
          <a:stretch/>
        </p:blipFill>
        <p:spPr>
          <a:xfrm>
            <a:off x="0" y="2238375"/>
            <a:ext cx="6096000" cy="3091227"/>
          </a:xfrm>
          <a:prstGeom prst="rect">
            <a:avLst/>
          </a:prstGeom>
        </p:spPr>
      </p:pic>
      <p:pic>
        <p:nvPicPr>
          <p:cNvPr id="27" name="Picture 2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21101801-DF17-8BF8-5A36-535AE1F5E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05" y="556259"/>
            <a:ext cx="3577114" cy="262110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4" y="1"/>
            <a:ext cx="6648566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LSTM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0380" y="498342"/>
            <a:ext cx="70547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LSTMs excel at capturing long-term dependencies in time series data</a:t>
            </a:r>
            <a:endParaRPr lang="en-US" sz="2000" i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-apple-system"/>
              </a:rPr>
              <a:t>Easy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-apple-system"/>
              </a:rPr>
              <a:t>Used early stopping based on validation loss</a:t>
            </a:r>
            <a:r>
              <a:rPr lang="en-US" sz="2000" i="0" dirty="0">
                <a:effectLst/>
                <a:latin typeface="-apple-system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FFC474-F70B-E5F4-5FA5-0C93EFD9B231}"/>
              </a:ext>
            </a:extLst>
          </p:cNvPr>
          <p:cNvSpPr txBox="1"/>
          <p:nvPr/>
        </p:nvSpPr>
        <p:spPr>
          <a:xfrm>
            <a:off x="8244259" y="313676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Learning Curve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3E0BB-0FE2-D517-98B1-FA4168D88C19}"/>
              </a:ext>
            </a:extLst>
          </p:cNvPr>
          <p:cNvSpPr txBox="1"/>
          <p:nvPr/>
        </p:nvSpPr>
        <p:spPr>
          <a:xfrm>
            <a:off x="1564353" y="1859006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956994-5476-A657-8319-11E652EA6193}"/>
              </a:ext>
            </a:extLst>
          </p:cNvPr>
          <p:cNvSpPr txBox="1"/>
          <p:nvPr/>
        </p:nvSpPr>
        <p:spPr>
          <a:xfrm rot="16200000">
            <a:off x="6048057" y="1324200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(MSE)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8E54C-FC9E-57BA-96AD-5B65936A447E}"/>
              </a:ext>
            </a:extLst>
          </p:cNvPr>
          <p:cNvSpPr txBox="1"/>
          <p:nvPr/>
        </p:nvSpPr>
        <p:spPr>
          <a:xfrm>
            <a:off x="9913253" y="3059668"/>
            <a:ext cx="19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pic>
        <p:nvPicPr>
          <p:cNvPr id="31" name="Picture 30" descr="A graph showing the time of a forecast&#10;&#10;AI-generated content may be incorrect.">
            <a:extLst>
              <a:ext uri="{FF2B5EF4-FFF2-40B4-BE49-F238E27FC236}">
                <a16:creationId xmlns:a16="http://schemas.microsoft.com/office/drawing/2014/main" id="{BBB88574-BD11-524F-E7E1-074A9886B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"/>
          <a:stretch/>
        </p:blipFill>
        <p:spPr>
          <a:xfrm>
            <a:off x="5748309" y="3593959"/>
            <a:ext cx="6443691" cy="323378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FA87A8A-449E-04DB-353E-F2DAAEDAA628}"/>
              </a:ext>
            </a:extLst>
          </p:cNvPr>
          <p:cNvSpPr txBox="1"/>
          <p:nvPr/>
        </p:nvSpPr>
        <p:spPr>
          <a:xfrm>
            <a:off x="8139444" y="3732477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graph of a graph showing the time&#10;&#10;AI-generated content may be incorrect.">
            <a:extLst>
              <a:ext uri="{FF2B5EF4-FFF2-40B4-BE49-F238E27FC236}">
                <a16:creationId xmlns:a16="http://schemas.microsoft.com/office/drawing/2014/main" id="{B8814EF9-F969-89C4-EE19-17E5F2565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/>
          <a:stretch/>
        </p:blipFill>
        <p:spPr>
          <a:xfrm>
            <a:off x="51559" y="2707962"/>
            <a:ext cx="5998484" cy="30682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7819377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Linear Regression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graph of a line graph&#10;&#10;AI-generated content may be incorrect.">
            <a:extLst>
              <a:ext uri="{FF2B5EF4-FFF2-40B4-BE49-F238E27FC236}">
                <a16:creationId xmlns:a16="http://schemas.microsoft.com/office/drawing/2014/main" id="{8B447383-C820-BF11-D2C9-7C582D389B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/>
          <a:stretch/>
        </p:blipFill>
        <p:spPr>
          <a:xfrm>
            <a:off x="8176131" y="194795"/>
            <a:ext cx="3612137" cy="3234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14361A-4846-A7A0-A529-48BC543B39A1}"/>
              </a:ext>
            </a:extLst>
          </p:cNvPr>
          <p:cNvSpPr txBox="1"/>
          <p:nvPr/>
        </p:nvSpPr>
        <p:spPr>
          <a:xfrm>
            <a:off x="-1" y="524004"/>
            <a:ext cx="88591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Need to do some feature engineering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 time-step feature to describe trend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lag feature (value of the time series at the previous time step) to describe autocorrelation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month categorical variable to describe seasonality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6" name="Picture 15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C6554F1F-1B69-0FBD-4632-63A26C6C5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3" b="687"/>
          <a:stretch/>
        </p:blipFill>
        <p:spPr>
          <a:xfrm>
            <a:off x="5998148" y="3776939"/>
            <a:ext cx="6193852" cy="308106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A7AA3E-FB7F-8BFA-207C-89271B014F1C}"/>
              </a:ext>
            </a:extLst>
          </p:cNvPr>
          <p:cNvSpPr txBox="1"/>
          <p:nvPr/>
        </p:nvSpPr>
        <p:spPr>
          <a:xfrm>
            <a:off x="1692864" y="2278330"/>
            <a:ext cx="479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prediction on test sample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6AE0FA-B386-C6A3-6600-3DEB7A5FE5F1}"/>
              </a:ext>
            </a:extLst>
          </p:cNvPr>
          <p:cNvSpPr txBox="1"/>
          <p:nvPr/>
        </p:nvSpPr>
        <p:spPr>
          <a:xfrm>
            <a:off x="8859186" y="3716639"/>
            <a:ext cx="328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Forecasting to future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468D40-FB88-4A97-C3E1-8DF080CFB743}"/>
              </a:ext>
            </a:extLst>
          </p:cNvPr>
          <p:cNvSpPr txBox="1"/>
          <p:nvPr/>
        </p:nvSpPr>
        <p:spPr>
          <a:xfrm>
            <a:off x="9763355" y="-77854"/>
            <a:ext cx="122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LAG plot</a:t>
            </a:r>
          </a:p>
        </p:txBody>
      </p: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Results: 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early stopping based on validation loss for LSTM based Deep Learning model training.</a:t>
            </a:r>
          </a:p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Used feature engineering for Linear Regression based model.</a:t>
            </a: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Linear Regression. It is also a simple model and easy to interpret.</a:t>
            </a:r>
            <a:br>
              <a:rPr lang="en-US" sz="2000" dirty="0"/>
            </a:b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10273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1172 (5.4%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5642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2212 (9.5%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1102739"/>
                  </p:ext>
                </p:extLst>
              </p:nvPr>
            </p:nvGraphicFramePr>
            <p:xfrm>
              <a:off x="1328893" y="2355058"/>
              <a:ext cx="9024548" cy="2147883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67143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3608009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745105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115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Root Mean Squared Error (RMSE) in </a:t>
                          </a:r>
                          <a:r>
                            <a:rPr lang="en-US" sz="1800" b="0" i="0" dirty="0">
                              <a:solidFill>
                                <a:schemeClr val="bg1"/>
                              </a:solidFill>
                              <a:effectLst/>
                              <a:latin typeface="-apple-system"/>
                            </a:rPr>
                            <a:t>the units of </a:t>
                          </a:r>
                          <a:r>
                            <a:rPr lang="en-US" sz="1800" dirty="0">
                              <a:solidFill>
                                <a:schemeClr val="bg1"/>
                              </a:solidFill>
                              <a:latin typeface="-apple-system"/>
                            </a:rPr>
                            <a:t>millions of dollars</a:t>
                          </a: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16725" t="-2105" r="-1394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2374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1172 (5.4%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LSTM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2212 (9.5% of mean value)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LSTM and Linear Regression based models for time series forecasting.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 gives better performance, though both perform well. </a:t>
            </a: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dataset is small Linear Regression is better choice.</a:t>
            </a:r>
            <a:endParaRPr lang="en-US" sz="200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Other</a:t>
            </a: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 models one can try </a:t>
            </a: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adding more lag features (look at partial autocorrelation)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Fit with hybrid model consisting of Linear Regression + </a:t>
            </a:r>
            <a:r>
              <a:rPr lang="en-US" sz="2000" i="0" dirty="0" err="1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000" i="0" dirty="0">
                <a:solidFill>
                  <a:srgbClr val="3C40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models.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statistical model called SARIMA (Seasonal Autoregressive Integrated Moving Average.)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6119</TotalTime>
  <Words>393</Words>
  <Application>Microsoft Office PowerPoint</Application>
  <PresentationFormat>Widescreen</PresentationFormat>
  <Paragraphs>104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Calibri</vt:lpstr>
      <vt:lpstr>Cambria Math</vt:lpstr>
      <vt:lpstr>Chalkboard</vt:lpstr>
      <vt:lpstr>Google Sans</vt:lpstr>
      <vt:lpstr>Wingdings</vt:lpstr>
      <vt:lpstr>Office Theme</vt:lpstr>
      <vt:lpstr>Clothing sales time series forecast</vt:lpstr>
      <vt:lpstr>Outline</vt:lpstr>
      <vt:lpstr>Motivation</vt:lpstr>
      <vt:lpstr>PowerPoint Presentation</vt:lpstr>
      <vt:lpstr>Results: LSTM</vt:lpstr>
      <vt:lpstr>Results: Linear Regression</vt:lpstr>
      <vt:lpstr>Results: Summary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91</cp:revision>
  <dcterms:created xsi:type="dcterms:W3CDTF">2024-11-19T20:29:57Z</dcterms:created>
  <dcterms:modified xsi:type="dcterms:W3CDTF">2025-06-16T01:36:12Z</dcterms:modified>
</cp:coreProperties>
</file>