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1" r:id="rId2"/>
    <p:sldId id="262" r:id="rId3"/>
    <p:sldId id="364" r:id="rId4"/>
    <p:sldId id="362" r:id="rId5"/>
    <p:sldId id="366" r:id="rId6"/>
    <p:sldId id="363" r:id="rId7"/>
    <p:sldId id="368" r:id="rId8"/>
    <p:sldId id="3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BD9"/>
    <a:srgbClr val="FBE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4" autoAdjust="0"/>
    <p:restoredTop sz="92950" autoAdjust="0"/>
  </p:normalViewPr>
  <p:slideViewPr>
    <p:cSldViewPr snapToGrid="0">
      <p:cViewPr>
        <p:scale>
          <a:sx n="52" d="100"/>
          <a:sy n="52" d="100"/>
        </p:scale>
        <p:origin x="835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D353-0E3F-4F7F-B2DA-DDB1E24F65D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0B441-F404-43DE-A7C2-1A14191B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4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6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8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80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9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8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CED0-F6B9-FAEE-5CCA-F64DA63A0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703B3-4806-57FF-42E9-F6567F418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3F9A7-46A8-46E4-9C83-311F0293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445E2-129B-A294-299E-5710B106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71C7B-25AD-5110-E73B-47C2F171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8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C8D3-8560-E6AD-E501-AE264A44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24643-22DD-6DDA-F632-3BA3EE016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7E8DE-7397-1816-BEFA-F8C2B2C1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5982C-2510-597B-5FB7-87DFCF83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53AC6-7D1D-BB62-704D-012C7220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0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AA822-00BE-833D-DB02-CCAEF5409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7F5D3-D00F-8B97-7DD3-CEF18A02B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7A85E-5B3A-5940-A8C6-1A847F73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6776-1487-0E96-6D4F-E05BCCC9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D7DE2-0EA8-90CD-021D-2C136C90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3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4150-0B23-6820-9BF8-9E65845C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94EE-78DE-84C1-3E7E-44D80D3A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ED50-29CE-BC09-4CED-24570088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0EC70-182B-C9D7-29EF-15194E68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858E-BCB7-210E-62F2-1095E11D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8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9444-B2DE-ABAF-6D62-B4B07E40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31E8-6F0F-5275-05A7-B0A0CEEE6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30130-AB96-3577-2234-E6231D07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69F5-67D0-FD8F-3B87-D3A2A957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BBE5A-D2BB-49E7-59EF-E2B3FAE2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D014-E414-A689-A9CE-7FBC75E8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2DB8-241E-A536-C93C-DFB959233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647F8-2A8E-CB92-16FC-B56108A9F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3504E-A82E-707F-537D-E2A8632B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002BA-FDC6-D56A-B2B1-DC6007A5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E2677-DA69-B2D9-911C-8A5CD2BC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F830-CF55-B131-B16A-EA73CE28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F6BEF-4E68-09D7-7C98-2AA11174B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A586-8370-8BF9-1CD3-52D3D4CB8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00F9B-9C83-8141-ACF2-4CAEB6640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E1825-EB91-735F-E2FF-0C67D0BC1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4E901-9286-3C56-1B75-D210B5A4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8D4D4-2C25-86C4-51C5-307694D6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518AE-7539-90E1-8E04-F6B6355C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8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3E97-1058-D9F6-40A4-5A296ACF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F0C32-2B69-DF5B-319A-F14B63C0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98F3-E33A-899D-3063-4C9D9FF0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6966A-BD80-D68F-DB05-4A38B6B7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8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2EE7C-4259-987A-37A0-898F32EC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EB647-4CAA-E93E-8478-E7AF38F8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454A6-F3F9-B4A6-D313-4E2D5345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24FE-F775-BD34-56DC-E8FD6DE7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2A1F-EDA5-74F3-B640-1ACF92D3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5023B-8A08-2BDC-07F4-BD6385BED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E8D3A-7BEC-27D8-EA30-D4B5088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6352E-4390-7F46-A13C-7B948D2B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E7B6A-DA62-B791-0518-A3029624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9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7A84-1F3E-E2FF-0B25-A2A4C142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41558-DBEF-5AA2-890A-EB5ED5D9E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ED5E1-1418-8158-2046-D96195E4F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D132D-0C37-D7B9-FAEE-1CAA7F49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4B94F-AFE8-7C2B-E0D0-A91E62C6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BA13-85DE-3962-046E-212B5BBC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4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99930-5A83-B2B1-C61A-8706840A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34C60-AB50-CAF0-15A2-6C3E10DE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B53A-BD53-E08E-6341-75216E820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37111-AB33-4E78-99FF-07CB70C4A69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E3824-0A47-6E46-B253-DC4FE623D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FB770-0C23-EA1E-24D3-C102E70CC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1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black and white flag&#10;&#10;Description automatically generated">
            <a:extLst>
              <a:ext uri="{FF2B5EF4-FFF2-40B4-BE49-F238E27FC236}">
                <a16:creationId xmlns:a16="http://schemas.microsoft.com/office/drawing/2014/main" id="{F2B00670-50C6-36BE-846E-D8F4F1F8B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3415" r="4128" b="87046"/>
          <a:stretch/>
        </p:blipFill>
        <p:spPr>
          <a:xfrm>
            <a:off x="0" y="0"/>
            <a:ext cx="12192000" cy="51272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335" y="1805370"/>
            <a:ext cx="9804918" cy="2698376"/>
          </a:xfrm>
          <a:solidFill>
            <a:srgbClr val="F9EBD9"/>
          </a:solidFill>
        </p:spPr>
        <p:txBody>
          <a:bodyPr>
            <a:normAutofit/>
          </a:bodyPr>
          <a:lstStyle/>
          <a:p>
            <a:r>
              <a:rPr lang="en-US" dirty="0"/>
              <a:t>Car sales price prediction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26774" y="2667245"/>
            <a:ext cx="6153534" cy="2074745"/>
          </a:xfrm>
        </p:spPr>
        <p:txBody>
          <a:bodyPr rtlCol="0">
            <a:normAutofit/>
          </a:bodyPr>
          <a:lstStyle/>
          <a:p>
            <a:pPr>
              <a:lnSpc>
                <a:spcPct val="80000"/>
              </a:lnSpc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endParaRPr lang="en-US" sz="2000" dirty="0"/>
          </a:p>
          <a:p>
            <a:pPr>
              <a:lnSpc>
                <a:spcPct val="80000"/>
              </a:lnSpc>
              <a:defRPr/>
            </a:pPr>
            <a:r>
              <a:rPr lang="en-US" dirty="0"/>
              <a:t>Mariana Khachatryan, </a:t>
            </a:r>
            <a:r>
              <a:rPr lang="en-US" dirty="0" err="1"/>
              <a:t>Amogh</a:t>
            </a:r>
            <a:r>
              <a:rPr lang="en-US" dirty="0"/>
              <a:t> </a:t>
            </a:r>
            <a:r>
              <a:rPr lang="en-US" dirty="0" err="1"/>
              <a:t>Parab</a:t>
            </a:r>
            <a:r>
              <a:rPr lang="en-US" dirty="0"/>
              <a:t>, Nasim </a:t>
            </a:r>
            <a:r>
              <a:rPr lang="en-US" i="0" dirty="0" err="1">
                <a:solidFill>
                  <a:srgbClr val="000000"/>
                </a:solidFill>
                <a:effectLst/>
                <a:latin typeface="avenir-lt-w01_35-light1475496"/>
              </a:rPr>
              <a:t>Dehghan</a:t>
            </a:r>
            <a:r>
              <a:rPr lang="en-US" i="0" dirty="0">
                <a:solidFill>
                  <a:srgbClr val="000000"/>
                </a:solidFill>
                <a:effectLst/>
                <a:latin typeface="avenir-lt-w01_35-light1475496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avenir-lt-w01_35-light1475496"/>
              </a:rPr>
              <a:t>Hardoroudi</a:t>
            </a:r>
            <a:r>
              <a:rPr lang="en-US" dirty="0"/>
              <a:t>, </a:t>
            </a:r>
            <a:r>
              <a:rPr lang="en-US" dirty="0" err="1"/>
              <a:t>Adreja</a:t>
            </a:r>
            <a:r>
              <a:rPr lang="en-US" dirty="0"/>
              <a:t> </a:t>
            </a:r>
            <a:r>
              <a:rPr lang="en-US" dirty="0" err="1"/>
              <a:t>Mondol</a:t>
            </a:r>
            <a:endParaRPr lang="en-US" sz="12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30F189-9C31-3D78-EFCE-25D8DDCADDE1}"/>
              </a:ext>
            </a:extLst>
          </p:cNvPr>
          <p:cNvGrpSpPr/>
          <p:nvPr/>
        </p:nvGrpSpPr>
        <p:grpSpPr>
          <a:xfrm>
            <a:off x="0" y="5052630"/>
            <a:ext cx="12192000" cy="1770947"/>
            <a:chOff x="1538623" y="5577062"/>
            <a:chExt cx="8542785" cy="1286905"/>
          </a:xfrm>
        </p:grpSpPr>
        <p:pic>
          <p:nvPicPr>
            <p:cNvPr id="21" name="Picture 20" descr="A black and white flag&#10;&#10;Description automatically generated">
              <a:extLst>
                <a:ext uri="{FF2B5EF4-FFF2-40B4-BE49-F238E27FC236}">
                  <a16:creationId xmlns:a16="http://schemas.microsoft.com/office/drawing/2014/main" id="{8BF86EAA-D130-26EA-E7DD-F2086004E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66" t="3415" r="4128" b="51464"/>
            <a:stretch/>
          </p:blipFill>
          <p:spPr>
            <a:xfrm>
              <a:off x="1538623" y="5577062"/>
              <a:ext cx="8542785" cy="1286905"/>
            </a:xfrm>
            <a:prstGeom prst="rect">
              <a:avLst/>
            </a:prstGeom>
          </p:spPr>
        </p:pic>
        <p:pic>
          <p:nvPicPr>
            <p:cNvPr id="23" name="Picture 22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60F5D591-56A0-6124-7BD9-7E12F7BB5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07" t="10726" r="15288" b="77897"/>
            <a:stretch/>
          </p:blipFill>
          <p:spPr>
            <a:xfrm>
              <a:off x="4473826" y="6500665"/>
              <a:ext cx="562630" cy="200007"/>
            </a:xfrm>
            <a:prstGeom prst="rect">
              <a:avLst/>
            </a:prstGeom>
          </p:spPr>
        </p:pic>
        <p:pic>
          <p:nvPicPr>
            <p:cNvPr id="24" name="Picture 23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6A5A3954-53F4-6ED5-377D-A5AA37BE1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t="8654" r="55226" b="77658"/>
            <a:stretch/>
          </p:blipFill>
          <p:spPr>
            <a:xfrm>
              <a:off x="5977508" y="6534464"/>
              <a:ext cx="562630" cy="237531"/>
            </a:xfrm>
            <a:prstGeom prst="rect">
              <a:avLst/>
            </a:prstGeom>
          </p:spPr>
        </p:pic>
        <p:pic>
          <p:nvPicPr>
            <p:cNvPr id="25" name="Picture 24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C26533E7-FF69-635C-5D98-982EB68D8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62" t="75288" r="12648" b="8921"/>
            <a:stretch/>
          </p:blipFill>
          <p:spPr>
            <a:xfrm>
              <a:off x="7159184" y="6610844"/>
              <a:ext cx="562630" cy="248238"/>
            </a:xfrm>
            <a:prstGeom prst="rect">
              <a:avLst/>
            </a:prstGeom>
          </p:spPr>
        </p:pic>
        <p:pic>
          <p:nvPicPr>
            <p:cNvPr id="16" name="Picture 15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E645E82E-B511-F84D-653E-7FBD9FC05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44" t="55240" r="54765" b="32519"/>
            <a:stretch/>
          </p:blipFill>
          <p:spPr>
            <a:xfrm>
              <a:off x="3196046" y="6570994"/>
              <a:ext cx="658734" cy="245919"/>
            </a:xfrm>
            <a:prstGeom prst="rect">
              <a:avLst/>
            </a:prstGeom>
          </p:spPr>
        </p:pic>
      </p:grpSp>
      <p:pic>
        <p:nvPicPr>
          <p:cNvPr id="28" name="Picture 27" descr="A white circle with lines on a black background&#10;&#10;Description automatically generated">
            <a:extLst>
              <a:ext uri="{FF2B5EF4-FFF2-40B4-BE49-F238E27FC236}">
                <a16:creationId xmlns:a16="http://schemas.microsoft.com/office/drawing/2014/main" id="{280EBD52-1128-7C16-8E04-F9F357A01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8335" cy="1138335"/>
          </a:xfrm>
          <a:prstGeom prst="rect">
            <a:avLst/>
          </a:prstGeom>
        </p:spPr>
      </p:pic>
      <p:pic>
        <p:nvPicPr>
          <p:cNvPr id="31" name="Picture 3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15F6CE2-38DE-C9DF-A1E8-C3C164CCE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64" y="-54146"/>
            <a:ext cx="1414287" cy="123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Chalkboard"/>
              </a:rPr>
              <a:t>Outline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038" y="1408640"/>
            <a:ext cx="89402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Modeling framework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L="285750" indent="-285750">
              <a:buFont typeface="Wingdings" charset="2"/>
              <a:buChar char="q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9023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halkboard"/>
                <a:cs typeface="Chalkboard"/>
              </a:rPr>
              <a:t>Motivation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038" y="1408640"/>
            <a:ext cx="1100613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Buying and selling cars is common experience especially among people leaving in rural areas with little or no transportation</a:t>
            </a:r>
          </a:p>
          <a:p>
            <a:pPr marL="285750" indent="-285750">
              <a:buFont typeface="Wingdings" charset="2"/>
              <a:buChar char="q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Stakeholders</a:t>
            </a:r>
          </a:p>
          <a:p>
            <a:pPr marL="742950" lvl="1" indent="-285750">
              <a:buFont typeface="Wingdings" charset="2"/>
              <a:buChar char="q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Individuals selling cars and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ealerships need price prediction model to set competitive and accurate prices for cars.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Dealerships want to maximize profit while ensuring quick car sales. Accurate price prediction results in competitive pricing and profitability.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Customers can use the model to estimate whether the set price is fare.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669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black and white flag&#10;&#10;Description automatically generated">
            <a:extLst>
              <a:ext uri="{FF2B5EF4-FFF2-40B4-BE49-F238E27FC236}">
                <a16:creationId xmlns:a16="http://schemas.microsoft.com/office/drawing/2014/main" id="{F2B00670-50C6-36BE-846E-D8F4F1F8B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3415" r="4128" b="87046"/>
          <a:stretch/>
        </p:blipFill>
        <p:spPr>
          <a:xfrm>
            <a:off x="0" y="0"/>
            <a:ext cx="12192000" cy="51272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4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F1C514A-B1C5-55A0-E96A-74A60A6718D6}"/>
              </a:ext>
            </a:extLst>
          </p:cNvPr>
          <p:cNvGrpSpPr/>
          <p:nvPr/>
        </p:nvGrpSpPr>
        <p:grpSpPr>
          <a:xfrm>
            <a:off x="0" y="5052630"/>
            <a:ext cx="12192000" cy="1770947"/>
            <a:chOff x="0" y="5052630"/>
            <a:chExt cx="12192000" cy="1770947"/>
          </a:xfrm>
        </p:grpSpPr>
        <p:pic>
          <p:nvPicPr>
            <p:cNvPr id="21" name="Picture 20" descr="A black and white flag&#10;&#10;Description automatically generated">
              <a:extLst>
                <a:ext uri="{FF2B5EF4-FFF2-40B4-BE49-F238E27FC236}">
                  <a16:creationId xmlns:a16="http://schemas.microsoft.com/office/drawing/2014/main" id="{8BF86EAA-D130-26EA-E7DD-F2086004E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66" t="3415" r="4128" b="51464"/>
            <a:stretch/>
          </p:blipFill>
          <p:spPr>
            <a:xfrm>
              <a:off x="0" y="5052630"/>
              <a:ext cx="12192000" cy="1770947"/>
            </a:xfrm>
            <a:prstGeom prst="rect">
              <a:avLst/>
            </a:prstGeom>
          </p:spPr>
        </p:pic>
        <p:pic>
          <p:nvPicPr>
            <p:cNvPr id="23" name="Picture 22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60F5D591-56A0-6124-7BD9-7E12F7BB5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07" t="10726" r="15288" b="77897"/>
            <a:stretch/>
          </p:blipFill>
          <p:spPr>
            <a:xfrm>
              <a:off x="4189031" y="6323627"/>
              <a:ext cx="802968" cy="275235"/>
            </a:xfrm>
            <a:prstGeom prst="rect">
              <a:avLst/>
            </a:prstGeom>
          </p:spPr>
        </p:pic>
        <p:pic>
          <p:nvPicPr>
            <p:cNvPr id="24" name="Picture 23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6A5A3954-53F4-6ED5-377D-A5AA37BE1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t="8654" r="55226" b="77658"/>
            <a:stretch/>
          </p:blipFill>
          <p:spPr>
            <a:xfrm>
              <a:off x="6335040" y="6370138"/>
              <a:ext cx="802968" cy="326873"/>
            </a:xfrm>
            <a:prstGeom prst="rect">
              <a:avLst/>
            </a:prstGeom>
          </p:spPr>
        </p:pic>
        <p:pic>
          <p:nvPicPr>
            <p:cNvPr id="25" name="Picture 24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C26533E7-FF69-635C-5D98-982EB68D8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62" t="75288" r="12648" b="8921"/>
            <a:stretch/>
          </p:blipFill>
          <p:spPr>
            <a:xfrm>
              <a:off x="8021492" y="6475247"/>
              <a:ext cx="802968" cy="341607"/>
            </a:xfrm>
            <a:prstGeom prst="rect">
              <a:avLst/>
            </a:prstGeom>
          </p:spPr>
        </p:pic>
        <p:pic>
          <p:nvPicPr>
            <p:cNvPr id="16" name="Picture 15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E645E82E-B511-F84D-653E-7FBD9FC05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44" t="55240" r="54765" b="32519"/>
            <a:stretch/>
          </p:blipFill>
          <p:spPr>
            <a:xfrm>
              <a:off x="2365423" y="6420408"/>
              <a:ext cx="940125" cy="338416"/>
            </a:xfrm>
            <a:prstGeom prst="rect">
              <a:avLst/>
            </a:prstGeom>
          </p:spPr>
        </p:pic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B7D6C9A0-D46E-965C-AF80-CFE1B80FB409}"/>
              </a:ext>
            </a:extLst>
          </p:cNvPr>
          <p:cNvSpPr/>
          <p:nvPr/>
        </p:nvSpPr>
        <p:spPr bwMode="auto">
          <a:xfrm>
            <a:off x="3415004" y="3308105"/>
            <a:ext cx="4339931" cy="2935467"/>
          </a:xfrm>
          <a:prstGeom prst="ellipse">
            <a:avLst/>
          </a:prstGeom>
          <a:solidFill>
            <a:srgbClr val="FFE6CC">
              <a:alpha val="52000"/>
            </a:srgbClr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Curved Up Arrow 314">
            <a:extLst>
              <a:ext uri="{FF2B5EF4-FFF2-40B4-BE49-F238E27FC236}">
                <a16:creationId xmlns:a16="http://schemas.microsoft.com/office/drawing/2014/main" id="{9DDD66D8-6822-242A-B424-FF5D3E67BE24}"/>
              </a:ext>
            </a:extLst>
          </p:cNvPr>
          <p:cNvSpPr/>
          <p:nvPr/>
        </p:nvSpPr>
        <p:spPr bwMode="auto">
          <a:xfrm rot="996993">
            <a:off x="7904113" y="3116766"/>
            <a:ext cx="1161826" cy="339676"/>
          </a:xfrm>
          <a:prstGeom prst="curvedUpArrow">
            <a:avLst/>
          </a:prstGeom>
          <a:solidFill>
            <a:srgbClr val="6D8CBB"/>
          </a:solidFill>
          <a:ln w="9525" cap="flat" cmpd="sng" algn="ctr">
            <a:solidFill>
              <a:srgbClr val="47608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Curved Up Arrow 308">
            <a:extLst>
              <a:ext uri="{FF2B5EF4-FFF2-40B4-BE49-F238E27FC236}">
                <a16:creationId xmlns:a16="http://schemas.microsoft.com/office/drawing/2014/main" id="{0FA8B081-D94D-FC16-7ACE-FCC9528AEADF}"/>
              </a:ext>
            </a:extLst>
          </p:cNvPr>
          <p:cNvSpPr/>
          <p:nvPr/>
        </p:nvSpPr>
        <p:spPr bwMode="auto">
          <a:xfrm rot="9842708" flipV="1">
            <a:off x="7669721" y="5049467"/>
            <a:ext cx="1573860" cy="593488"/>
          </a:xfrm>
          <a:prstGeom prst="curvedUpArrow">
            <a:avLst>
              <a:gd name="adj1" fmla="val 25000"/>
              <a:gd name="adj2" fmla="val 50000"/>
              <a:gd name="adj3" fmla="val 43198"/>
            </a:avLst>
          </a:prstGeom>
          <a:solidFill>
            <a:srgbClr val="6D8CBB"/>
          </a:solidFill>
          <a:ln w="9525" cap="flat" cmpd="sng" algn="ctr">
            <a:solidFill>
              <a:srgbClr val="47608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Curved Up Arrow 319">
            <a:extLst>
              <a:ext uri="{FF2B5EF4-FFF2-40B4-BE49-F238E27FC236}">
                <a16:creationId xmlns:a16="http://schemas.microsoft.com/office/drawing/2014/main" id="{F9904C03-6146-1495-2F9E-52C3D179F0BC}"/>
              </a:ext>
            </a:extLst>
          </p:cNvPr>
          <p:cNvSpPr/>
          <p:nvPr/>
        </p:nvSpPr>
        <p:spPr bwMode="auto">
          <a:xfrm rot="19537295" flipV="1">
            <a:off x="1236149" y="2227237"/>
            <a:ext cx="726871" cy="291321"/>
          </a:xfrm>
          <a:prstGeom prst="curvedUpArrow">
            <a:avLst/>
          </a:prstGeom>
          <a:solidFill>
            <a:srgbClr val="6D8CBB"/>
          </a:solidFill>
          <a:ln w="9525" cap="flat" cmpd="sng" algn="ctr">
            <a:solidFill>
              <a:srgbClr val="47608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A36545-8832-693E-C3A5-885478B67A9E}"/>
              </a:ext>
            </a:extLst>
          </p:cNvPr>
          <p:cNvSpPr/>
          <p:nvPr/>
        </p:nvSpPr>
        <p:spPr bwMode="auto">
          <a:xfrm>
            <a:off x="55000" y="2733869"/>
            <a:ext cx="3299699" cy="2555617"/>
          </a:xfrm>
          <a:prstGeom prst="ellipse">
            <a:avLst/>
          </a:prstGeom>
          <a:solidFill>
            <a:srgbClr val="FFF2D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DA0A2B-4D07-536B-0914-81792E788966}"/>
              </a:ext>
            </a:extLst>
          </p:cNvPr>
          <p:cNvSpPr txBox="1"/>
          <p:nvPr/>
        </p:nvSpPr>
        <p:spPr bwMode="auto">
          <a:xfrm>
            <a:off x="2294371" y="51255"/>
            <a:ext cx="7080250" cy="3416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dirty="0">
                <a:solidFill>
                  <a:srgbClr val="6949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halkboard"/>
                <a:cs typeface="Chalkboard"/>
              </a:rPr>
              <a:t>Modeling framework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672382-57E0-CF91-B254-76C83662F42C}"/>
              </a:ext>
            </a:extLst>
          </p:cNvPr>
          <p:cNvSpPr/>
          <p:nvPr/>
        </p:nvSpPr>
        <p:spPr bwMode="auto">
          <a:xfrm>
            <a:off x="1875453" y="391064"/>
            <a:ext cx="3845603" cy="2852287"/>
          </a:xfrm>
          <a:prstGeom prst="ellipse">
            <a:avLst/>
          </a:prstGeom>
          <a:solidFill>
            <a:srgbClr val="FFF2D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EA4029-3E90-07DB-8000-3523A621EB54}"/>
              </a:ext>
            </a:extLst>
          </p:cNvPr>
          <p:cNvSpPr/>
          <p:nvPr/>
        </p:nvSpPr>
        <p:spPr bwMode="auto">
          <a:xfrm>
            <a:off x="5721056" y="923615"/>
            <a:ext cx="2898569" cy="2619563"/>
          </a:xfrm>
          <a:prstGeom prst="ellipse">
            <a:avLst/>
          </a:prstGeom>
          <a:solidFill>
            <a:srgbClr val="FFF2D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7811716-B404-E6E2-9465-D851526A09B3}"/>
              </a:ext>
            </a:extLst>
          </p:cNvPr>
          <p:cNvSpPr/>
          <p:nvPr/>
        </p:nvSpPr>
        <p:spPr bwMode="auto">
          <a:xfrm>
            <a:off x="8286622" y="778824"/>
            <a:ext cx="2497172" cy="1145922"/>
          </a:xfrm>
          <a:prstGeom prst="ellipse">
            <a:avLst/>
          </a:prstGeom>
          <a:solidFill>
            <a:srgbClr val="FFF2D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11DEC5A-CF98-2B65-FBDA-560A663CAED6}"/>
              </a:ext>
            </a:extLst>
          </p:cNvPr>
          <p:cNvSpPr/>
          <p:nvPr/>
        </p:nvSpPr>
        <p:spPr bwMode="auto">
          <a:xfrm>
            <a:off x="8993112" y="2450641"/>
            <a:ext cx="2497172" cy="3115714"/>
          </a:xfrm>
          <a:prstGeom prst="ellipse">
            <a:avLst/>
          </a:prstGeom>
          <a:solidFill>
            <a:srgbClr val="FFF2D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Curved Up Arrow 319">
            <a:extLst>
              <a:ext uri="{FF2B5EF4-FFF2-40B4-BE49-F238E27FC236}">
                <a16:creationId xmlns:a16="http://schemas.microsoft.com/office/drawing/2014/main" id="{F34C3489-855A-E162-E995-439FC2FD2DA9}"/>
              </a:ext>
            </a:extLst>
          </p:cNvPr>
          <p:cNvSpPr/>
          <p:nvPr/>
        </p:nvSpPr>
        <p:spPr bwMode="auto">
          <a:xfrm rot="912544" flipV="1">
            <a:off x="5564553" y="830147"/>
            <a:ext cx="656148" cy="241815"/>
          </a:xfrm>
          <a:prstGeom prst="curvedUpArrow">
            <a:avLst/>
          </a:prstGeom>
          <a:solidFill>
            <a:srgbClr val="6D8CBB"/>
          </a:solidFill>
          <a:ln w="9525" cap="flat" cmpd="sng" algn="ctr">
            <a:solidFill>
              <a:srgbClr val="47608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Curved Up Arrow 319">
            <a:extLst>
              <a:ext uri="{FF2B5EF4-FFF2-40B4-BE49-F238E27FC236}">
                <a16:creationId xmlns:a16="http://schemas.microsoft.com/office/drawing/2014/main" id="{F6F85B12-2AA9-2213-4611-ED07DFB05758}"/>
              </a:ext>
            </a:extLst>
          </p:cNvPr>
          <p:cNvSpPr/>
          <p:nvPr/>
        </p:nvSpPr>
        <p:spPr bwMode="auto">
          <a:xfrm rot="19664218">
            <a:off x="8584224" y="2072460"/>
            <a:ext cx="656148" cy="230391"/>
          </a:xfrm>
          <a:prstGeom prst="curvedUpArrow">
            <a:avLst/>
          </a:prstGeom>
          <a:solidFill>
            <a:srgbClr val="6D8CBB"/>
          </a:solidFill>
          <a:ln w="9525" cap="flat" cmpd="sng" algn="ctr">
            <a:solidFill>
              <a:srgbClr val="47608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BCAA71-965F-7DB8-6DA9-7C953B1581E7}"/>
              </a:ext>
            </a:extLst>
          </p:cNvPr>
          <p:cNvSpPr txBox="1"/>
          <p:nvPr/>
        </p:nvSpPr>
        <p:spPr>
          <a:xfrm>
            <a:off x="359551" y="2906376"/>
            <a:ext cx="2823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car sales data from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CarDekho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online marketplace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Model the relationship between car sales price and different car features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343DD0-97A3-3D8A-500C-CA59C83A34D3}"/>
              </a:ext>
            </a:extLst>
          </p:cNvPr>
          <p:cNvSpPr txBox="1"/>
          <p:nvPr/>
        </p:nvSpPr>
        <p:spPr>
          <a:xfrm>
            <a:off x="2308689" y="910266"/>
            <a:ext cx="3519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processing involved: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hot encoding of categorical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Removal of highly correlated features</a:t>
            </a:r>
            <a:endParaRPr lang="en-US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E46550-D6CE-65E3-E324-A564E1B03E64}"/>
              </a:ext>
            </a:extLst>
          </p:cNvPr>
          <p:cNvSpPr txBox="1"/>
          <p:nvPr/>
        </p:nvSpPr>
        <p:spPr>
          <a:xfrm>
            <a:off x="6203662" y="1418917"/>
            <a:ext cx="2073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Final data set: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6533 data points with 12 features</a:t>
            </a:r>
            <a:endParaRPr lang="en-US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C142AC-673E-FB0B-EDAB-0BDF0483F15C}"/>
              </a:ext>
            </a:extLst>
          </p:cNvPr>
          <p:cNvSpPr txBox="1"/>
          <p:nvPr/>
        </p:nvSpPr>
        <p:spPr>
          <a:xfrm>
            <a:off x="6098249" y="2433837"/>
            <a:ext cx="2427275" cy="667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Split 80:20 and scale using Standard scaling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ADDECA-4F30-0117-6521-C2EC16018FD4}"/>
              </a:ext>
            </a:extLst>
          </p:cNvPr>
          <p:cNvSpPr txBox="1"/>
          <p:nvPr/>
        </p:nvSpPr>
        <p:spPr>
          <a:xfrm>
            <a:off x="9102231" y="1185779"/>
            <a:ext cx="904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 set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8F7444-962B-4060-B6D8-FEF8E2F5A50B}"/>
              </a:ext>
            </a:extLst>
          </p:cNvPr>
          <p:cNvSpPr txBox="1"/>
          <p:nvPr/>
        </p:nvSpPr>
        <p:spPr>
          <a:xfrm>
            <a:off x="9679444" y="3936293"/>
            <a:ext cx="1695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Training set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AADECD-2767-959B-56B4-17F3EE1F5D80}"/>
              </a:ext>
            </a:extLst>
          </p:cNvPr>
          <p:cNvSpPr txBox="1"/>
          <p:nvPr/>
        </p:nvSpPr>
        <p:spPr>
          <a:xfrm>
            <a:off x="4128581" y="3569748"/>
            <a:ext cx="35191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Baseline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Regression models with parameters from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Polynomial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k-nearest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Tree methods (best performance)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43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1F2328"/>
                </a:solidFill>
                <a:latin typeface="-apple-system"/>
              </a:rPr>
              <a:t>Re</a:t>
            </a:r>
            <a:r>
              <a:rPr lang="en-US" sz="2800" i="0" dirty="0">
                <a:solidFill>
                  <a:srgbClr val="1F2328"/>
                </a:solidFill>
                <a:effectLst/>
                <a:latin typeface="-apple-system"/>
              </a:rPr>
              <a:t>sults: Linear Regression (Base model)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7663" y="708553"/>
            <a:ext cx="11006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Root Mean Squared Error (RMSE) of 1.35 and </a:t>
            </a:r>
            <a:r>
              <a:rPr lang="en-US" sz="2000" dirty="0"/>
              <a:t>R2=0.73.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rgbClr val="1F2328"/>
                </a:solidFill>
                <a:latin typeface="-apple-system"/>
              </a:rPr>
              <a:t>C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alculate residuals (difference between predicted label values and true values) and check 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Linear Regression assumptions</a:t>
            </a:r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AF213-E499-56FA-FB19-B3F441FF256E}"/>
              </a:ext>
            </a:extLst>
          </p:cNvPr>
          <p:cNvSpPr txBox="1"/>
          <p:nvPr/>
        </p:nvSpPr>
        <p:spPr>
          <a:xfrm>
            <a:off x="786978" y="5539620"/>
            <a:ext cx="4826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he assumption of homoscedasticity is violated.</a:t>
            </a:r>
            <a:endParaRPr lang="en-US" sz="18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6342E-D5B2-AE52-7C97-2DBB7AB4AD46}"/>
              </a:ext>
            </a:extLst>
          </p:cNvPr>
          <p:cNvSpPr txBox="1"/>
          <p:nvPr/>
        </p:nvSpPr>
        <p:spPr>
          <a:xfrm>
            <a:off x="6298878" y="5539620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N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ormality is violated for lower for residual values below -3</a:t>
            </a:r>
            <a:endParaRPr lang="en-US" dirty="0"/>
          </a:p>
        </p:txBody>
      </p:sp>
      <p:pic>
        <p:nvPicPr>
          <p:cNvPr id="10" name="Picture 9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9DFC3C88-3A98-3358-CEAD-26D0C7495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78" y="1461811"/>
            <a:ext cx="5166370" cy="4142240"/>
          </a:xfrm>
          <a:prstGeom prst="rect">
            <a:avLst/>
          </a:prstGeom>
        </p:spPr>
      </p:pic>
      <p:pic>
        <p:nvPicPr>
          <p:cNvPr id="12" name="Picture 11" descr="A graph of blue dots&#10;&#10;Description automatically generated">
            <a:extLst>
              <a:ext uri="{FF2B5EF4-FFF2-40B4-BE49-F238E27FC236}">
                <a16:creationId xmlns:a16="http://schemas.microsoft.com/office/drawing/2014/main" id="{69F93BD9-1F50-2E2C-5A42-33663BB4E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2"/>
          <a:stretch/>
        </p:blipFill>
        <p:spPr>
          <a:xfrm>
            <a:off x="447401" y="1653835"/>
            <a:ext cx="5166370" cy="37182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611EAC-388F-9397-242D-CCBC98A8FFB4}"/>
              </a:ext>
            </a:extLst>
          </p:cNvPr>
          <p:cNvSpPr txBox="1"/>
          <p:nvPr/>
        </p:nvSpPr>
        <p:spPr>
          <a:xfrm>
            <a:off x="3016299" y="5246148"/>
            <a:ext cx="115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5D70F6-583D-D9A8-3198-38FA8DCE8AA5}"/>
              </a:ext>
            </a:extLst>
          </p:cNvPr>
          <p:cNvSpPr txBox="1"/>
          <p:nvPr/>
        </p:nvSpPr>
        <p:spPr>
          <a:xfrm>
            <a:off x="3788570" y="6317382"/>
            <a:ext cx="6193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hould consider other non-linear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Chalkboard"/>
              </a:rPr>
              <a:t>Results from non-linear models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1703" y="764150"/>
            <a:ext cx="113254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1F2328"/>
                </a:solidFill>
                <a:latin typeface="-apple-system"/>
              </a:rPr>
              <a:t>U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sed Grid Search Cross-Validation to tune model parameters.</a:t>
            </a:r>
          </a:p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Overall best model performance was obtained with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XGBoost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br>
              <a:rPr lang="en-US" sz="2000" dirty="0"/>
            </a:b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XGBoost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outperforms SVMs and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kNN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because it is inherently nonlinear and is less sensitive to hyperparameter tuning.</a:t>
            </a:r>
            <a:br>
              <a:rPr lang="en-US" sz="2000" dirty="0"/>
            </a:b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XGBoost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improves performance by combining multiple trees, which enhances it's ability to model complex patterns. </a:t>
            </a:r>
          </a:p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It also reduces overfitting by combining multiple trees and employing shrinkage/regularization.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halkboard"/>
              <a:cs typeface="Chalkboar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F9CDDD6-D5D3-F133-8A3F-D6B6BC0AF4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670287"/>
                  </p:ext>
                </p:extLst>
              </p:nvPr>
            </p:nvGraphicFramePr>
            <p:xfrm>
              <a:off x="623751" y="2965027"/>
              <a:ext cx="9525000" cy="374003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07024">
                      <a:extLst>
                        <a:ext uri="{9D8B030D-6E8A-4147-A177-3AD203B41FA5}">
                          <a16:colId xmlns:a16="http://schemas.microsoft.com/office/drawing/2014/main" val="3483506022"/>
                        </a:ext>
                      </a:extLst>
                    </a:gridCol>
                    <a:gridCol w="1402976">
                      <a:extLst>
                        <a:ext uri="{9D8B030D-6E8A-4147-A177-3AD203B41FA5}">
                          <a16:colId xmlns:a16="http://schemas.microsoft.com/office/drawing/2014/main" val="798612749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1060596525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1992464839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31322957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Absolute Error (MAE)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Root Mean Squared Error (RMSE)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Absolute Percentage Error (MAPE)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b="1" smtClean="0"/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smtClean="0"/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9124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 (Baseline)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7441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r>
                            <a:rPr lang="en-US" baseline="30000" dirty="0"/>
                            <a:t>nd</a:t>
                          </a:r>
                          <a:r>
                            <a:rPr lang="en-US" dirty="0"/>
                            <a:t> order Polynomial Regression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398972"/>
                      </a:ext>
                    </a:extLst>
                  </a:tr>
                  <a:tr h="53455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K-Nearest </a:t>
                          </a:r>
                          <a:r>
                            <a:rPr lang="en-US" dirty="0" err="1"/>
                            <a:t>Neighbours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3473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Support Vector Regressor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265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XGBoost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14254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F9CDDD6-D5D3-F133-8A3F-D6B6BC0AF4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670287"/>
                  </p:ext>
                </p:extLst>
              </p:nvPr>
            </p:nvGraphicFramePr>
            <p:xfrm>
              <a:off x="623751" y="2965027"/>
              <a:ext cx="9525000" cy="374003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07024">
                      <a:extLst>
                        <a:ext uri="{9D8B030D-6E8A-4147-A177-3AD203B41FA5}">
                          <a16:colId xmlns:a16="http://schemas.microsoft.com/office/drawing/2014/main" val="3483506022"/>
                        </a:ext>
                      </a:extLst>
                    </a:gridCol>
                    <a:gridCol w="1402976">
                      <a:extLst>
                        <a:ext uri="{9D8B030D-6E8A-4147-A177-3AD203B41FA5}">
                          <a16:colId xmlns:a16="http://schemas.microsoft.com/office/drawing/2014/main" val="798612749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1060596525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1992464839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313229571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Absolute Error (MAE)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Root Mean Squared Error (RMSE)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Absolute Percentage Error (MAPE)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81" t="-2667" r="-1278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91242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 (Baseline)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744183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r>
                            <a:rPr lang="en-US" baseline="30000" dirty="0"/>
                            <a:t>nd</a:t>
                          </a:r>
                          <a:r>
                            <a:rPr lang="en-US" dirty="0"/>
                            <a:t> order Polynomial Regression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398972"/>
                      </a:ext>
                    </a:extLst>
                  </a:tr>
                  <a:tr h="53455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K-Nearest </a:t>
                          </a:r>
                          <a:r>
                            <a:rPr lang="en-US" dirty="0" err="1"/>
                            <a:t>Neighbours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3473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Support Vector Regressor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265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XGBoost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14254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33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85A28A1E-2309-1EAA-D418-E83B18A7B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390" y="2340538"/>
            <a:ext cx="6095999" cy="44957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0243" y="0"/>
            <a:ext cx="11431514" cy="51683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27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Results: </a:t>
            </a:r>
            <a:r>
              <a:rPr lang="en-US" sz="2700" i="0" dirty="0" err="1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-apple-system"/>
              </a:rPr>
              <a:t>SHapley</a:t>
            </a:r>
            <a:r>
              <a:rPr lang="en-US" sz="270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-apple-system"/>
              </a:rPr>
              <a:t> Additive </a:t>
            </a:r>
            <a:r>
              <a:rPr lang="en-US" sz="2700" i="0" dirty="0" err="1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-apple-system"/>
              </a:rPr>
              <a:t>exPlanations</a:t>
            </a:r>
            <a:r>
              <a:rPr lang="en-US" sz="270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-apple-system"/>
              </a:rPr>
              <a:t> (SHAP values) for describing feature importances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DD018-3BF5-ADD3-2C92-CE3BCB166A49}"/>
              </a:ext>
            </a:extLst>
          </p:cNvPr>
          <p:cNvSpPr txBox="1"/>
          <p:nvPr/>
        </p:nvSpPr>
        <p:spPr>
          <a:xfrm>
            <a:off x="119270" y="516835"/>
            <a:ext cx="12072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SHAP shows the contribution of each feature on the prediction of the model. </a:t>
            </a:r>
            <a:endParaRPr lang="en-US" dirty="0"/>
          </a:p>
        </p:txBody>
      </p:sp>
      <p:pic>
        <p:nvPicPr>
          <p:cNvPr id="15" name="Picture 14" descr="A graph of numbers and a graph&#10;&#10;Description automatically generated with medium confidence">
            <a:extLst>
              <a:ext uri="{FF2B5EF4-FFF2-40B4-BE49-F238E27FC236}">
                <a16:creationId xmlns:a16="http://schemas.microsoft.com/office/drawing/2014/main" id="{2376440F-C718-3599-B441-72D1E2A86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52698"/>
            <a:ext cx="6349511" cy="36449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C9A02F-6D36-1488-45CE-41CB13AA9441}"/>
              </a:ext>
            </a:extLst>
          </p:cNvPr>
          <p:cNvSpPr txBox="1"/>
          <p:nvPr/>
        </p:nvSpPr>
        <p:spPr>
          <a:xfrm>
            <a:off x="1139687" y="941601"/>
            <a:ext cx="38696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SHAP values for one single observation x are given by the length of the bar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84B349-6D66-6071-3B43-0F89DA62D3BE}"/>
              </a:ext>
            </a:extLst>
          </p:cNvPr>
          <p:cNvSpPr txBox="1"/>
          <p:nvPr/>
        </p:nvSpPr>
        <p:spPr>
          <a:xfrm>
            <a:off x="7086796" y="20082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he global effect of the features on model prediction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54DD5A-CF00-CC5C-B987-6144BB813ECC}"/>
              </a:ext>
            </a:extLst>
          </p:cNvPr>
          <p:cNvSpPr txBox="1"/>
          <p:nvPr/>
        </p:nvSpPr>
        <p:spPr>
          <a:xfrm>
            <a:off x="5418091" y="1155656"/>
            <a:ext cx="14179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Predicted value=5.386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DA2EEE-028E-8F83-02E0-493EFEB3ABE6}"/>
              </a:ext>
            </a:extLst>
          </p:cNvPr>
          <p:cNvSpPr txBox="1"/>
          <p:nvPr/>
        </p:nvSpPr>
        <p:spPr>
          <a:xfrm>
            <a:off x="3074504" y="4933051"/>
            <a:ext cx="14179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he mean of all predictions</a:t>
            </a:r>
            <a:r>
              <a:rPr lang="en-US" sz="1200" dirty="0"/>
              <a:t>=4.742</a:t>
            </a:r>
          </a:p>
        </p:txBody>
      </p:sp>
    </p:spTree>
    <p:extLst>
      <p:ext uri="{BB962C8B-B14F-4D97-AF65-F5344CB8AC3E}">
        <p14:creationId xmlns:p14="http://schemas.microsoft.com/office/powerpoint/2010/main" val="291073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halkboard"/>
                <a:cs typeface="Chalkboard"/>
              </a:rPr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81038" y="1408640"/>
                <a:ext cx="11006137" cy="4216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q"/>
                </a:pPr>
                <a:endParaRPr lang="en-US" sz="200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pPr marL="285750" indent="-285750">
                  <a:buFont typeface="Wingdings" charset="2"/>
                  <a:buChar char="q"/>
                </a:pPr>
                <a:r>
                  <a:rPr lang="en-US" sz="2000" i="0" dirty="0">
                    <a:solidFill>
                      <a:srgbClr val="1F2328"/>
                    </a:solidFill>
                    <a:effectLst/>
                    <a:latin typeface="-apple-system"/>
                  </a:rPr>
                  <a:t>Base model has a poor performance as</a:t>
                </a:r>
                <a:r>
                  <a:rPr lang="en-US" sz="20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 </a:t>
                </a:r>
                <a:r>
                  <a:rPr lang="en-US" sz="2000" b="0" i="0" dirty="0">
                    <a:solidFill>
                      <a:srgbClr val="001D35"/>
                    </a:solidFill>
                    <a:effectLst/>
                    <a:latin typeface="Google Sans"/>
                  </a:rPr>
                  <a:t>Linear Regression assumptions are violated</a:t>
                </a:r>
              </a:p>
              <a:p>
                <a:pPr marL="285750" indent="-285750">
                  <a:buFont typeface="Wingdings" charset="2"/>
                  <a:buChar char="q"/>
                </a:pPr>
                <a:endParaRPr lang="en-US" sz="200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pPr marL="285750" indent="-285750">
                  <a:buFont typeface="Wingdings" charset="2"/>
                  <a:buChar char="q"/>
                </a:pPr>
                <a:r>
                  <a:rPr lang="en-US" sz="2000" i="0" dirty="0">
                    <a:solidFill>
                      <a:srgbClr val="1F2328"/>
                    </a:solidFill>
                    <a:effectLst/>
                    <a:latin typeface="-apple-system"/>
                  </a:rPr>
                  <a:t>Overall best model performance was obtained wit </a:t>
                </a:r>
                <a:r>
                  <a:rPr lang="en-US" sz="2000" i="0" dirty="0" err="1">
                    <a:solidFill>
                      <a:srgbClr val="1F2328"/>
                    </a:solidFill>
                    <a:effectLst/>
                    <a:latin typeface="-apple-system"/>
                  </a:rPr>
                  <a:t>XGBoost</a:t>
                </a:r>
                <a:r>
                  <a:rPr lang="en-US" sz="2000" i="0" dirty="0">
                    <a:solidFill>
                      <a:srgbClr val="1F2328"/>
                    </a:solidFill>
                    <a:effectLst/>
                    <a:latin typeface="-apple-system"/>
                  </a:rPr>
                  <a:t> with MAPE of 16% and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=0.89</a:t>
                </a:r>
              </a:p>
              <a:p>
                <a:pPr marL="285750" indent="-285750">
                  <a:buFont typeface="Wingdings" charset="2"/>
                  <a:buChar char="q"/>
                </a:pPr>
                <a:endParaRPr lang="en-US" sz="2000" dirty="0"/>
              </a:p>
              <a:p>
                <a:pPr marL="285750" indent="-285750">
                  <a:buFont typeface="Wingdings" charset="2"/>
                  <a:buChar char="q"/>
                </a:pPr>
                <a:r>
                  <a:rPr lang="en-US" dirty="0">
                    <a:latin typeface="Calibri" panose="020F0502020204030204" pitchFamily="34" charset="0"/>
                    <a:ea typeface="Aptos" panose="020B0004020202020204" pitchFamily="34" charset="0"/>
                  </a:rPr>
                  <a:t>T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he four features that have the most influence on the predicted price are </a:t>
                </a:r>
              </a:p>
              <a:p>
                <a:pPr marL="285750" indent="-285750">
                  <a:buFont typeface="Wingdings" charset="2"/>
                  <a:buChar char="q"/>
                </a:pPr>
                <a:endParaRPr lang="en-US" sz="1800" dirty="0">
                  <a:effectLst/>
                  <a:latin typeface="Calibri" panose="020F0502020204030204" pitchFamily="34" charset="0"/>
                  <a:ea typeface="Aptos" panose="020B00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year,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max power (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measurement of the engine's power that accounts for frictional losses in the engine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),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engine (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the amount of air and fuel that can be pushed through the cylinders in the engine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),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km driven</a:t>
                </a:r>
                <a:br>
                  <a:rPr lang="en-US" sz="2000" dirty="0"/>
                </a:b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charset="2"/>
                  <a:buChar char="q"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8" y="1408640"/>
                <a:ext cx="11006137" cy="4216539"/>
              </a:xfrm>
              <a:prstGeom prst="rect">
                <a:avLst/>
              </a:prstGeo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8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551</Words>
  <Application>Microsoft Office PowerPoint</Application>
  <PresentationFormat>Widescreen</PresentationFormat>
  <Paragraphs>125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-apple-system</vt:lpstr>
      <vt:lpstr>Aptos</vt:lpstr>
      <vt:lpstr>Aptos Display</vt:lpstr>
      <vt:lpstr>Arial</vt:lpstr>
      <vt:lpstr>avenir-lt-w01_35-light1475496</vt:lpstr>
      <vt:lpstr>Calibri</vt:lpstr>
      <vt:lpstr>Cambria Math</vt:lpstr>
      <vt:lpstr>Chalkboard</vt:lpstr>
      <vt:lpstr>Google Sans</vt:lpstr>
      <vt:lpstr>Wingdings</vt:lpstr>
      <vt:lpstr>Office Theme</vt:lpstr>
      <vt:lpstr>Car sales price prediction  </vt:lpstr>
      <vt:lpstr>Outline</vt:lpstr>
      <vt:lpstr>Motivation</vt:lpstr>
      <vt:lpstr>PowerPoint Presentation</vt:lpstr>
      <vt:lpstr>Results: Linear Regression (Base model)</vt:lpstr>
      <vt:lpstr>Results from non-linear models</vt:lpstr>
      <vt:lpstr>Results: SHapley Additive exPlanations (SHAP values) for describing feature importances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Mariana Khachatryan</dc:creator>
  <cp:lastModifiedBy>Mariana Khachatryan</cp:lastModifiedBy>
  <cp:revision>42</cp:revision>
  <dcterms:created xsi:type="dcterms:W3CDTF">2024-11-19T20:29:57Z</dcterms:created>
  <dcterms:modified xsi:type="dcterms:W3CDTF">2024-11-20T22:02:26Z</dcterms:modified>
</cp:coreProperties>
</file>