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1" r:id="rId2"/>
    <p:sldId id="262" r:id="rId3"/>
    <p:sldId id="364" r:id="rId4"/>
    <p:sldId id="362" r:id="rId5"/>
    <p:sldId id="366" r:id="rId6"/>
    <p:sldId id="363" r:id="rId7"/>
    <p:sldId id="368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EBD9"/>
    <a:srgbClr val="FBE5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14" autoAdjust="0"/>
    <p:restoredTop sz="92950" autoAdjust="0"/>
  </p:normalViewPr>
  <p:slideViewPr>
    <p:cSldViewPr snapToGrid="0">
      <p:cViewPr>
        <p:scale>
          <a:sx n="55" d="100"/>
          <a:sy n="55" d="100"/>
        </p:scale>
        <p:origin x="13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BD353-0E3F-4F7F-B2DA-DDB1E24F65DD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0B441-F404-43DE-A7C2-1A14191BA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0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94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60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6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80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95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CE2D8-2E33-E74F-B124-26C8D08FE65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87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ACED0-F6B9-FAEE-5CCA-F64DA63A0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703B3-4806-57FF-42E9-F6567F418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3F9A7-46A8-46E4-9C83-311F02939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445E2-129B-A294-299E-5710B106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B71C7B-25AD-5110-E73B-47C2F171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486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EC8D3-8560-E6AD-E501-AE264A445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24643-22DD-6DDA-F632-3BA3EE0161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E8DE-7397-1816-BEFA-F8C2B2C1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982C-2510-597B-5FB7-87DFCF83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53AC6-7D1D-BB62-704D-012C72202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05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EAA822-00BE-833D-DB02-CCAEF5409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F7F5D3-D00F-8B97-7DD3-CEF18A02B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57A85E-5B3A-5940-A8C6-1A847F737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A6776-1487-0E96-6D4F-E05BCCC97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D7DE2-0EA8-90CD-021D-2C136C90C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1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74150-0B23-6820-9BF8-9E65845C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94EE-78DE-84C1-3E7E-44D80D3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7ED50-29CE-BC09-4CED-24570088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0EC70-182B-C9D7-29EF-15194E681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A858E-BCB7-210E-62F2-1095E11DA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82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9444-B2DE-ABAF-6D62-B4B07E40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B31E8-6F0F-5275-05A7-B0A0CEEE63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830130-AB96-3577-2234-E6231D077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469F5-67D0-FD8F-3B87-D3A2A9575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BBE5A-D2BB-49E7-59EF-E2B3FAE21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593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014-E414-A689-A9CE-7FBC75E8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42DB8-241E-A536-C93C-DFB9592339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8647F8-2A8E-CB92-16FC-B56108A9F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43504E-A82E-707F-537D-E2A8632B6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002BA-FDC6-D56A-B2B1-DC6007A57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E2677-DA69-B2D9-911C-8A5CD2BC4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86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5F830-CF55-B131-B16A-EA73CE28C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F6BEF-4E68-09D7-7C98-2AA11174B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44A586-8370-8BF9-1CD3-52D3D4CB8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00F9B-9C83-8141-ACF2-4CAEB6640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8E1825-EB91-735F-E2FF-0C67D0BC1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901-9286-3C56-1B75-D210B5A4A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48D4D4-2C25-86C4-51C5-307694D60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B518AE-7539-90E1-8E04-F6B6355C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8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F3E97-1058-D9F6-40A4-5A296ACF6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F0C32-2B69-DF5B-319A-F14B63C0C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8798F3-E33A-899D-3063-4C9D9FF0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56966A-BD80-D68F-DB05-4A38B6B75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2EE7C-4259-987A-37A0-898F32EC9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EB647-4CAA-E93E-8478-E7AF38F8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454A6-F3F9-B4A6-D313-4E2D5345F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503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624FE-F775-BD34-56DC-E8FD6DE7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32A1F-EDA5-74F3-B640-1ACF92D38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5023B-8A08-2BDC-07F4-BD6385BED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E8D3A-7BEC-27D8-EA30-D4B508847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6352E-4390-7F46-A13C-7B948D2B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6E7B6A-DA62-B791-0518-A3029624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098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7A84-1F3E-E2FF-0B25-A2A4C1420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841558-DBEF-5AA2-890A-EB5ED5D9EE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ED5E1-1418-8158-2046-D96195E4FE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D132D-0C37-D7B9-FAEE-1CAA7F490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4B94F-AFE8-7C2B-E0D0-A91E62C6E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3BA13-85DE-3962-046E-212B5BBC0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84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599930-5A83-B2B1-C61A-8706840A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34C60-AB50-CAF0-15A2-6C3E10DE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9B53A-BD53-E08E-6341-75216E82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37111-AB33-4E78-99FF-07CB70C4A69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E3824-0A47-6E46-B253-DC4FE623DF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FB770-0C23-EA1E-24D3-C102E70CC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46E1BF-DA13-44A7-A97B-A063D6C09D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12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8335" y="1805370"/>
            <a:ext cx="9804918" cy="2698376"/>
          </a:xfrm>
          <a:solidFill>
            <a:srgbClr val="F9EBD9"/>
          </a:solidFill>
        </p:spPr>
        <p:txBody>
          <a:bodyPr>
            <a:normAutofit/>
          </a:bodyPr>
          <a:lstStyle/>
          <a:p>
            <a:r>
              <a:rPr lang="en-US" dirty="0"/>
              <a:t>Car sales price prediction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1</a:t>
            </a:fld>
            <a:endParaRPr 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126774" y="2667245"/>
            <a:ext cx="6153534" cy="2074745"/>
          </a:xfrm>
        </p:spPr>
        <p:txBody>
          <a:bodyPr rtlCol="0">
            <a:normAutofit/>
          </a:bodyPr>
          <a:lstStyle/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16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dirty="0"/>
              <a:t>Mariana Khachatryan, </a:t>
            </a:r>
            <a:r>
              <a:rPr lang="en-US" dirty="0" err="1"/>
              <a:t>Amogh</a:t>
            </a:r>
            <a:r>
              <a:rPr lang="en-US" dirty="0"/>
              <a:t> </a:t>
            </a:r>
            <a:r>
              <a:rPr lang="en-US" dirty="0" err="1"/>
              <a:t>Parab</a:t>
            </a:r>
            <a:r>
              <a:rPr lang="en-US" dirty="0"/>
              <a:t>, Nasim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Dehghan</a:t>
            </a:r>
            <a:r>
              <a:rPr lang="en-US" i="0" dirty="0">
                <a:solidFill>
                  <a:srgbClr val="000000"/>
                </a:solidFill>
                <a:effectLst/>
                <a:latin typeface="avenir-lt-w01_35-light1475496"/>
              </a:rPr>
              <a:t> </a:t>
            </a:r>
            <a:r>
              <a:rPr lang="en-US" i="0" dirty="0" err="1">
                <a:solidFill>
                  <a:srgbClr val="000000"/>
                </a:solidFill>
                <a:effectLst/>
                <a:latin typeface="avenir-lt-w01_35-light1475496"/>
              </a:rPr>
              <a:t>Hardoroudi</a:t>
            </a:r>
            <a:r>
              <a:rPr lang="en-US" dirty="0"/>
              <a:t>, </a:t>
            </a:r>
            <a:r>
              <a:rPr lang="en-US" dirty="0" err="1"/>
              <a:t>Adreja</a:t>
            </a:r>
            <a:r>
              <a:rPr lang="en-US" dirty="0"/>
              <a:t> </a:t>
            </a:r>
            <a:r>
              <a:rPr lang="en-US" dirty="0" err="1"/>
              <a:t>Mondol</a:t>
            </a:r>
            <a:endParaRPr lang="en-US" sz="1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030F189-9C31-3D78-EFCE-25D8DDCADDE1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1538623" y="5577062"/>
            <a:chExt cx="8542785" cy="1286905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1538623" y="5577062"/>
              <a:ext cx="8542785" cy="1286905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473826" y="6500665"/>
              <a:ext cx="562630" cy="200007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5977508" y="6534464"/>
              <a:ext cx="562630" cy="237531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7159184" y="6610844"/>
              <a:ext cx="562630" cy="248238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3196046" y="6570994"/>
              <a:ext cx="658734" cy="245919"/>
            </a:xfrm>
            <a:prstGeom prst="rect">
              <a:avLst/>
            </a:prstGeom>
          </p:spPr>
        </p:pic>
      </p:grpSp>
      <p:pic>
        <p:nvPicPr>
          <p:cNvPr id="28" name="Picture 27" descr="A white circle with lines on a black background&#10;&#10;Description automatically generated">
            <a:extLst>
              <a:ext uri="{FF2B5EF4-FFF2-40B4-BE49-F238E27FC236}">
                <a16:creationId xmlns:a16="http://schemas.microsoft.com/office/drawing/2014/main" id="{280EBD52-1128-7C16-8E04-F9F357A01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38335" cy="1138335"/>
          </a:xfrm>
          <a:prstGeom prst="rect">
            <a:avLst/>
          </a:prstGeom>
        </p:spPr>
      </p:pic>
      <p:pic>
        <p:nvPicPr>
          <p:cNvPr id="31" name="Picture 3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15F6CE2-38DE-C9DF-A1E8-C3C164CCE8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664" y="-54146"/>
            <a:ext cx="1414287" cy="123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2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894025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Motivation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Modeling framework</a:t>
            </a:r>
          </a:p>
          <a:p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79023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3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Motivation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1038" y="1408640"/>
            <a:ext cx="1100613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charset="2"/>
              <a:buChar char="q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Buying and selling cars is a common experience especially among people leaving in rural areas with little or no transportation</a:t>
            </a: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charset="2"/>
              <a:buChar char="q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Key Stakeholders</a:t>
            </a:r>
          </a:p>
          <a:p>
            <a:pPr marL="742950" lvl="1" indent="-285750">
              <a:buFont typeface="Wingdings" charset="2"/>
              <a:buChar char="q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Individuals selling cars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ealerships need price prediction model to set competitive and accurate prices for cars.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Dealerships want to maximize profit while ensuring quick car sales. Accurate price prediction results in competitive pricing and profitability.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Customers can use the model to estimate whether the set price is fare.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669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black and white flag&#10;&#10;Description automatically generated">
            <a:extLst>
              <a:ext uri="{FF2B5EF4-FFF2-40B4-BE49-F238E27FC236}">
                <a16:creationId xmlns:a16="http://schemas.microsoft.com/office/drawing/2014/main" id="{F2B00670-50C6-36BE-846E-D8F4F1F8B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66" t="3415" r="4128" b="87046"/>
          <a:stretch/>
        </p:blipFill>
        <p:spPr>
          <a:xfrm>
            <a:off x="0" y="0"/>
            <a:ext cx="12192000" cy="5127235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4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F1C514A-B1C5-55A0-E96A-74A60A6718D6}"/>
              </a:ext>
            </a:extLst>
          </p:cNvPr>
          <p:cNvGrpSpPr/>
          <p:nvPr/>
        </p:nvGrpSpPr>
        <p:grpSpPr>
          <a:xfrm>
            <a:off x="0" y="5052630"/>
            <a:ext cx="12192000" cy="1770947"/>
            <a:chOff x="0" y="5052630"/>
            <a:chExt cx="12192000" cy="1770947"/>
          </a:xfrm>
        </p:grpSpPr>
        <p:pic>
          <p:nvPicPr>
            <p:cNvPr id="21" name="Picture 20" descr="A black and white flag&#10;&#10;Description automatically generated">
              <a:extLst>
                <a:ext uri="{FF2B5EF4-FFF2-40B4-BE49-F238E27FC236}">
                  <a16:creationId xmlns:a16="http://schemas.microsoft.com/office/drawing/2014/main" id="{8BF86EAA-D130-26EA-E7DD-F2086004E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66" t="3415" r="4128" b="51464"/>
            <a:stretch/>
          </p:blipFill>
          <p:spPr>
            <a:xfrm>
              <a:off x="0" y="5052630"/>
              <a:ext cx="12192000" cy="1770947"/>
            </a:xfrm>
            <a:prstGeom prst="rect">
              <a:avLst/>
            </a:prstGeom>
          </p:spPr>
        </p:pic>
        <p:pic>
          <p:nvPicPr>
            <p:cNvPr id="23" name="Picture 22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0F5D591-56A0-6124-7BD9-7E12F7BB5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707" t="10726" r="15288" b="77897"/>
            <a:stretch/>
          </p:blipFill>
          <p:spPr>
            <a:xfrm>
              <a:off x="4189031" y="6323627"/>
              <a:ext cx="802968" cy="275235"/>
            </a:xfrm>
            <a:prstGeom prst="rect">
              <a:avLst/>
            </a:prstGeom>
          </p:spPr>
        </p:pic>
        <p:pic>
          <p:nvPicPr>
            <p:cNvPr id="24" name="Picture 23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6A5A3954-53F4-6ED5-377D-A5AA37BE1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53" t="8654" r="55226" b="77658"/>
            <a:stretch/>
          </p:blipFill>
          <p:spPr>
            <a:xfrm>
              <a:off x="6335040" y="6370138"/>
              <a:ext cx="802968" cy="326873"/>
            </a:xfrm>
            <a:prstGeom prst="rect">
              <a:avLst/>
            </a:prstGeom>
          </p:spPr>
        </p:pic>
        <p:pic>
          <p:nvPicPr>
            <p:cNvPr id="25" name="Picture 24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C26533E7-FF69-635C-5D98-982EB68D85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62" t="75288" r="12648" b="8921"/>
            <a:stretch/>
          </p:blipFill>
          <p:spPr>
            <a:xfrm>
              <a:off x="8021492" y="6475247"/>
              <a:ext cx="802968" cy="341607"/>
            </a:xfrm>
            <a:prstGeom prst="rect">
              <a:avLst/>
            </a:prstGeom>
          </p:spPr>
        </p:pic>
        <p:pic>
          <p:nvPicPr>
            <p:cNvPr id="16" name="Picture 15" descr="A group of cars in different colors&#10;&#10;Description automatically generated">
              <a:extLst>
                <a:ext uri="{FF2B5EF4-FFF2-40B4-BE49-F238E27FC236}">
                  <a16:creationId xmlns:a16="http://schemas.microsoft.com/office/drawing/2014/main" id="{E645E82E-B511-F84D-653E-7FBD9FC05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444" t="55240" r="54765" b="32519"/>
            <a:stretch/>
          </p:blipFill>
          <p:spPr>
            <a:xfrm>
              <a:off x="2365423" y="6420408"/>
              <a:ext cx="940125" cy="338416"/>
            </a:xfrm>
            <a:prstGeom prst="rect">
              <a:avLst/>
            </a:prstGeom>
          </p:spPr>
        </p:pic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B7D6C9A0-D46E-965C-AF80-CFE1B80FB409}"/>
              </a:ext>
            </a:extLst>
          </p:cNvPr>
          <p:cNvSpPr/>
          <p:nvPr/>
        </p:nvSpPr>
        <p:spPr bwMode="auto">
          <a:xfrm>
            <a:off x="3415004" y="3308105"/>
            <a:ext cx="4339931" cy="2935467"/>
          </a:xfrm>
          <a:prstGeom prst="ellipse">
            <a:avLst/>
          </a:prstGeom>
          <a:solidFill>
            <a:srgbClr val="FFE6CC">
              <a:alpha val="52000"/>
            </a:srgbClr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4" name="Curved Up Arrow 314">
            <a:extLst>
              <a:ext uri="{FF2B5EF4-FFF2-40B4-BE49-F238E27FC236}">
                <a16:creationId xmlns:a16="http://schemas.microsoft.com/office/drawing/2014/main" id="{9DDD66D8-6822-242A-B424-FF5D3E67BE24}"/>
              </a:ext>
            </a:extLst>
          </p:cNvPr>
          <p:cNvSpPr/>
          <p:nvPr/>
        </p:nvSpPr>
        <p:spPr bwMode="auto">
          <a:xfrm rot="996993">
            <a:off x="7904113" y="3116766"/>
            <a:ext cx="1161826" cy="339676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5" name="Curved Up Arrow 308">
            <a:extLst>
              <a:ext uri="{FF2B5EF4-FFF2-40B4-BE49-F238E27FC236}">
                <a16:creationId xmlns:a16="http://schemas.microsoft.com/office/drawing/2014/main" id="{0FA8B081-D94D-FC16-7ACE-FCC9528AEADF}"/>
              </a:ext>
            </a:extLst>
          </p:cNvPr>
          <p:cNvSpPr/>
          <p:nvPr/>
        </p:nvSpPr>
        <p:spPr bwMode="auto">
          <a:xfrm rot="9842708" flipV="1">
            <a:off x="7669721" y="5049467"/>
            <a:ext cx="1573860" cy="593488"/>
          </a:xfrm>
          <a:prstGeom prst="curvedUpArrow">
            <a:avLst>
              <a:gd name="adj1" fmla="val 25000"/>
              <a:gd name="adj2" fmla="val 50000"/>
              <a:gd name="adj3" fmla="val 43198"/>
            </a:avLst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8" name="Curved Up Arrow 319">
            <a:extLst>
              <a:ext uri="{FF2B5EF4-FFF2-40B4-BE49-F238E27FC236}">
                <a16:creationId xmlns:a16="http://schemas.microsoft.com/office/drawing/2014/main" id="{F9904C03-6146-1495-2F9E-52C3D179F0BC}"/>
              </a:ext>
            </a:extLst>
          </p:cNvPr>
          <p:cNvSpPr/>
          <p:nvPr/>
        </p:nvSpPr>
        <p:spPr bwMode="auto">
          <a:xfrm rot="19537295" flipV="1">
            <a:off x="1236149" y="2227237"/>
            <a:ext cx="726871" cy="29132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CA36545-8832-693E-C3A5-885478B67A9E}"/>
              </a:ext>
            </a:extLst>
          </p:cNvPr>
          <p:cNvSpPr/>
          <p:nvPr/>
        </p:nvSpPr>
        <p:spPr bwMode="auto">
          <a:xfrm>
            <a:off x="55000" y="2733869"/>
            <a:ext cx="3299699" cy="255561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l"/>
            <a:endParaRPr lang="en-US" b="1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DA0A2B-4D07-536B-0914-81792E788966}"/>
              </a:ext>
            </a:extLst>
          </p:cNvPr>
          <p:cNvSpPr txBox="1"/>
          <p:nvPr/>
        </p:nvSpPr>
        <p:spPr bwMode="auto">
          <a:xfrm>
            <a:off x="2294371" y="51255"/>
            <a:ext cx="7080250" cy="3416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dirty="0">
                <a:solidFill>
                  <a:srgbClr val="69492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halkboard"/>
                <a:cs typeface="Chalkboard"/>
              </a:rPr>
              <a:t>Modeling framework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E672382-57E0-CF91-B254-76C83662F42C}"/>
              </a:ext>
            </a:extLst>
          </p:cNvPr>
          <p:cNvSpPr/>
          <p:nvPr/>
        </p:nvSpPr>
        <p:spPr bwMode="auto">
          <a:xfrm>
            <a:off x="1875453" y="391064"/>
            <a:ext cx="3845603" cy="2852287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5EA4029-3E90-07DB-8000-3523A621EB54}"/>
              </a:ext>
            </a:extLst>
          </p:cNvPr>
          <p:cNvSpPr/>
          <p:nvPr/>
        </p:nvSpPr>
        <p:spPr bwMode="auto">
          <a:xfrm>
            <a:off x="5721056" y="923615"/>
            <a:ext cx="2898569" cy="2619563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811716-B404-E6E2-9465-D851526A09B3}"/>
              </a:ext>
            </a:extLst>
          </p:cNvPr>
          <p:cNvSpPr/>
          <p:nvPr/>
        </p:nvSpPr>
        <p:spPr bwMode="auto">
          <a:xfrm>
            <a:off x="8286622" y="778824"/>
            <a:ext cx="2497172" cy="1145922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11DEC5A-CF98-2B65-FBDA-560A663CAED6}"/>
              </a:ext>
            </a:extLst>
          </p:cNvPr>
          <p:cNvSpPr/>
          <p:nvPr/>
        </p:nvSpPr>
        <p:spPr bwMode="auto">
          <a:xfrm>
            <a:off x="8993112" y="2450641"/>
            <a:ext cx="2497172" cy="3115714"/>
          </a:xfrm>
          <a:prstGeom prst="ellipse">
            <a:avLst/>
          </a:prstGeom>
          <a:solidFill>
            <a:srgbClr val="FFF2DC"/>
          </a:solidFill>
          <a:ln w="9525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 dirty="0">
              <a:solidFill>
                <a:sysClr val="window" lastClr="FFFFFF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3" name="Curved Up Arrow 319">
            <a:extLst>
              <a:ext uri="{FF2B5EF4-FFF2-40B4-BE49-F238E27FC236}">
                <a16:creationId xmlns:a16="http://schemas.microsoft.com/office/drawing/2014/main" id="{F34C3489-855A-E162-E995-439FC2FD2DA9}"/>
              </a:ext>
            </a:extLst>
          </p:cNvPr>
          <p:cNvSpPr/>
          <p:nvPr/>
        </p:nvSpPr>
        <p:spPr bwMode="auto">
          <a:xfrm rot="912544" flipV="1">
            <a:off x="5564553" y="830147"/>
            <a:ext cx="656148" cy="241815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4" name="Curved Up Arrow 319">
            <a:extLst>
              <a:ext uri="{FF2B5EF4-FFF2-40B4-BE49-F238E27FC236}">
                <a16:creationId xmlns:a16="http://schemas.microsoft.com/office/drawing/2014/main" id="{F6F85B12-2AA9-2213-4611-ED07DFB05758}"/>
              </a:ext>
            </a:extLst>
          </p:cNvPr>
          <p:cNvSpPr/>
          <p:nvPr/>
        </p:nvSpPr>
        <p:spPr bwMode="auto">
          <a:xfrm rot="19664218">
            <a:off x="8584224" y="2072460"/>
            <a:ext cx="656148" cy="230391"/>
          </a:xfrm>
          <a:prstGeom prst="curvedUpArrow">
            <a:avLst/>
          </a:prstGeom>
          <a:solidFill>
            <a:srgbClr val="6D8CBB"/>
          </a:solidFill>
          <a:ln w="9525" cap="flat" cmpd="sng" algn="ctr">
            <a:solidFill>
              <a:srgbClr val="47608B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kern="0">
              <a:solidFill>
                <a:sysClr val="windowText" lastClr="000000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EBCAA71-965F-7DB8-6DA9-7C953B1581E7}"/>
              </a:ext>
            </a:extLst>
          </p:cNvPr>
          <p:cNvSpPr txBox="1"/>
          <p:nvPr/>
        </p:nvSpPr>
        <p:spPr>
          <a:xfrm>
            <a:off x="359551" y="2906376"/>
            <a:ext cx="28231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car sales data from </a:t>
            </a:r>
            <a:r>
              <a:rPr lang="en-US" i="0" dirty="0" err="1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CarDekho</a:t>
            </a:r>
            <a:r>
              <a:rPr lang="en-US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online marketplace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i="0" dirty="0">
                <a:solidFill>
                  <a:srgbClr val="1F2328"/>
                </a:solidFill>
                <a:effectLst/>
                <a:latin typeface="-apple-system"/>
              </a:rPr>
              <a:t>Model the relationship between car sales price and different car features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B343DD0-97A3-3D8A-500C-CA59C83A34D3}"/>
              </a:ext>
            </a:extLst>
          </p:cNvPr>
          <p:cNvSpPr txBox="1"/>
          <p:nvPr/>
        </p:nvSpPr>
        <p:spPr>
          <a:xfrm>
            <a:off x="2308689" y="910266"/>
            <a:ext cx="351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processing involved: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cleaning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Feature engineering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One hot encoding of categorical variables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F232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Removal of highly correlated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US" dirty="0">
              <a:solidFill>
                <a:srgbClr val="1F2328"/>
              </a:solidFill>
              <a:latin typeface="-apple-system"/>
            </a:endParaRPr>
          </a:p>
          <a:p>
            <a:pPr algn="l"/>
            <a:endParaRPr lang="en-US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6E46550-D6CE-65E3-E324-A564E1B03E64}"/>
              </a:ext>
            </a:extLst>
          </p:cNvPr>
          <p:cNvSpPr txBox="1"/>
          <p:nvPr/>
        </p:nvSpPr>
        <p:spPr>
          <a:xfrm>
            <a:off x="6203662" y="1418917"/>
            <a:ext cx="20736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Final data set:</a:t>
            </a:r>
          </a:p>
          <a:p>
            <a:pPr algn="l"/>
            <a:r>
              <a:rPr lang="en-US" b="0" i="0" dirty="0">
                <a:solidFill>
                  <a:srgbClr val="1F232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6533 data points with 12 features</a:t>
            </a:r>
            <a:endParaRPr lang="en-US" i="0" dirty="0">
              <a:solidFill>
                <a:srgbClr val="1F2328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C142AC-673E-FB0B-EDAB-0BDF0483F15C}"/>
              </a:ext>
            </a:extLst>
          </p:cNvPr>
          <p:cNvSpPr txBox="1"/>
          <p:nvPr/>
        </p:nvSpPr>
        <p:spPr>
          <a:xfrm>
            <a:off x="6098249" y="2433837"/>
            <a:ext cx="24272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Split 80:20 and scale using Standard scaling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ADDECA-4F30-0117-6521-C2EC16018FD4}"/>
              </a:ext>
            </a:extLst>
          </p:cNvPr>
          <p:cNvSpPr txBox="1"/>
          <p:nvPr/>
        </p:nvSpPr>
        <p:spPr>
          <a:xfrm>
            <a:off x="9102231" y="1185779"/>
            <a:ext cx="9042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Test set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8F7444-962B-4060-B6D8-FEF8E2F5A50B}"/>
              </a:ext>
            </a:extLst>
          </p:cNvPr>
          <p:cNvSpPr txBox="1"/>
          <p:nvPr/>
        </p:nvSpPr>
        <p:spPr>
          <a:xfrm>
            <a:off x="9679444" y="3936293"/>
            <a:ext cx="16951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Training set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2AADECD-2767-959B-56B4-17F3EE1F5D80}"/>
              </a:ext>
            </a:extLst>
          </p:cNvPr>
          <p:cNvSpPr txBox="1"/>
          <p:nvPr/>
        </p:nvSpPr>
        <p:spPr>
          <a:xfrm>
            <a:off x="4128581" y="3569748"/>
            <a:ext cx="35191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Baseline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Linear regression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Regression models with parameters from cross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Polynomial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k-nearest neighbors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Support Vector Machines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Tree methods (best performance)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431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5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1F2328"/>
                </a:solidFill>
                <a:latin typeface="-apple-system"/>
              </a:rPr>
              <a:t>Re</a:t>
            </a:r>
            <a:r>
              <a:rPr lang="en-US" sz="2800" i="0" dirty="0">
                <a:solidFill>
                  <a:srgbClr val="1F2328"/>
                </a:solidFill>
                <a:effectLst/>
                <a:latin typeface="-apple-system"/>
              </a:rPr>
              <a:t>sults: Linear Regression (Base model)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47663" y="708553"/>
                <a:ext cx="11006137" cy="1042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Root Mean Squared Error (RMSE) of 1.36 (sales price is in the units of </a:t>
                </a:r>
                <a:r>
                  <a:rPr lang="en-US" sz="2000" dirty="0">
                    <a:solidFill>
                      <a:srgbClr val="1F2328"/>
                    </a:solidFill>
                    <a:latin typeface="-apple-system"/>
                  </a:rPr>
                  <a:t>1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00000 INR)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solidFill>
                              <a:srgbClr val="1F2328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sz="2000" dirty="0"/>
                      <m:t>=0.72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dirty="0">
                    <a:solidFill>
                      <a:srgbClr val="1F2328"/>
                    </a:solidFill>
                    <a:latin typeface="-apple-system"/>
                  </a:rPr>
                  <a:t>C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alculate residuals (difference between predicted label values and true values) and check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</a:t>
                </a:r>
                <a:endParaRPr lang="en-US" sz="2000" b="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3" y="708553"/>
                <a:ext cx="11006137" cy="1042017"/>
              </a:xfrm>
              <a:prstGeom prst="rect">
                <a:avLst/>
              </a:prstGeom>
              <a:blipFill>
                <a:blip r:embed="rId3"/>
                <a:stretch>
                  <a:fillRect l="-498" t="-2924" b="-7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2AAF213-E499-56FA-FB19-B3F441FF256E}"/>
              </a:ext>
            </a:extLst>
          </p:cNvPr>
          <p:cNvSpPr txBox="1"/>
          <p:nvPr/>
        </p:nvSpPr>
        <p:spPr>
          <a:xfrm>
            <a:off x="786978" y="5539620"/>
            <a:ext cx="48267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assumption of homoscedasticity is violated.</a:t>
            </a:r>
            <a:endParaRPr lang="en-US" sz="1800" b="0" i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16342E-D5B2-AE52-7C97-2DBB7AB4AD46}"/>
              </a:ext>
            </a:extLst>
          </p:cNvPr>
          <p:cNvSpPr txBox="1"/>
          <p:nvPr/>
        </p:nvSpPr>
        <p:spPr>
          <a:xfrm>
            <a:off x="6298878" y="5539620"/>
            <a:ext cx="6093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N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ormality is violated for lower for residual values below -3</a:t>
            </a:r>
            <a:endParaRPr lang="en-US" dirty="0"/>
          </a:p>
        </p:txBody>
      </p:sp>
      <p:pic>
        <p:nvPicPr>
          <p:cNvPr id="10" name="Picture 9" descr="A graph with a line drawn on it&#10;&#10;Description automatically generated">
            <a:extLst>
              <a:ext uri="{FF2B5EF4-FFF2-40B4-BE49-F238E27FC236}">
                <a16:creationId xmlns:a16="http://schemas.microsoft.com/office/drawing/2014/main" id="{9DFC3C88-3A98-3358-CEAD-26D0C74952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878" y="1461811"/>
            <a:ext cx="5166370" cy="4142240"/>
          </a:xfrm>
          <a:prstGeom prst="rect">
            <a:avLst/>
          </a:prstGeom>
        </p:spPr>
      </p:pic>
      <p:pic>
        <p:nvPicPr>
          <p:cNvPr id="12" name="Picture 11" descr="A graph of blue dots&#10;&#10;Description automatically generated">
            <a:extLst>
              <a:ext uri="{FF2B5EF4-FFF2-40B4-BE49-F238E27FC236}">
                <a16:creationId xmlns:a16="http://schemas.microsoft.com/office/drawing/2014/main" id="{69F93BD9-1F50-2E2C-5A42-33663BB4E3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72"/>
          <a:stretch/>
        </p:blipFill>
        <p:spPr>
          <a:xfrm>
            <a:off x="447401" y="1653835"/>
            <a:ext cx="5166370" cy="37182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3611EAC-388F-9397-242D-CCBC98A8FFB4}"/>
              </a:ext>
            </a:extLst>
          </p:cNvPr>
          <p:cNvSpPr txBox="1"/>
          <p:nvPr/>
        </p:nvSpPr>
        <p:spPr>
          <a:xfrm>
            <a:off x="3016299" y="5246148"/>
            <a:ext cx="1155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True price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5D70F6-583D-D9A8-3198-38FA8DCE8AA5}"/>
              </a:ext>
            </a:extLst>
          </p:cNvPr>
          <p:cNvSpPr txBox="1"/>
          <p:nvPr/>
        </p:nvSpPr>
        <p:spPr>
          <a:xfrm>
            <a:off x="3788570" y="6317382"/>
            <a:ext cx="61936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hould consider other non-linear models.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0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6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cs typeface="Chalkboard"/>
              </a:rPr>
              <a:t>Results from non-linear models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703" y="764150"/>
            <a:ext cx="113254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solidFill>
                  <a:srgbClr val="1F2328"/>
                </a:solidFill>
                <a:latin typeface="-apple-system"/>
              </a:rPr>
              <a:t>U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sed Grid Search Cross-Validation to tune model parameters.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Overall best model performance was obtained with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outperforms SVMs and </a:t>
            </a: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kNN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because it is inherently nonlinear and is less sensitive to hyperparameter tuning.</a:t>
            </a:r>
            <a:br>
              <a:rPr lang="en-US" sz="2000" dirty="0"/>
            </a:br>
            <a:r>
              <a:rPr lang="en-US" sz="2000" b="0" i="0" dirty="0" err="1">
                <a:solidFill>
                  <a:srgbClr val="1F2328"/>
                </a:solidFill>
                <a:effectLst/>
                <a:latin typeface="-apple-system"/>
              </a:rPr>
              <a:t>XGBoost</a:t>
            </a:r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 improves performance by combining multiple trees, which enhances it's ability to model complex patterns. </a:t>
            </a:r>
          </a:p>
          <a:p>
            <a:pPr algn="l"/>
            <a:r>
              <a:rPr lang="en-US" sz="2000" b="0" i="0" dirty="0">
                <a:solidFill>
                  <a:srgbClr val="1F2328"/>
                </a:solidFill>
                <a:effectLst/>
                <a:latin typeface="-apple-system"/>
              </a:rPr>
              <a:t>It also reduces overfitting by combining multiple trees and employing shrinkage/regularization.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Chalkboard"/>
              <a:cs typeface="Chalkboard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491973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0.33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0.89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2F9CDDD6-D5D3-F133-8A3F-D6B6BC0AF4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5491973"/>
                  </p:ext>
                </p:extLst>
              </p:nvPr>
            </p:nvGraphicFramePr>
            <p:xfrm>
              <a:off x="623751" y="2965027"/>
              <a:ext cx="9525000" cy="3740036"/>
            </p:xfrm>
            <a:graphic>
              <a:graphicData uri="http://schemas.openxmlformats.org/drawingml/2006/table">
                <a:tbl>
                  <a:tblPr firstRow="1" bandRow="1">
                    <a:tableStyleId>{00A15C55-8517-42AA-B614-E9B94910E393}</a:tableStyleId>
                  </a:tblPr>
                  <a:tblGrid>
                    <a:gridCol w="2407024">
                      <a:extLst>
                        <a:ext uri="{9D8B030D-6E8A-4147-A177-3AD203B41FA5}">
                          <a16:colId xmlns:a16="http://schemas.microsoft.com/office/drawing/2014/main" val="3483506022"/>
                        </a:ext>
                      </a:extLst>
                    </a:gridCol>
                    <a:gridCol w="1690081">
                      <a:extLst>
                        <a:ext uri="{9D8B030D-6E8A-4147-A177-3AD203B41FA5}">
                          <a16:colId xmlns:a16="http://schemas.microsoft.com/office/drawing/2014/main" val="798612749"/>
                        </a:ext>
                      </a:extLst>
                    </a:gridCol>
                    <a:gridCol w="1617895">
                      <a:extLst>
                        <a:ext uri="{9D8B030D-6E8A-4147-A177-3AD203B41FA5}">
                          <a16:colId xmlns:a16="http://schemas.microsoft.com/office/drawing/2014/main" val="1060596525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1992464839"/>
                        </a:ext>
                      </a:extLst>
                    </a:gridCol>
                    <a:gridCol w="1905000">
                      <a:extLst>
                        <a:ext uri="{9D8B030D-6E8A-4147-A177-3AD203B41FA5}">
                          <a16:colId xmlns:a16="http://schemas.microsoft.com/office/drawing/2014/main" val="3132295716"/>
                        </a:ext>
                      </a:extLst>
                    </a:gridCol>
                  </a:tblGrid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Model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Error (MAE)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Root Mean Squared Error (RMSE)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Absolute Percentage Error (MAPE)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9681" t="-2667" r="-1278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29124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Linear Regression (Baseline)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1.04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1.36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33 %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0.72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274418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</a:t>
                          </a:r>
                          <a:r>
                            <a:rPr lang="en-US" baseline="30000" dirty="0"/>
                            <a:t>nd</a:t>
                          </a:r>
                          <a:r>
                            <a:rPr lang="en-US" dirty="0"/>
                            <a:t> order Polynomial Regression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1.12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23%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38398972"/>
                      </a:ext>
                    </a:extLst>
                  </a:tr>
                  <a:tr h="534556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K-Nearest Neighbors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1.41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1.98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44%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0.41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683473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Support Vector Regressor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1.53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2.11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54%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0.33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642657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err="1"/>
                            <a:t>XGBoost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0.60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0.87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16%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0.89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14254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33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85A28A1E-2309-1EAA-D418-E83B18A7B9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390" y="2340538"/>
            <a:ext cx="6095999" cy="449579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7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0243" y="0"/>
            <a:ext cx="11431514" cy="51683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US" sz="2700" dirty="0">
                <a:solidFill>
                  <a:schemeClr val="tx2">
                    <a:lumMod val="90000"/>
                    <a:lumOff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Results: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SHapley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Additive </a:t>
            </a:r>
            <a:r>
              <a:rPr lang="en-US" sz="2700" i="0" dirty="0" err="1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exPlanations</a:t>
            </a:r>
            <a:r>
              <a:rPr lang="en-US" sz="2700" i="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-apple-system"/>
              </a:rPr>
              <a:t> (SHAP values) for describing feature importances</a:t>
            </a:r>
            <a:endParaRPr lang="en-US" sz="2800" dirty="0">
              <a:solidFill>
                <a:schemeClr val="tx2">
                  <a:lumMod val="90000"/>
                  <a:lumOff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0DD018-3BF5-ADD3-2C92-CE3BCB166A49}"/>
              </a:ext>
            </a:extLst>
          </p:cNvPr>
          <p:cNvSpPr txBox="1"/>
          <p:nvPr/>
        </p:nvSpPr>
        <p:spPr>
          <a:xfrm>
            <a:off x="313145" y="484695"/>
            <a:ext cx="1207273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SHAP values: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method based on cooperative game theory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shows the contribution of each feature on the prediction of the model</a:t>
            </a:r>
            <a:endParaRPr lang="en-US" dirty="0"/>
          </a:p>
        </p:txBody>
      </p:sp>
      <p:pic>
        <p:nvPicPr>
          <p:cNvPr id="15" name="Picture 14" descr="A graph of numbers and a graph&#10;&#10;Description automatically generated with medium confidence">
            <a:extLst>
              <a:ext uri="{FF2B5EF4-FFF2-40B4-BE49-F238E27FC236}">
                <a16:creationId xmlns:a16="http://schemas.microsoft.com/office/drawing/2014/main" id="{2376440F-C718-3599-B441-72D1E2A86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898747"/>
            <a:ext cx="6349511" cy="36449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5C9A02F-6D36-1488-45CE-41CB13AA9441}"/>
              </a:ext>
            </a:extLst>
          </p:cNvPr>
          <p:cNvSpPr txBox="1"/>
          <p:nvPr/>
        </p:nvSpPr>
        <p:spPr>
          <a:xfrm>
            <a:off x="1457987" y="1578148"/>
            <a:ext cx="38696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SHAP values for one single observation </a:t>
            </a:r>
            <a:r>
              <a:rPr lang="en-US" sz="1600" dirty="0">
                <a:solidFill>
                  <a:srgbClr val="1F2328"/>
                </a:solidFill>
                <a:latin typeface="-apple-system"/>
              </a:rPr>
              <a:t>a</a:t>
            </a:r>
            <a:r>
              <a:rPr lang="en-US" sz="1600" b="0" i="0" dirty="0">
                <a:solidFill>
                  <a:srgbClr val="1F2328"/>
                </a:solidFill>
                <a:effectLst/>
                <a:latin typeface="-apple-system"/>
              </a:rPr>
              <a:t>re given by the length of the bar</a:t>
            </a:r>
            <a:endParaRPr lang="en-US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84B349-6D66-6071-3B43-0F89DA62D3BE}"/>
              </a:ext>
            </a:extLst>
          </p:cNvPr>
          <p:cNvSpPr txBox="1"/>
          <p:nvPr/>
        </p:nvSpPr>
        <p:spPr>
          <a:xfrm>
            <a:off x="7086796" y="200827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F2328"/>
                </a:solidFill>
                <a:latin typeface="-apple-system"/>
              </a:rPr>
              <a:t>T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he global effect of the features on model prediction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154DD5A-CF00-CC5C-B987-6144BB813ECC}"/>
              </a:ext>
            </a:extLst>
          </p:cNvPr>
          <p:cNvSpPr txBox="1"/>
          <p:nvPr/>
        </p:nvSpPr>
        <p:spPr>
          <a:xfrm>
            <a:off x="5327622" y="5414322"/>
            <a:ext cx="1037888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Predicted value=5.386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DA2EEE-028E-8F83-02E0-493EFEB3ABE6}"/>
              </a:ext>
            </a:extLst>
          </p:cNvPr>
          <p:cNvSpPr txBox="1"/>
          <p:nvPr/>
        </p:nvSpPr>
        <p:spPr>
          <a:xfrm>
            <a:off x="3175979" y="5369078"/>
            <a:ext cx="141798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-apple-system"/>
              </a:rPr>
              <a:t>T</a:t>
            </a:r>
            <a:r>
              <a:rPr lang="en-US" sz="1200" b="0" i="0" dirty="0">
                <a:solidFill>
                  <a:schemeClr val="accent2">
                    <a:lumMod val="75000"/>
                  </a:schemeClr>
                </a:solidFill>
                <a:effectLst/>
                <a:latin typeface="-apple-system"/>
              </a:rPr>
              <a:t>he mean of all predictions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=4.742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6F088-393E-074C-2C5E-52AA4B649B68}"/>
              </a:ext>
            </a:extLst>
          </p:cNvPr>
          <p:cNvSpPr txBox="1"/>
          <p:nvPr/>
        </p:nvSpPr>
        <p:spPr>
          <a:xfrm>
            <a:off x="773429" y="6195171"/>
            <a:ext cx="52387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The sum of all SHAP values will be equal to </a:t>
            </a:r>
            <a:r>
              <a:rPr lang="en-US" sz="1200" b="0" i="0" dirty="0">
                <a:solidFill>
                  <a:srgbClr val="1F2328"/>
                </a:solidFill>
                <a:effectLst/>
                <a:latin typeface="-apple-system"/>
              </a:rPr>
              <a:t>the difference between mean of all predictions and </a:t>
            </a:r>
            <a:r>
              <a:rPr lang="en-US" sz="1200" b="0" i="0" dirty="0">
                <a:solidFill>
                  <a:srgbClr val="242424"/>
                </a:solidFill>
                <a:effectLst/>
                <a:latin typeface="source-serif-pro"/>
              </a:rPr>
              <a:t>predicted value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D0FAB2-E369-5FD3-9F15-E68496EC6D93}"/>
              </a:ext>
            </a:extLst>
          </p:cNvPr>
          <p:cNvSpPr txBox="1"/>
          <p:nvPr/>
        </p:nvSpPr>
        <p:spPr>
          <a:xfrm>
            <a:off x="4299613" y="5713043"/>
            <a:ext cx="1237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Car sales price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951BA-D6A8-605A-3C21-4DFC94DFB3EA}"/>
              </a:ext>
            </a:extLst>
          </p:cNvPr>
          <p:cNvSpPr txBox="1"/>
          <p:nvPr/>
        </p:nvSpPr>
        <p:spPr>
          <a:xfrm>
            <a:off x="5493235" y="1885923"/>
            <a:ext cx="103788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01F4A0F-7A74-1ABC-B623-A2CE62112C75}"/>
              </a:ext>
            </a:extLst>
          </p:cNvPr>
          <p:cNvCxnSpPr/>
          <p:nvPr/>
        </p:nvCxnSpPr>
        <p:spPr>
          <a:xfrm flipV="1">
            <a:off x="5760138" y="2162922"/>
            <a:ext cx="0" cy="30413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C0B059-DD73-C539-EFBB-782FCF227EC3}"/>
              </a:ext>
            </a:extLst>
          </p:cNvPr>
          <p:cNvCxnSpPr>
            <a:cxnSpLocks/>
          </p:cNvCxnSpPr>
          <p:nvPr/>
        </p:nvCxnSpPr>
        <p:spPr>
          <a:xfrm flipV="1">
            <a:off x="3623626" y="5078706"/>
            <a:ext cx="0" cy="1255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739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47F0A-4F4E-264D-BC9D-5BD37C51F82B}" type="slidenum">
              <a:rPr lang="en-US" smtClean="0"/>
              <a:t>8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61703" y="1"/>
            <a:ext cx="9649097" cy="542925"/>
          </a:xfrm>
          <a:solidFill>
            <a:schemeClr val="tx2">
              <a:lumMod val="10000"/>
              <a:lumOff val="9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  <a:latin typeface="Chalkboard"/>
                <a:cs typeface="Chalkboard"/>
              </a:rPr>
              <a:t>Conclusions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Base model has a poor performance as</a:t>
                </a:r>
                <a:r>
                  <a:rPr lang="en-US" sz="200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 </a:t>
                </a:r>
                <a:r>
                  <a:rPr lang="en-US" sz="2000" b="0" i="0" dirty="0">
                    <a:solidFill>
                      <a:srgbClr val="001D35"/>
                    </a:solidFill>
                    <a:effectLst/>
                    <a:latin typeface="Google Sans"/>
                  </a:rPr>
                  <a:t>Linear Regression assumptions are violated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Overall best model performance was obtained with </a:t>
                </a:r>
                <a:r>
                  <a:rPr lang="en-US" sz="2000" i="0" dirty="0" err="1">
                    <a:solidFill>
                      <a:srgbClr val="1F2328"/>
                    </a:solidFill>
                    <a:effectLst/>
                    <a:latin typeface="-apple-system"/>
                  </a:rPr>
                  <a:t>XGBoost</a:t>
                </a:r>
                <a:r>
                  <a:rPr lang="en-US" sz="2000" i="0" dirty="0">
                    <a:solidFill>
                      <a:srgbClr val="1F2328"/>
                    </a:solidFill>
                    <a:effectLst/>
                    <a:latin typeface="-apple-system"/>
                  </a:rPr>
                  <a:t> with MAPE of 16% and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=0.89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/>
              </a:p>
              <a:p>
                <a:pPr marL="285750" indent="-285750">
                  <a:buFont typeface="Wingdings" charset="2"/>
                  <a:buChar char="q"/>
                </a:pPr>
                <a:r>
                  <a:rPr lang="en-US" dirty="0">
                    <a:latin typeface="Calibri" panose="020F0502020204030204" pitchFamily="34" charset="0"/>
                    <a:ea typeface="Aptos" panose="020B0004020202020204" pitchFamily="34" charset="0"/>
                  </a:rPr>
                  <a:t>T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he four features that have the most influence on the predicted price are </a:t>
                </a:r>
              </a:p>
              <a:p>
                <a:pPr marL="285750" indent="-285750">
                  <a:buFont typeface="Wingdings" charset="2"/>
                  <a:buChar char="q"/>
                </a:pPr>
                <a:endParaRPr lang="en-US" sz="1800" dirty="0">
                  <a:effectLst/>
                  <a:latin typeface="Calibri" panose="020F0502020204030204" pitchFamily="34" charset="0"/>
                  <a:ea typeface="Aptos" panose="020B00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year,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max power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measurement of the engine's power that accounts for frictional losses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engine (</a:t>
                </a:r>
                <a:r>
                  <a:rPr lang="en-US" sz="1800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the amount of air and fuel that can be pushed through the cylinders in the engine</a:t>
                </a: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),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effectLst/>
                    <a:latin typeface="Calibri" panose="020F0502020204030204" pitchFamily="34" charset="0"/>
                    <a:ea typeface="Aptos" panose="020B0004020202020204" pitchFamily="34" charset="0"/>
                  </a:rPr>
                  <a:t>km driven</a:t>
                </a:r>
                <a:br>
                  <a:rPr lang="en-US" sz="2000" dirty="0"/>
                </a:b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285750" indent="-285750">
                  <a:buFont typeface="Wingdings" charset="2"/>
                  <a:buChar char="q"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i="0" dirty="0">
                  <a:solidFill>
                    <a:srgbClr val="1F2328"/>
                  </a:solidFill>
                  <a:effectLst/>
                  <a:latin typeface="-apple-system"/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8" y="1408640"/>
                <a:ext cx="11006137" cy="4216539"/>
              </a:xfrm>
              <a:prstGeom prst="rect">
                <a:avLst/>
              </a:prstGeom>
              <a:blipFill>
                <a:blip r:embed="rId3"/>
                <a:stretch>
                  <a:fillRect l="-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85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3741</TotalTime>
  <Words>594</Words>
  <Application>Microsoft Office PowerPoint</Application>
  <PresentationFormat>Widescreen</PresentationFormat>
  <Paragraphs>129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avenir-lt-w01_35-light1475496</vt:lpstr>
      <vt:lpstr>Calibri</vt:lpstr>
      <vt:lpstr>Cambria Math</vt:lpstr>
      <vt:lpstr>Chalkboard</vt:lpstr>
      <vt:lpstr>Google Sans</vt:lpstr>
      <vt:lpstr>source-serif-pro</vt:lpstr>
      <vt:lpstr>Wingdings</vt:lpstr>
      <vt:lpstr>Office Theme</vt:lpstr>
      <vt:lpstr>Car sales price prediction  </vt:lpstr>
      <vt:lpstr>Outline</vt:lpstr>
      <vt:lpstr>Motivation</vt:lpstr>
      <vt:lpstr>PowerPoint Presentation</vt:lpstr>
      <vt:lpstr>Results: Linear Regression (Base model)</vt:lpstr>
      <vt:lpstr>Results from non-linear models</vt:lpstr>
      <vt:lpstr>Results: SHapley Additive exPlanations (SHAP values) for describing feature importances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Mariana Khachatryan</dc:creator>
  <cp:lastModifiedBy>Mariana Khachatryan</cp:lastModifiedBy>
  <cp:revision>57</cp:revision>
  <dcterms:created xsi:type="dcterms:W3CDTF">2024-11-19T20:29:57Z</dcterms:created>
  <dcterms:modified xsi:type="dcterms:W3CDTF">2024-12-16T22:00:50Z</dcterms:modified>
</cp:coreProperties>
</file>