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262" r:id="rId3"/>
    <p:sldId id="364" r:id="rId4"/>
    <p:sldId id="362" r:id="rId5"/>
    <p:sldId id="366" r:id="rId6"/>
    <p:sldId id="363" r:id="rId7"/>
    <p:sldId id="368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4" autoAdjust="0"/>
    <p:restoredTop sz="92950" autoAdjust="0"/>
  </p:normalViewPr>
  <p:slideViewPr>
    <p:cSldViewPr snapToGrid="0">
      <p:cViewPr>
        <p:scale>
          <a:sx n="72" d="100"/>
          <a:sy n="72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5" y="1805370"/>
            <a:ext cx="9804918" cy="2698376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Car sales price prediction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6774" y="2667245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Khachatryan, </a:t>
            </a:r>
            <a:r>
              <a:rPr lang="en-US" dirty="0" err="1"/>
              <a:t>Amogh</a:t>
            </a:r>
            <a:r>
              <a:rPr lang="en-US" dirty="0"/>
              <a:t> </a:t>
            </a:r>
            <a:r>
              <a:rPr lang="en-US" dirty="0" err="1"/>
              <a:t>Parab</a:t>
            </a:r>
            <a:r>
              <a:rPr lang="en-US" dirty="0"/>
              <a:t>, Nasim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Dehghan</a:t>
            </a: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Hardoroudi</a:t>
            </a:r>
            <a:r>
              <a:rPr lang="en-US" dirty="0"/>
              <a:t>, </a:t>
            </a:r>
            <a:r>
              <a:rPr lang="en-US" dirty="0" err="1"/>
              <a:t>Adreja</a:t>
            </a:r>
            <a:r>
              <a:rPr lang="en-US" dirty="0"/>
              <a:t> </a:t>
            </a:r>
            <a:r>
              <a:rPr lang="en-US" dirty="0" err="1"/>
              <a:t>Mondol</a:t>
            </a: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30F189-9C31-3D78-EFCE-25D8DDCADDE1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1538623" y="5577062"/>
            <a:chExt cx="8542785" cy="1286905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1538623" y="5577062"/>
              <a:ext cx="8542785" cy="1286905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473826" y="6500665"/>
              <a:ext cx="562630" cy="200007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5977508" y="6534464"/>
              <a:ext cx="562630" cy="237531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7159184" y="6610844"/>
              <a:ext cx="562630" cy="248238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3196046" y="6570994"/>
              <a:ext cx="658734" cy="245919"/>
            </a:xfrm>
            <a:prstGeom prst="rect">
              <a:avLst/>
            </a:prstGeom>
          </p:spPr>
        </p:pic>
      </p:grpSp>
      <p:pic>
        <p:nvPicPr>
          <p:cNvPr id="28" name="Picture 27" descr="A white circle with lines on a black background&#10;&#10;Description automatically generated">
            <a:extLst>
              <a:ext uri="{FF2B5EF4-FFF2-40B4-BE49-F238E27FC236}">
                <a16:creationId xmlns:a16="http://schemas.microsoft.com/office/drawing/2014/main" id="{280EBD52-1128-7C16-8E04-F9F357A0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8335" cy="1138335"/>
          </a:xfrm>
          <a:prstGeom prst="rect">
            <a:avLst/>
          </a:prstGeom>
        </p:spPr>
      </p:pic>
      <p:pic>
        <p:nvPicPr>
          <p:cNvPr id="31" name="Picture 3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5F6CE2-38DE-C9DF-A1E8-C3C164CCE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4" y="-54146"/>
            <a:ext cx="1414287" cy="12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Buying and selling cars is a common experience especially among people leaving in rural areas with little or no transportation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Stakeholders</a:t>
            </a:r>
          </a:p>
          <a:p>
            <a:pPr marL="742950" lvl="1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selling cars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ealerships need price prediction model to set competitive and accurate prices for cars.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Dealerships want to maximize profit while ensuring quick car sales. Accurate price prediction results in competitive pricing and profitability.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 can use the model to estimate whether the set price is fare.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1C514A-B1C5-55A0-E96A-74A60A6718D6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0" y="5052630"/>
            <a:chExt cx="12192000" cy="1770947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0" y="5052630"/>
              <a:ext cx="12192000" cy="1770947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189031" y="6323627"/>
              <a:ext cx="802968" cy="275235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6335040" y="6370138"/>
              <a:ext cx="802968" cy="326873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8021492" y="6475247"/>
              <a:ext cx="802968" cy="341607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2365423" y="6420408"/>
              <a:ext cx="940125" cy="338416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7D6C9A0-D46E-965C-AF80-CFE1B80FB409}"/>
              </a:ext>
            </a:extLst>
          </p:cNvPr>
          <p:cNvSpPr/>
          <p:nvPr/>
        </p:nvSpPr>
        <p:spPr bwMode="auto">
          <a:xfrm>
            <a:off x="3415004" y="3308105"/>
            <a:ext cx="4339931" cy="2935467"/>
          </a:xfrm>
          <a:prstGeom prst="ellipse">
            <a:avLst/>
          </a:prstGeom>
          <a:solidFill>
            <a:srgbClr val="FFE6CC">
              <a:alpha val="52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Curved Up Arrow 314">
            <a:extLst>
              <a:ext uri="{FF2B5EF4-FFF2-40B4-BE49-F238E27FC236}">
                <a16:creationId xmlns:a16="http://schemas.microsoft.com/office/drawing/2014/main" id="{9DDD66D8-6822-242A-B424-FF5D3E67BE24}"/>
              </a:ext>
            </a:extLst>
          </p:cNvPr>
          <p:cNvSpPr/>
          <p:nvPr/>
        </p:nvSpPr>
        <p:spPr bwMode="auto">
          <a:xfrm rot="996993">
            <a:off x="7904113" y="3116766"/>
            <a:ext cx="1161826" cy="339676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Curved Up Arrow 308">
            <a:extLst>
              <a:ext uri="{FF2B5EF4-FFF2-40B4-BE49-F238E27FC236}">
                <a16:creationId xmlns:a16="http://schemas.microsoft.com/office/drawing/2014/main" id="{0FA8B081-D94D-FC16-7ACE-FCC9528AEADF}"/>
              </a:ext>
            </a:extLst>
          </p:cNvPr>
          <p:cNvSpPr/>
          <p:nvPr/>
        </p:nvSpPr>
        <p:spPr bwMode="auto">
          <a:xfrm rot="9842708" flipV="1">
            <a:off x="7669721" y="5049467"/>
            <a:ext cx="1573860" cy="593488"/>
          </a:xfrm>
          <a:prstGeom prst="curvedUpArrow">
            <a:avLst>
              <a:gd name="adj1" fmla="val 25000"/>
              <a:gd name="adj2" fmla="val 50000"/>
              <a:gd name="adj3" fmla="val 43198"/>
            </a:avLst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Curved Up Arrow 319">
            <a:extLst>
              <a:ext uri="{FF2B5EF4-FFF2-40B4-BE49-F238E27FC236}">
                <a16:creationId xmlns:a16="http://schemas.microsoft.com/office/drawing/2014/main" id="{F9904C03-6146-1495-2F9E-52C3D179F0BC}"/>
              </a:ext>
            </a:extLst>
          </p:cNvPr>
          <p:cNvSpPr/>
          <p:nvPr/>
        </p:nvSpPr>
        <p:spPr bwMode="auto">
          <a:xfrm rot="19537295" flipV="1">
            <a:off x="1236149" y="2227237"/>
            <a:ext cx="726871" cy="29132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A36545-8832-693E-C3A5-885478B67A9E}"/>
              </a:ext>
            </a:extLst>
          </p:cNvPr>
          <p:cNvSpPr/>
          <p:nvPr/>
        </p:nvSpPr>
        <p:spPr bwMode="auto">
          <a:xfrm>
            <a:off x="55000" y="2733869"/>
            <a:ext cx="3299699" cy="255561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A0A2B-4D07-536B-0914-81792E788966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672382-57E0-CF91-B254-76C83662F42C}"/>
              </a:ext>
            </a:extLst>
          </p:cNvPr>
          <p:cNvSpPr/>
          <p:nvPr/>
        </p:nvSpPr>
        <p:spPr bwMode="auto">
          <a:xfrm>
            <a:off x="1875453" y="391064"/>
            <a:ext cx="3845603" cy="285228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EA4029-3E90-07DB-8000-3523A621EB54}"/>
              </a:ext>
            </a:extLst>
          </p:cNvPr>
          <p:cNvSpPr/>
          <p:nvPr/>
        </p:nvSpPr>
        <p:spPr bwMode="auto">
          <a:xfrm>
            <a:off x="5721056" y="923615"/>
            <a:ext cx="2898569" cy="2619563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811716-B404-E6E2-9465-D851526A09B3}"/>
              </a:ext>
            </a:extLst>
          </p:cNvPr>
          <p:cNvSpPr/>
          <p:nvPr/>
        </p:nvSpPr>
        <p:spPr bwMode="auto">
          <a:xfrm>
            <a:off x="8286622" y="778824"/>
            <a:ext cx="2497172" cy="1145922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DEC5A-CF98-2B65-FBDA-560A663CAED6}"/>
              </a:ext>
            </a:extLst>
          </p:cNvPr>
          <p:cNvSpPr/>
          <p:nvPr/>
        </p:nvSpPr>
        <p:spPr bwMode="auto">
          <a:xfrm>
            <a:off x="8993112" y="2450641"/>
            <a:ext cx="2497172" cy="3115714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Curved Up Arrow 319">
            <a:extLst>
              <a:ext uri="{FF2B5EF4-FFF2-40B4-BE49-F238E27FC236}">
                <a16:creationId xmlns:a16="http://schemas.microsoft.com/office/drawing/2014/main" id="{F34C3489-855A-E162-E995-439FC2FD2DA9}"/>
              </a:ext>
            </a:extLst>
          </p:cNvPr>
          <p:cNvSpPr/>
          <p:nvPr/>
        </p:nvSpPr>
        <p:spPr bwMode="auto">
          <a:xfrm rot="912544" flipV="1">
            <a:off x="5564553" y="830147"/>
            <a:ext cx="656148" cy="241815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Curved Up Arrow 319">
            <a:extLst>
              <a:ext uri="{FF2B5EF4-FFF2-40B4-BE49-F238E27FC236}">
                <a16:creationId xmlns:a16="http://schemas.microsoft.com/office/drawing/2014/main" id="{F6F85B12-2AA9-2213-4611-ED07DFB05758}"/>
              </a:ext>
            </a:extLst>
          </p:cNvPr>
          <p:cNvSpPr/>
          <p:nvPr/>
        </p:nvSpPr>
        <p:spPr bwMode="auto">
          <a:xfrm rot="19664218">
            <a:off x="8584224" y="2072460"/>
            <a:ext cx="656148" cy="23039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CAA71-965F-7DB8-6DA9-7C953B1581E7}"/>
              </a:ext>
            </a:extLst>
          </p:cNvPr>
          <p:cNvSpPr txBox="1"/>
          <p:nvPr/>
        </p:nvSpPr>
        <p:spPr>
          <a:xfrm>
            <a:off x="359551" y="2906376"/>
            <a:ext cx="2823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car sales data from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CarDekho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online marketplace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the relationship between car sales price and different car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43DD0-97A3-3D8A-500C-CA59C83A34D3}"/>
              </a:ext>
            </a:extLst>
          </p:cNvPr>
          <p:cNvSpPr txBox="1"/>
          <p:nvPr/>
        </p:nvSpPr>
        <p:spPr>
          <a:xfrm>
            <a:off x="2308689" y="910266"/>
            <a:ext cx="351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processing involved: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hot encoding of categorical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Removal of highly correlated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E46550-D6CE-65E3-E324-A564E1B03E64}"/>
              </a:ext>
            </a:extLst>
          </p:cNvPr>
          <p:cNvSpPr txBox="1"/>
          <p:nvPr/>
        </p:nvSpPr>
        <p:spPr>
          <a:xfrm>
            <a:off x="6203662" y="1418917"/>
            <a:ext cx="20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data set: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6533 data points with 12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142AC-673E-FB0B-EDAB-0BDF0483F15C}"/>
              </a:ext>
            </a:extLst>
          </p:cNvPr>
          <p:cNvSpPr txBox="1"/>
          <p:nvPr/>
        </p:nvSpPr>
        <p:spPr>
          <a:xfrm>
            <a:off x="6098249" y="2433837"/>
            <a:ext cx="242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80:20 and scale using Standard scaling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DDECA-4F30-0117-6521-C2EC16018FD4}"/>
              </a:ext>
            </a:extLst>
          </p:cNvPr>
          <p:cNvSpPr txBox="1"/>
          <p:nvPr/>
        </p:nvSpPr>
        <p:spPr>
          <a:xfrm>
            <a:off x="9102231" y="1185779"/>
            <a:ext cx="90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F7444-962B-4060-B6D8-FEF8E2F5A50B}"/>
              </a:ext>
            </a:extLst>
          </p:cNvPr>
          <p:cNvSpPr txBox="1"/>
          <p:nvPr/>
        </p:nvSpPr>
        <p:spPr>
          <a:xfrm>
            <a:off x="9679444" y="3936293"/>
            <a:ext cx="169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ADECD-2767-959B-56B4-17F3EE1F5D80}"/>
              </a:ext>
            </a:extLst>
          </p:cNvPr>
          <p:cNvSpPr txBox="1"/>
          <p:nvPr/>
        </p:nvSpPr>
        <p:spPr>
          <a:xfrm>
            <a:off x="4128581" y="3569748"/>
            <a:ext cx="35191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models with parameters from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methods (best performance)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Linear Regression (Base model)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663" y="708553"/>
            <a:ext cx="11006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Root Mean Squared Error (RMSE) of 1.35 (sales price is in the units of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1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00000 INR) and </a:t>
            </a:r>
            <a:r>
              <a:rPr lang="en-US" sz="2000" dirty="0"/>
              <a:t>R2=0.73.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-apple-system"/>
              </a:rPr>
              <a:t>C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alculate residuals (difference between predicted label values and true values) and check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Linear Regression assumptions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AF213-E499-56FA-FB19-B3F441FF256E}"/>
              </a:ext>
            </a:extLst>
          </p:cNvPr>
          <p:cNvSpPr txBox="1"/>
          <p:nvPr/>
        </p:nvSpPr>
        <p:spPr>
          <a:xfrm>
            <a:off x="786978" y="5539620"/>
            <a:ext cx="482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assumption of homoscedasticity is violated.</a:t>
            </a:r>
            <a:endParaRPr lang="en-US" sz="1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6342E-D5B2-AE52-7C97-2DBB7AB4AD46}"/>
              </a:ext>
            </a:extLst>
          </p:cNvPr>
          <p:cNvSpPr txBox="1"/>
          <p:nvPr/>
        </p:nvSpPr>
        <p:spPr>
          <a:xfrm>
            <a:off x="6298878" y="553962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ormality is violated for lower for residual values below -3</a:t>
            </a:r>
            <a:endParaRPr lang="en-US" dirty="0"/>
          </a:p>
        </p:txBody>
      </p:sp>
      <p:pic>
        <p:nvPicPr>
          <p:cNvPr id="10" name="Picture 9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9DFC3C88-3A98-3358-CEAD-26D0C749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78" y="1461811"/>
            <a:ext cx="5166370" cy="4142240"/>
          </a:xfrm>
          <a:prstGeom prst="rect">
            <a:avLst/>
          </a:prstGeom>
        </p:spPr>
      </p:pic>
      <p:pic>
        <p:nvPicPr>
          <p:cNvPr id="12" name="Picture 11" descr="A graph of blue dots&#10;&#10;Description automatically generated">
            <a:extLst>
              <a:ext uri="{FF2B5EF4-FFF2-40B4-BE49-F238E27FC236}">
                <a16:creationId xmlns:a16="http://schemas.microsoft.com/office/drawing/2014/main" id="{69F93BD9-1F50-2E2C-5A42-33663BB4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2"/>
          <a:stretch/>
        </p:blipFill>
        <p:spPr>
          <a:xfrm>
            <a:off x="447401" y="1653835"/>
            <a:ext cx="5166370" cy="3718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611EAC-388F-9397-242D-CCBC98A8FFB4}"/>
              </a:ext>
            </a:extLst>
          </p:cNvPr>
          <p:cNvSpPr txBox="1"/>
          <p:nvPr/>
        </p:nvSpPr>
        <p:spPr>
          <a:xfrm>
            <a:off x="3016299" y="5246148"/>
            <a:ext cx="115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D70F6-583D-D9A8-3198-38FA8DCE8AA5}"/>
              </a:ext>
            </a:extLst>
          </p:cNvPr>
          <p:cNvSpPr txBox="1"/>
          <p:nvPr/>
        </p:nvSpPr>
        <p:spPr>
          <a:xfrm>
            <a:off x="3788570" y="6317382"/>
            <a:ext cx="619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hould consider other non-linear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 from non-linear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Grid Search Cross-Validation to tune model parameters.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outperforms SVMs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kNN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because it is inherently nonlinear and is less sensitive to hyperparameter tuning.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improves performance by combining multiple trees, which enhances it's ability to model complex patterns.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It also reduces overfitting by combining multiple trees and employing shrinkage/regularization.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12455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</a:t>
                          </a:r>
                          <a:r>
                            <a:rPr lang="en-US" dirty="0" err="1"/>
                            <a:t>Neighbours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0.89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12455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81" t="-2667" r="-127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</a:t>
                          </a:r>
                          <a:r>
                            <a:rPr lang="en-US" dirty="0" err="1"/>
                            <a:t>Neighbours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0.89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5A28A1E-2309-1EAA-D418-E83B18A7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0" y="2340538"/>
            <a:ext cx="6095999" cy="44957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11431514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SHapley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Additive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exPlanations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(SHAP values) for describing feature importances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DD018-3BF5-ADD3-2C92-CE3BCB166A49}"/>
              </a:ext>
            </a:extLst>
          </p:cNvPr>
          <p:cNvSpPr txBox="1"/>
          <p:nvPr/>
        </p:nvSpPr>
        <p:spPr>
          <a:xfrm>
            <a:off x="313145" y="484695"/>
            <a:ext cx="12072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SHAP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method based on cooperative game theory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shows the contribution of each feature on the prediction of the model</a:t>
            </a:r>
            <a:endParaRPr lang="en-US" dirty="0"/>
          </a:p>
        </p:txBody>
      </p:sp>
      <p:pic>
        <p:nvPicPr>
          <p:cNvPr id="15" name="Picture 14" descr="A graph of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2376440F-C718-3599-B441-72D1E2A8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8747"/>
            <a:ext cx="6349511" cy="3644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C9A02F-6D36-1488-45CE-41CB13AA9441}"/>
              </a:ext>
            </a:extLst>
          </p:cNvPr>
          <p:cNvSpPr txBox="1"/>
          <p:nvPr/>
        </p:nvSpPr>
        <p:spPr>
          <a:xfrm>
            <a:off x="1457987" y="1578148"/>
            <a:ext cx="3869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SHAP values for one single observation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re given by the length of the bar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4B349-6D66-6071-3B43-0F89DA62D3BE}"/>
              </a:ext>
            </a:extLst>
          </p:cNvPr>
          <p:cNvSpPr txBox="1"/>
          <p:nvPr/>
        </p:nvSpPr>
        <p:spPr>
          <a:xfrm>
            <a:off x="7086796" y="2008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global effect of the features on model prediction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4DD5A-CF00-CC5C-B987-6144BB813ECC}"/>
              </a:ext>
            </a:extLst>
          </p:cNvPr>
          <p:cNvSpPr txBox="1"/>
          <p:nvPr/>
        </p:nvSpPr>
        <p:spPr>
          <a:xfrm>
            <a:off x="5327622" y="5414322"/>
            <a:ext cx="1037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Predicted value=5.386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A2EEE-028E-8F83-02E0-493EFEB3ABE6}"/>
              </a:ext>
            </a:extLst>
          </p:cNvPr>
          <p:cNvSpPr txBox="1"/>
          <p:nvPr/>
        </p:nvSpPr>
        <p:spPr>
          <a:xfrm>
            <a:off x="3175979" y="5369078"/>
            <a:ext cx="14179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he mean of all predictions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=4.742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6F088-393E-074C-2C5E-52AA4B649B68}"/>
              </a:ext>
            </a:extLst>
          </p:cNvPr>
          <p:cNvSpPr txBox="1"/>
          <p:nvPr/>
        </p:nvSpPr>
        <p:spPr>
          <a:xfrm>
            <a:off x="773429" y="6195171"/>
            <a:ext cx="5238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The sum of all SHAP values will be equal to 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the difference between mean of all predictions and 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predicted value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0FAB2-E369-5FD3-9F15-E68496EC6D93}"/>
              </a:ext>
            </a:extLst>
          </p:cNvPr>
          <p:cNvSpPr txBox="1"/>
          <p:nvPr/>
        </p:nvSpPr>
        <p:spPr>
          <a:xfrm>
            <a:off x="4299613" y="5713043"/>
            <a:ext cx="123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 sales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951BA-D6A8-605A-3C21-4DFC94DFB3EA}"/>
              </a:ext>
            </a:extLst>
          </p:cNvPr>
          <p:cNvSpPr txBox="1"/>
          <p:nvPr/>
        </p:nvSpPr>
        <p:spPr>
          <a:xfrm>
            <a:off x="5493235" y="1885923"/>
            <a:ext cx="10378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F4A0F-7A74-1ABC-B623-A2CE62112C75}"/>
              </a:ext>
            </a:extLst>
          </p:cNvPr>
          <p:cNvCxnSpPr/>
          <p:nvPr/>
        </p:nvCxnSpPr>
        <p:spPr>
          <a:xfrm flipV="1">
            <a:off x="5760138" y="2162922"/>
            <a:ext cx="0" cy="30413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0B059-DD73-C539-EFBB-782FCF227EC3}"/>
              </a:ext>
            </a:extLst>
          </p:cNvPr>
          <p:cNvCxnSpPr>
            <a:cxnSpLocks/>
          </p:cNvCxnSpPr>
          <p:nvPr/>
        </p:nvCxnSpPr>
        <p:spPr>
          <a:xfrm flipV="1">
            <a:off x="3623626" y="5078706"/>
            <a:ext cx="0" cy="125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Base model has a poor performance as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 are violated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Overall best model performance was obtained with </a:t>
                </a:r>
                <a:r>
                  <a:rPr lang="en-US" sz="200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XGBoost</a:t>
                </a: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 with MAPE of 16%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=0.89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dirty="0">
                    <a:latin typeface="Calibri" panose="020F0502020204030204" pitchFamily="34" charset="0"/>
                    <a:ea typeface="Aptos" panose="020B0004020202020204" pitchFamily="34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he four features that have the most influence on the predicted price are 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1800" dirty="0">
                  <a:effectLst/>
                  <a:latin typeface="Calibri" panose="020F0502020204030204" pitchFamily="34" charset="0"/>
                  <a:ea typeface="Aptos" panose="020B00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year,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max power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measurement of the engine's power that accounts for frictional losses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engine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the amount of air and fuel that can be pushed through the cylinders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km driven</a:t>
                </a:r>
                <a:br>
                  <a:rPr lang="en-US" sz="2000" dirty="0"/>
                </a:b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592</Words>
  <Application>Microsoft Office PowerPoint</Application>
  <PresentationFormat>Widescreen</PresentationFormat>
  <Paragraphs>129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avenir-lt-w01_35-light1475496</vt:lpstr>
      <vt:lpstr>Calibri</vt:lpstr>
      <vt:lpstr>Cambria Math</vt:lpstr>
      <vt:lpstr>Chalkboard</vt:lpstr>
      <vt:lpstr>Google Sans</vt:lpstr>
      <vt:lpstr>source-serif-pro</vt:lpstr>
      <vt:lpstr>Wingdings</vt:lpstr>
      <vt:lpstr>Office Theme</vt:lpstr>
      <vt:lpstr>Car sales price prediction  </vt:lpstr>
      <vt:lpstr>Outline</vt:lpstr>
      <vt:lpstr>Motivation</vt:lpstr>
      <vt:lpstr>PowerPoint Presentation</vt:lpstr>
      <vt:lpstr>Results: Linear Regression (Base model)</vt:lpstr>
      <vt:lpstr>Results from non-linear models</vt:lpstr>
      <vt:lpstr>Results: SHapley Additive exPlanations (SHAP values) for describing feature importances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53</cp:revision>
  <dcterms:created xsi:type="dcterms:W3CDTF">2024-11-19T20:29:57Z</dcterms:created>
  <dcterms:modified xsi:type="dcterms:W3CDTF">2024-11-27T16:14:04Z</dcterms:modified>
</cp:coreProperties>
</file>