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0" d="100"/>
          <a:sy n="90" d="100"/>
        </p:scale>
        <p:origin x="6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9F8C-EE82-497E-9ADD-58C1C4A91BB8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9A5CB-E3BE-4C2F-8F29-2DBEE2FE17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14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7988-ACDF-4551-96F6-591E37F50B78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2A0E-13CD-45D1-870A-718501F383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51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DA0-F637-4DD5-A533-7C39F8BA321B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97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6311-A950-4FC0-A9FD-C0D70106B102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9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6CA2-7FEF-4449-AF70-C07AAF056DF7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58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43D4-AEBF-446B-B9F2-B8CB03A6BA47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55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C084-B9DB-45F7-9CD4-BBBDA67825CE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50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209C-9FC0-43CA-80AF-03FA29D4E234}" type="datetime1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2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73D5-2EE5-4F28-8038-9EEF1FE04927}" type="datetime1">
              <a:rPr lang="es-MX" smtClean="0"/>
              <a:t>14/10/2019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00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A329-820F-410A-BD2F-6BE7ED1DEAB8}" type="datetime1">
              <a:rPr lang="es-MX" smtClean="0"/>
              <a:t>14/10/2019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5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1CB6-37EE-4BA4-8471-D0F30AEBAFCC}" type="datetime1">
              <a:rPr lang="es-MX" smtClean="0"/>
              <a:t>14/10/2019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85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FDAB-FC5C-4D66-BC4E-FC0C1AB6873F}" type="datetime1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1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BD72-76E8-482D-ADE1-5CF71987E980}" type="datetime1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1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438-DB0B-4919-861B-4DF99F512D09}" type="datetime1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A0D7-E2D8-40D0-8BC0-1A371DE863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6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30351"/>
            <a:ext cx="9144000" cy="986219"/>
          </a:xfrm>
        </p:spPr>
        <p:txBody>
          <a:bodyPr>
            <a:normAutofit/>
          </a:bodyPr>
          <a:lstStyle/>
          <a:p>
            <a:r>
              <a:rPr lang="es-MX" dirty="0" smtClean="0"/>
              <a:t>El método Simplex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27813"/>
            <a:ext cx="9144000" cy="156666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Mariana Pérez-</a:t>
            </a:r>
            <a:r>
              <a:rPr lang="es-MX" dirty="0" err="1" smtClean="0"/>
              <a:t>Cong</a:t>
            </a:r>
            <a:r>
              <a:rPr lang="es-MX" dirty="0" smtClean="0"/>
              <a:t> Sánchez 170891 </a:t>
            </a:r>
          </a:p>
          <a:p>
            <a:r>
              <a:rPr lang="es-MX" dirty="0" smtClean="0"/>
              <a:t>Manuel Alberto Quintero Coronel 159889 </a:t>
            </a:r>
          </a:p>
          <a:p>
            <a:r>
              <a:rPr lang="es-MX" dirty="0" smtClean="0"/>
              <a:t>Uriel Martínez León 164875 </a:t>
            </a:r>
          </a:p>
          <a:p>
            <a:r>
              <a:rPr lang="es-MX" sz="1700" dirty="0" smtClean="0"/>
              <a:t>Primer proyecto de Programación Lineal</a:t>
            </a:r>
            <a:endParaRPr lang="es-MX" sz="1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6" y="1710391"/>
            <a:ext cx="3279648" cy="256905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7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772" y="120576"/>
            <a:ext cx="10515600" cy="1325563"/>
          </a:xfrm>
        </p:spPr>
        <p:txBody>
          <a:bodyPr/>
          <a:lstStyle/>
          <a:p>
            <a:r>
              <a:rPr lang="es-MX" dirty="0" err="1" smtClean="0"/>
              <a:t>Afiro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763771" y="1236237"/>
            <a:ext cx="6540796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%Lectura del archivo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afiro.mat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'A'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afiro.mat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afiro.mat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'c'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afiro.mat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'hi'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afiro.mat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'lo'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%AFIRO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Resuelve por el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metodo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Simplex el problema estándar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Min      c'*x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Sujeto a    A*x = b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        0 &lt;= x &lt;= hi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%Convertir el problema a la forma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estandar</a:t>
            </a:r>
            <a:endParaRPr lang="es-MX" sz="11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Aa = [A zeros(27,51)]; </a:t>
            </a:r>
            <a:r>
              <a:rPr lang="pt-BR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Matriz [A 0]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 = [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eye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(51) 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eye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(51)];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Concatenacón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 dos matrices identidad de 51x51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La primera identidad es para las x y la segunda es para las variables de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holgura para satisfacer la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condicion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x&lt;=hi --&gt;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x+w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=hi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Aaux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 h']';      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Concatenacion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 las matrices A y h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cc = [c' 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(1,51)]';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funcion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objetivo concatenado a 51 ceros para las variables de holgura</a:t>
            </a:r>
          </a:p>
          <a:p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baux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[b' hi']';      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restriccion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b concatenado con la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restriccion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hi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Min      c'*x</a:t>
            </a:r>
          </a:p>
          <a:p>
            <a:r>
              <a:rPr lang="pt-BR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pt-BR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Sujeto</a:t>
            </a:r>
            <a:r>
              <a:rPr lang="pt-BR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    Aa*(</a:t>
            </a:r>
            <a:r>
              <a:rPr lang="pt-BR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x,w</a:t>
            </a:r>
            <a:r>
              <a:rPr lang="pt-BR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)' = (</a:t>
            </a:r>
            <a:r>
              <a:rPr lang="pt-BR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b,h</a:t>
            </a:r>
            <a:r>
              <a:rPr lang="pt-BR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)'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        x&gt;=0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[xf,iter1, iter2, 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misimplex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Aaux,cc,baux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s-MX" sz="2400" b="0" i="0" u="none" strike="noStrike" baseline="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7853916" y="1236237"/>
            <a:ext cx="3278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El valor de la función objetivo es:</a:t>
            </a:r>
          </a:p>
          <a:p>
            <a:pPr algn="ctr"/>
            <a:r>
              <a:rPr lang="es-MX" dirty="0" smtClean="0"/>
              <a:t> -464.7531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69526"/>
              </p:ext>
            </p:extLst>
          </p:nvPr>
        </p:nvGraphicFramePr>
        <p:xfrm>
          <a:off x="8163442" y="4029912"/>
          <a:ext cx="311593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7965">
                  <a:extLst>
                    <a:ext uri="{9D8B030D-6E8A-4147-A177-3AD203B41FA5}">
                      <a16:colId xmlns:a16="http://schemas.microsoft.com/office/drawing/2014/main" val="1210746475"/>
                    </a:ext>
                  </a:extLst>
                </a:gridCol>
                <a:gridCol w="1557965">
                  <a:extLst>
                    <a:ext uri="{9D8B030D-6E8A-4147-A177-3AD203B41FA5}">
                      <a16:colId xmlns:a16="http://schemas.microsoft.com/office/drawing/2014/main" val="36796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Iteración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Total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6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Fase</a:t>
                      </a:r>
                      <a:r>
                        <a:rPr lang="es-MX" baseline="0" dirty="0" smtClean="0"/>
                        <a:t> 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9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Fase II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50612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7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2887"/>
            <a:ext cx="10515600" cy="1325563"/>
          </a:xfrm>
        </p:spPr>
        <p:txBody>
          <a:bodyPr/>
          <a:lstStyle/>
          <a:p>
            <a:r>
              <a:rPr lang="es-MX" dirty="0" smtClean="0"/>
              <a:t>Otros ejemplos de prueba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1634324" y="4403283"/>
            <a:ext cx="28666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 smtClean="0"/>
              <a:t>3 iteraciones </a:t>
            </a:r>
          </a:p>
          <a:p>
            <a:pPr algn="ctr"/>
            <a:r>
              <a:rPr lang="es-MX" dirty="0" err="1" smtClean="0"/>
              <a:t>Flag</a:t>
            </a:r>
            <a:r>
              <a:rPr lang="es-MX" dirty="0" smtClean="0"/>
              <a:t> = -1</a:t>
            </a:r>
          </a:p>
          <a:p>
            <a:endParaRPr lang="es-MX" dirty="0" smtClean="0"/>
          </a:p>
          <a:p>
            <a:pPr algn="ctr"/>
            <a:r>
              <a:rPr lang="es-MX" b="1" dirty="0" smtClean="0"/>
              <a:t>EL conjunto factible es vacío</a:t>
            </a:r>
            <a:endParaRPr lang="es-MX" b="1" dirty="0"/>
          </a:p>
        </p:txBody>
      </p:sp>
      <p:sp>
        <p:nvSpPr>
          <p:cNvPr id="5" name="Rectángulo 4"/>
          <p:cNvSpPr/>
          <p:nvPr/>
        </p:nvSpPr>
        <p:spPr>
          <a:xfrm>
            <a:off x="838200" y="2166092"/>
            <a:ext cx="4458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Ejemplo del problema auxiliar y es </a:t>
            </a:r>
            <a:r>
              <a:rPr lang="es-MX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vacio</a:t>
            </a:r>
            <a:endParaRPr lang="es-MX" sz="12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es-MX" sz="12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t-BR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[-2 1 3;2 3 4];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[2 1]';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[1 -2 3]';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xf,iter,flag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misimplex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MX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81181" y="1667605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Ω es vacío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506931" y="1667605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No acotado inferiormente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6723493" y="2166092"/>
            <a:ext cx="47398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%Problema no acotado inferiormente</a:t>
            </a:r>
          </a:p>
          <a:p>
            <a:r>
              <a:rPr lang="es-MX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[1 0 0 -5 0 1; 0 1 1 -1 0 1; 0 0 1 -2 1 0];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[0 0 -3 2 0 -3]';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[5 4 2]';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xf,iter,flag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misimplex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MX" sz="12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087037" y="4403282"/>
            <a:ext cx="40127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 smtClean="0"/>
              <a:t>3 iteraciones </a:t>
            </a:r>
          </a:p>
          <a:p>
            <a:pPr algn="ctr"/>
            <a:r>
              <a:rPr lang="es-MX" dirty="0" err="1" smtClean="0"/>
              <a:t>Flag</a:t>
            </a:r>
            <a:r>
              <a:rPr lang="es-MX" dirty="0" smtClean="0"/>
              <a:t> = 0</a:t>
            </a:r>
          </a:p>
          <a:p>
            <a:endParaRPr lang="es-MX" dirty="0" smtClean="0"/>
          </a:p>
          <a:p>
            <a:r>
              <a:rPr lang="es-MX" b="1" dirty="0" smtClean="0"/>
              <a:t>El conjunto es no acotado inferiormente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0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8680" y="1882075"/>
            <a:ext cx="10515600" cy="4093424"/>
          </a:xfrm>
        </p:spPr>
        <p:txBody>
          <a:bodyPr>
            <a:normAutofit/>
          </a:bodyPr>
          <a:lstStyle/>
          <a:p>
            <a:r>
              <a:rPr lang="es-MX" sz="2000" dirty="0" smtClean="0"/>
              <a:t>Objetivos</a:t>
            </a:r>
          </a:p>
          <a:p>
            <a:r>
              <a:rPr lang="es-MX" sz="2000" dirty="0" smtClean="0"/>
              <a:t>Códigos</a:t>
            </a:r>
          </a:p>
          <a:p>
            <a:pPr lvl="1"/>
            <a:r>
              <a:rPr lang="es-MX" sz="1800" dirty="0" err="1" smtClean="0"/>
              <a:t>misimplex.m</a:t>
            </a:r>
            <a:endParaRPr lang="es-MX" sz="1800" dirty="0" smtClean="0"/>
          </a:p>
          <a:p>
            <a:pPr lvl="1"/>
            <a:r>
              <a:rPr lang="es-MX" sz="1800" dirty="0" smtClean="0"/>
              <a:t>fase1.m</a:t>
            </a:r>
          </a:p>
          <a:p>
            <a:pPr lvl="1"/>
            <a:r>
              <a:rPr lang="es-MX" sz="1800" dirty="0" err="1" smtClean="0"/>
              <a:t>itersimplexbland.m</a:t>
            </a:r>
            <a:endParaRPr lang="es-MX" sz="1800" dirty="0" smtClean="0"/>
          </a:p>
          <a:p>
            <a:pPr lvl="1"/>
            <a:r>
              <a:rPr lang="es-MX" sz="1800" dirty="0" smtClean="0"/>
              <a:t>fase2.m</a:t>
            </a:r>
          </a:p>
          <a:p>
            <a:pPr lvl="1"/>
            <a:r>
              <a:rPr lang="es-MX" sz="1800" dirty="0" smtClean="0"/>
              <a:t>Otros códigos</a:t>
            </a:r>
          </a:p>
          <a:p>
            <a:r>
              <a:rPr lang="es-MX" sz="2000" dirty="0" smtClean="0"/>
              <a:t>Ejemplos y resultados</a:t>
            </a:r>
          </a:p>
          <a:p>
            <a:pPr lvl="1"/>
            <a:r>
              <a:rPr lang="es-MX" sz="1800" dirty="0" err="1" smtClean="0"/>
              <a:t>Klee-Minty</a:t>
            </a:r>
            <a:endParaRPr lang="es-MX" sz="1800" dirty="0" smtClean="0"/>
          </a:p>
          <a:p>
            <a:pPr lvl="1"/>
            <a:r>
              <a:rPr lang="es-MX" sz="1800" dirty="0" err="1" smtClean="0"/>
              <a:t>Afiro</a:t>
            </a:r>
            <a:endParaRPr lang="es-MX" sz="1800" dirty="0" smtClean="0"/>
          </a:p>
          <a:p>
            <a:pPr lvl="1"/>
            <a:r>
              <a:rPr lang="es-MX" sz="1800" dirty="0" smtClean="0"/>
              <a:t>Otros ejemplos de prueba</a:t>
            </a:r>
          </a:p>
          <a:p>
            <a:pPr lvl="1"/>
            <a:endParaRPr lang="es-MX" sz="1800" dirty="0"/>
          </a:p>
        </p:txBody>
      </p:sp>
      <p:sp>
        <p:nvSpPr>
          <p:cNvPr id="4" name="Rectángulo 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/>
          <p:nvPr/>
        </p:nvCxnSpPr>
        <p:spPr>
          <a:xfrm>
            <a:off x="868680" y="1446028"/>
            <a:ext cx="1062511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15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765544" y="1737360"/>
            <a:ext cx="11111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cs typeface="Arial" panose="020B0604020202020204" pitchFamily="34" charset="0"/>
              </a:rPr>
              <a:t>Resuelve </a:t>
            </a:r>
            <a:r>
              <a:rPr lang="es-MX" dirty="0">
                <a:cs typeface="Arial" panose="020B0604020202020204" pitchFamily="34" charset="0"/>
              </a:rPr>
              <a:t>por el </a:t>
            </a:r>
            <a:r>
              <a:rPr lang="es-MX" dirty="0" smtClean="0">
                <a:cs typeface="Arial" panose="020B0604020202020204" pitchFamily="34" charset="0"/>
              </a:rPr>
              <a:t>método </a:t>
            </a:r>
            <a:r>
              <a:rPr lang="es-MX" dirty="0">
                <a:cs typeface="Arial" panose="020B0604020202020204" pitchFamily="34" charset="0"/>
              </a:rPr>
              <a:t>Simplex el problema </a:t>
            </a:r>
            <a:r>
              <a:rPr lang="es-MX" dirty="0" smtClean="0">
                <a:cs typeface="Arial" panose="020B0604020202020204" pitchFamily="34" charset="0"/>
              </a:rPr>
              <a:t>estándar</a:t>
            </a:r>
          </a:p>
          <a:p>
            <a:endParaRPr lang="es-MX" dirty="0">
              <a:cs typeface="Arial" panose="020B0604020202020204" pitchFamily="34" charset="0"/>
            </a:endParaRPr>
          </a:p>
          <a:p>
            <a:pPr algn="ctr"/>
            <a:r>
              <a:rPr lang="es-MX" dirty="0" smtClean="0">
                <a:cs typeface="Arial" panose="020B0604020202020204" pitchFamily="34" charset="0"/>
              </a:rPr>
              <a:t>     </a:t>
            </a:r>
            <a:r>
              <a:rPr lang="es-MX" dirty="0">
                <a:cs typeface="Arial" panose="020B0604020202020204" pitchFamily="34" charset="0"/>
              </a:rPr>
              <a:t>Min      c'*x</a:t>
            </a:r>
          </a:p>
          <a:p>
            <a:pPr algn="ctr"/>
            <a:r>
              <a:rPr lang="es-MX" dirty="0" smtClean="0">
                <a:cs typeface="Arial" panose="020B0604020202020204" pitchFamily="34" charset="0"/>
              </a:rPr>
              <a:t> </a:t>
            </a:r>
            <a:r>
              <a:rPr lang="es-MX" dirty="0">
                <a:cs typeface="Arial" panose="020B0604020202020204" pitchFamily="34" charset="0"/>
              </a:rPr>
              <a:t>Sujeto a    A*x = b</a:t>
            </a:r>
          </a:p>
          <a:p>
            <a:pPr algn="ctr"/>
            <a:r>
              <a:rPr lang="es-MX" dirty="0" smtClean="0">
                <a:cs typeface="Arial" panose="020B0604020202020204" pitchFamily="34" charset="0"/>
              </a:rPr>
              <a:t>               </a:t>
            </a:r>
            <a:r>
              <a:rPr lang="es-MX" dirty="0">
                <a:cs typeface="Arial" panose="020B0604020202020204" pitchFamily="34" charset="0"/>
              </a:rPr>
              <a:t>x </a:t>
            </a:r>
            <a:r>
              <a:rPr lang="es-MX" dirty="0" smtClean="0">
                <a:cs typeface="Arial" panose="020B0604020202020204" pitchFamily="34" charset="0"/>
              </a:rPr>
              <a:t>≥ </a:t>
            </a:r>
            <a:r>
              <a:rPr lang="es-MX" dirty="0">
                <a:cs typeface="Arial" panose="020B0604020202020204" pitchFamily="34" charset="0"/>
              </a:rPr>
              <a:t>0</a:t>
            </a:r>
          </a:p>
          <a:p>
            <a:endParaRPr lang="es-MX" dirty="0">
              <a:cs typeface="Arial" panose="020B0604020202020204" pitchFamily="34" charset="0"/>
            </a:endParaRPr>
          </a:p>
          <a:p>
            <a:r>
              <a:rPr lang="es-MX" dirty="0" smtClean="0">
                <a:cs typeface="Arial" panose="020B0604020202020204" pitchFamily="34" charset="0"/>
              </a:rPr>
              <a:t> </a:t>
            </a:r>
            <a:r>
              <a:rPr lang="es-MX" dirty="0">
                <a:cs typeface="Arial" panose="020B0604020202020204" pitchFamily="34" charset="0"/>
              </a:rPr>
              <a:t>Dimensiones: </a:t>
            </a:r>
            <a:endParaRPr lang="es-MX" dirty="0" smtClean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cs typeface="Arial" panose="020B0604020202020204" pitchFamily="34" charset="0"/>
              </a:rPr>
              <a:t>A </a:t>
            </a:r>
            <a:r>
              <a:rPr lang="es-MX" dirty="0">
                <a:cs typeface="Arial" panose="020B0604020202020204" pitchFamily="34" charset="0"/>
              </a:rPr>
              <a:t>es </a:t>
            </a:r>
            <a:r>
              <a:rPr lang="es-MX" dirty="0" err="1">
                <a:cs typeface="Arial" panose="020B0604020202020204" pitchFamily="34" charset="0"/>
              </a:rPr>
              <a:t>mxn</a:t>
            </a:r>
            <a:r>
              <a:rPr lang="es-MX" dirty="0">
                <a:cs typeface="Arial" panose="020B0604020202020204" pitchFamily="34" charset="0"/>
              </a:rPr>
              <a:t> con m </a:t>
            </a:r>
            <a:r>
              <a:rPr lang="es-MX" dirty="0" smtClean="0">
                <a:cs typeface="Arial" panose="020B0604020202020204" pitchFamily="34" charset="0"/>
              </a:rPr>
              <a:t>≤ </a:t>
            </a:r>
            <a:r>
              <a:rPr lang="es-MX" dirty="0">
                <a:cs typeface="Arial" panose="020B0604020202020204" pitchFamily="34" charset="0"/>
              </a:rPr>
              <a:t>n y rango(A) = </a:t>
            </a:r>
            <a:r>
              <a:rPr lang="es-MX" dirty="0" smtClean="0">
                <a:cs typeface="Arial" panose="020B0604020202020204" pitchFamily="34" charset="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cs typeface="Arial" panose="020B0604020202020204" pitchFamily="34" charset="0"/>
              </a:rPr>
              <a:t>c </a:t>
            </a:r>
            <a:r>
              <a:rPr lang="es-MX" dirty="0">
                <a:cs typeface="Arial" panose="020B0604020202020204" pitchFamily="34" charset="0"/>
              </a:rPr>
              <a:t>es nx1  vector de la función </a:t>
            </a:r>
            <a:r>
              <a:rPr lang="es-MX" dirty="0" smtClean="0">
                <a:cs typeface="Arial" panose="020B0604020202020204" pitchFamily="34" charset="0"/>
              </a:rPr>
              <a:t>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cs typeface="Arial" panose="020B0604020202020204" pitchFamily="34" charset="0"/>
              </a:rPr>
              <a:t>x </a:t>
            </a:r>
            <a:r>
              <a:rPr lang="es-MX" dirty="0">
                <a:cs typeface="Arial" panose="020B0604020202020204" pitchFamily="34" charset="0"/>
              </a:rPr>
              <a:t>es nx1  es la </a:t>
            </a:r>
            <a:r>
              <a:rPr lang="es-MX" dirty="0" smtClean="0">
                <a:cs typeface="Arial" panose="020B0604020202020204" pitchFamily="34" charset="0"/>
              </a:rPr>
              <a:t>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cs typeface="Arial" panose="020B0604020202020204" pitchFamily="34" charset="0"/>
              </a:rPr>
              <a:t>b </a:t>
            </a:r>
            <a:r>
              <a:rPr lang="es-MX" dirty="0">
                <a:cs typeface="Arial" panose="020B0604020202020204" pitchFamily="34" charset="0"/>
              </a:rPr>
              <a:t>es mx1 lado derecho del sistema lineal, sin pérdida </a:t>
            </a:r>
            <a:r>
              <a:rPr lang="es-MX" dirty="0" smtClean="0">
                <a:cs typeface="Arial" panose="020B0604020202020204" pitchFamily="34" charset="0"/>
              </a:rPr>
              <a:t>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cs typeface="Arial" panose="020B0604020202020204" pitchFamily="34" charset="0"/>
              </a:rPr>
              <a:t>generalidad </a:t>
            </a:r>
            <a:r>
              <a:rPr lang="es-MX" dirty="0">
                <a:cs typeface="Arial" panose="020B0604020202020204" pitchFamily="34" charset="0"/>
              </a:rPr>
              <a:t>b </a:t>
            </a:r>
            <a:r>
              <a:rPr lang="es-MX" dirty="0" smtClean="0">
                <a:cs typeface="Arial" panose="020B0604020202020204" pitchFamily="34" charset="0"/>
              </a:rPr>
              <a:t>≥ </a:t>
            </a:r>
            <a:r>
              <a:rPr lang="es-MX" dirty="0">
                <a:cs typeface="Arial" panose="020B0604020202020204" pitchFamily="34" charset="0"/>
              </a:rPr>
              <a:t>0.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/>
          <p:cNvCxnSpPr/>
          <p:nvPr/>
        </p:nvCxnSpPr>
        <p:spPr>
          <a:xfrm>
            <a:off x="868680" y="1446028"/>
            <a:ext cx="10625115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6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814" y="99311"/>
            <a:ext cx="10515600" cy="1325563"/>
          </a:xfrm>
        </p:spPr>
        <p:txBody>
          <a:bodyPr/>
          <a:lstStyle/>
          <a:p>
            <a:r>
              <a:rPr lang="es-MX" dirty="0" err="1" smtClean="0"/>
              <a:t>Misimplex.m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66700" y="1424874"/>
            <a:ext cx="55280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[xf,iter1, iter2,flag] = 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misimplex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Resuelve por el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metodo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Simplex el problema estándar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In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 .- matriz de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mxn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c.- vector de nx1.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b.- vector de mx1.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xs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columna de n componentes con el vértice inicial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OUT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xf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.- vector de dimensión n con la vértice óptimo si existe solución.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iter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número de iteraciones que usa la fase II del Simplex.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bandera que indica: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-1, la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region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es vacía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0, el problema es no acotado inferiormente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1, el problema tiene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solucion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optima.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174858" y="1424874"/>
            <a:ext cx="5947144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pt-BR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pt-BR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 </a:t>
            </a:r>
            <a:r>
              <a:rPr lang="pt-BR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dimensiones de A</a:t>
            </a:r>
          </a:p>
          <a:p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xf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[];</a:t>
            </a:r>
          </a:p>
          <a:p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%Declara el número de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iteraciónes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en 0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%FASE 1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[xs,vb,vnb,flag,iter1] = fase1(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%Llama a la fase 1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%la 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xs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que sale es de (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n+m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)x1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1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%FASE 2</a:t>
            </a:r>
          </a:p>
          <a:p>
            <a:r>
              <a:rPr lang="es-MX" sz="11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MX" sz="11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xf,vb,vnb,flag</a:t>
            </a:r>
            <a:r>
              <a:rPr lang="es-MX" sz="11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iter2] = fase2(</a:t>
            </a:r>
            <a:r>
              <a:rPr lang="es-MX" sz="11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A,b,c,xs,flag</a:t>
            </a:r>
            <a:r>
              <a:rPr lang="es-MX" sz="11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1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1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1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MX" sz="11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%Llama a la fase 2</a:t>
            </a:r>
          </a:p>
          <a:p>
            <a:r>
              <a:rPr lang="es-MX" sz="11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1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iter1 +iter2; </a:t>
            </a:r>
            <a:r>
              <a:rPr lang="es-MX" sz="1100" b="1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Calcula el número de iteraciones totales por fase 1 y 2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Imprimir resultados si hay solución</a:t>
            </a:r>
          </a:p>
          <a:p>
            <a:r>
              <a:rPr lang="es-MX" sz="11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1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'El valor de la función objetivo es:'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c'*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xf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(1:n)</a:t>
            </a:r>
          </a:p>
          <a:p>
            <a:r>
              <a:rPr lang="es-MX" sz="11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1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s-MX" b="0" i="0" u="none" strike="noStrike" baseline="0" dirty="0" smtClean="0"/>
          </a:p>
        </p:txBody>
      </p:sp>
      <p:sp>
        <p:nvSpPr>
          <p:cNvPr id="6" name="Marco 5"/>
          <p:cNvSpPr/>
          <p:nvPr/>
        </p:nvSpPr>
        <p:spPr>
          <a:xfrm>
            <a:off x="6174858" y="2977116"/>
            <a:ext cx="5947144" cy="1254642"/>
          </a:xfrm>
          <a:prstGeom prst="frame">
            <a:avLst>
              <a:gd name="adj1" fmla="val 40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960755"/>
          </a:xfrm>
        </p:spPr>
        <p:txBody>
          <a:bodyPr/>
          <a:lstStyle/>
          <a:p>
            <a:r>
              <a:rPr lang="es-MX" dirty="0" smtClean="0"/>
              <a:t>Fase1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26136" y="117043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fase1(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fase 1 del simplex para determinar un vértice para Min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ct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*x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sa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Ax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=b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IN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A.- matriz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mxn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c.- vector nx1 función objetivo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b.- vector mx1 de restricciones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Definicion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del problema auxiliar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Min 0*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x+e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*y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s.a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Ax+y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=b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OUT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w.- matriz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mxn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nx1 función objetivo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mx1 de restricciones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variable lógica que toma valores 1 (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solucion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 0 (no acotado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.)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y -1 cuando el conjunto es vacío.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regresa el número de iteraciones de la fase 1.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 </a:t>
            </a:r>
            <a:r>
              <a:rPr lang="pt-B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dimensiones de A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Modificar el problema para tener b(i) &gt; 0 para toda i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 = 1:m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b(i) &lt; 0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A(i,:) = -A(i,:);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b(i) = -b(i);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13576" y="1170432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%Variables para el problema auxiliar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 = [zeros(1,n),b']'; </a:t>
            </a:r>
            <a:r>
              <a:rPr lang="pt-B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%vértice w=(</a:t>
            </a:r>
            <a:r>
              <a:rPr lang="pt-B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x,y</a:t>
            </a:r>
            <a:r>
              <a:rPr lang="pt-B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)=(0n,b) de (</a:t>
            </a:r>
            <a:r>
              <a:rPr lang="pt-B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n+m</a:t>
            </a:r>
            <a:r>
              <a:rPr lang="pt-B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</a:t>
            </a:r>
            <a:r>
              <a:rPr lang="pt-BR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xb</a:t>
            </a:r>
            <a:endParaRPr lang="pt-BR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[A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eye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(m)];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%matriz con rango m del problema auxiliar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(m,1);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vector de unos en m*1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zt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[-(e'*A),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(m,1)']';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z función objetivo del problema auxiliar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[n+1:n+m]';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%encuentra las variables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basicas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 w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[1:n]';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%encuentra las variables no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basicas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 w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b';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Variables extras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-1;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itermax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100000;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Hacer el simplex tantas veces como sea necesario con tope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máxmio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(flag &lt; 0 &amp;&amp;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itermax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+ 1;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Obtener el número de iteraciones en esta fase 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Aa,zt,ba,w,vb,vnb,flag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itersimplexbland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Aa,zt,ba,w,vb,vnb,flag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%VERIFICAR SI EL CONJUNTO ES VACÍO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Revisamos si es no vacío el conjunto factible del problema original,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utilizando la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fobj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del problema auxiliar.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(e'*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 - e'*A*w(1:n) ~= 0)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-1;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s-MX" b="0" i="0" u="none" strike="noStrike" baseline="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4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052195"/>
          </a:xfrm>
        </p:spPr>
        <p:txBody>
          <a:bodyPr/>
          <a:lstStyle/>
          <a:p>
            <a:r>
              <a:rPr lang="es-MX" dirty="0" err="1" smtClean="0"/>
              <a:t>Itersimplexbland.m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82649" y="128951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A,c,b,xs,vb,vnb,flag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itersimplexbland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A,c,b,xs,vb,vnb,flag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Una iteración del método Simplex para el problema de forma estándar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In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variable lógica que toma el valor -1,0,1, según este vacío,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   no acotado inferiormente o tenga solución respectivamente.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Out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variable lógica que toma el valor -1,0,1, según este vacío,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   no acotado inferiormente o tenga solución respectivamente.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dimensión del problema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A(:,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columnas básicas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c(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vector básico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Cálculo de los costos reducidos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vpi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(B')\(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Sistema lineal ; B'*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vpi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cB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cbar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(n-m,1);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 = 1:n-m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cbar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(j) = c(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(j))-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vpi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'*A(:,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(j));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costo reducido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cbarmin,qq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mymin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cbar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Regla de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Bland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*primer índice*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 =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qq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índice donde ocurre el menor costo reducido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cbarmin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                   % menor costo reducido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378649" y="128951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cbarmin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0)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 calcula la arista o una dirección para moverse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w = B\A(:,q);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vector arista y vector dirección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test = sum( w &gt;0);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en busca de componentes positivas en w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(test &gt;0)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wp,ind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compositivas(w);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componentes positivas de w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vtheta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))./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%movimientos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[theta,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jj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min(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vtheta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menor movimiento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p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jj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 básica que saldrá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%Actualizamos valores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)-theta*w;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movimiento de las variables básicas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(q) = theta; 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nueva coordenada básica. 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jj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= q;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 básica que entra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qq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= p;    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 que cambia a no básica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%ordenar los básicos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          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%ordenar los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indices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básicos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 SE ENCONTRÓ UNA DIRECCIÓN'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Para regresar en caso de que el problema sea no acotado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%Se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encontro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que el problema tiene solución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Anillo 7"/>
          <p:cNvSpPr/>
          <p:nvPr/>
        </p:nvSpPr>
        <p:spPr>
          <a:xfrm>
            <a:off x="6751673" y="3923413"/>
            <a:ext cx="3785191" cy="776177"/>
          </a:xfrm>
          <a:prstGeom prst="donut">
            <a:avLst>
              <a:gd name="adj" fmla="val 45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Anillo 8"/>
          <p:cNvSpPr/>
          <p:nvPr/>
        </p:nvSpPr>
        <p:spPr>
          <a:xfrm>
            <a:off x="6542566" y="4699590"/>
            <a:ext cx="942755" cy="499731"/>
          </a:xfrm>
          <a:prstGeom prst="donut">
            <a:avLst>
              <a:gd name="adj" fmla="val 459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5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160" y="68739"/>
            <a:ext cx="10515600" cy="1325563"/>
          </a:xfrm>
        </p:spPr>
        <p:txBody>
          <a:bodyPr/>
          <a:lstStyle/>
          <a:p>
            <a:r>
              <a:rPr lang="es-MX" dirty="0" smtClean="0"/>
              <a:t>Fase 2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518160" y="1071801"/>
            <a:ext cx="564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xs,vb,vnb,flag,iter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fase2(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A,b,c,xs,flag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fase 2 del simplex para determinar una solución para Min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ct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*x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sa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Ax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=b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IN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A.- matriz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mxn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b.- vector mx1 de restricciones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c.- vector nx1 función objetivo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xs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obtenido en la fase 1 como vértice inicial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valor obtenido para ver si el problema es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vacio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(-1) o tiene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componontes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básicas de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xs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componentes no básicas de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xs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OUT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xs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solución, en caso de existir.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nx1 función objetivo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vector mx1 de restricciones del problema original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variable lógica que toma valores 1 (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solucion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) 0 (no acotado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.)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       y -1 cuando el conjunto es vacío.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.- regresa el número de iteraciones de la fase 2.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'ya entro a fase dos:'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pt-B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m,n</a:t>
            </a:r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pt-BR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pt-BR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(A); </a:t>
            </a:r>
            <a:r>
              <a:rPr lang="pt-BR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dimensiones de A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'nuevas variables </a:t>
            </a:r>
            <a:r>
              <a:rPr lang="es-MX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basicas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&lt;= n))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vnb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&lt;= n))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385560" y="1039902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Revisar si el problema es no vacío 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 0)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'EL conjunto factible es </a:t>
            </a:r>
            <a:r>
              <a:rPr lang="es-MX" sz="10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vacio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Modificar el problema para tener b(i) &gt; 0 para toda i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 = 1:m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b(i) &lt; 0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A(i,:) = -A(i,:);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b(i) = -b(i);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Variables extras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-1;</a:t>
            </a:r>
          </a:p>
          <a:p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itermax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100000;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Hacer el simplex tantas veces como sea necesario con tope </a:t>
            </a:r>
            <a:r>
              <a:rPr lang="es-MX" sz="10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máxmio</a:t>
            </a:r>
            <a:endParaRPr lang="es-MX" sz="10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(flag &lt; 0 &amp;&amp;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itermax</a:t>
            </a:r>
            <a:r>
              <a:rPr lang="en-US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[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A,c,b,xs,vb,vnb,flag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itersimplexbland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A,c,b,xs,vb,vnb,flag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+ 1; </a:t>
            </a:r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obtener el número de iteraciones en esta fase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%-----------------------------------------------------------------------</a:t>
            </a:r>
          </a:p>
          <a:p>
            <a:r>
              <a:rPr lang="es-MX" sz="10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Revisar si el problema es no acotado inferiormente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0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'El conjunto es no acotado inferiormente'</a:t>
            </a:r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0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0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0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0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8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códigos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38200" y="24101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vmin,indmin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MX" sz="12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(v)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=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(v);</a:t>
            </a:r>
          </a:p>
          <a:p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= 1;</a:t>
            </a:r>
          </a:p>
          <a:p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== 0 &amp;&amp; i &lt;= m)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v(i) &lt; 0)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i;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v(i);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i = m+1;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i = i+1;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== 0)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indmin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2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'no tiene componentes negativas'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s-MX" b="0" i="0" u="none" strike="noStrike" baseline="0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6308650" y="2410191"/>
            <a:ext cx="56636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wpos,indpos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s-MX" sz="12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compositivas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(w)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=[];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=[];</a:t>
            </a: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i=1:length(w)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w(i)&gt;0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wp,w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(i)]; </a:t>
            </a:r>
            <a:r>
              <a:rPr lang="es-MX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%valor positivo del vector w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ind,i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s-MX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MX" sz="12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indice</a:t>
            </a:r>
            <a:r>
              <a:rPr lang="es-MX" sz="12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del valor positivo del valor w</a:t>
            </a:r>
          </a:p>
          <a:p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wpos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wp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indpos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MX" sz="12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ind</a:t>
            </a:r>
            <a:r>
              <a:rPr lang="es-MX" sz="12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';</a:t>
            </a:r>
          </a:p>
          <a:p>
            <a:r>
              <a:rPr lang="es-MX" sz="12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MX" sz="12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MX" sz="1200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MX" sz="2000" b="0" i="0" u="none" strike="noStrike" baseline="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1023117" y="1681107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Mymin</a:t>
            </a:r>
            <a:r>
              <a:rPr lang="es-MX" dirty="0" smtClean="0"/>
              <a:t>(v)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553970" y="1681107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Compositivas(w)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8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Klee-Minty</a:t>
            </a:r>
            <a:r>
              <a:rPr lang="es-MX" dirty="0" smtClean="0"/>
              <a:t>(5)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38200" y="1690688"/>
            <a:ext cx="383126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MX" sz="11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KleeMinty</a:t>
            </a:r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n = 5</a:t>
            </a:r>
          </a:p>
          <a:p>
            <a:r>
              <a:rPr lang="es-MX" sz="11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l-PL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= [5 25 125 625 3125]';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= [1 0 0 0 0 1 0 0 0 0;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4 1 0 0 0 0 1 0 0 0; 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8 4 1 0 0 0 0 1 0 0; 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16 8 4 1 0 0 0 0 1 0;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32 16 8 4 1 0 0 0 0 1];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= [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(5-1,1);-1;zeros(5,1);];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[xf,iter1, iter2,flag] = </a:t>
            </a:r>
            <a:r>
              <a:rPr lang="es-MX" sz="11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misimplex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1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A,c,b</a:t>
            </a:r>
            <a:r>
              <a:rPr lang="es-MX" sz="11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MX" sz="11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86084" y="1690688"/>
            <a:ext cx="3522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El valor de la función objetivo es:</a:t>
            </a:r>
          </a:p>
          <a:p>
            <a:pPr algn="ctr"/>
            <a:r>
              <a:rPr lang="es-MX" dirty="0" smtClean="0"/>
              <a:t>-3125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77" y="2556051"/>
            <a:ext cx="5333333" cy="4000000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98687"/>
              </p:ext>
            </p:extLst>
          </p:nvPr>
        </p:nvGraphicFramePr>
        <p:xfrm>
          <a:off x="1195867" y="4752926"/>
          <a:ext cx="311593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7965">
                  <a:extLst>
                    <a:ext uri="{9D8B030D-6E8A-4147-A177-3AD203B41FA5}">
                      <a16:colId xmlns:a16="http://schemas.microsoft.com/office/drawing/2014/main" val="1210746475"/>
                    </a:ext>
                  </a:extLst>
                </a:gridCol>
                <a:gridCol w="1557965">
                  <a:extLst>
                    <a:ext uri="{9D8B030D-6E8A-4147-A177-3AD203B41FA5}">
                      <a16:colId xmlns:a16="http://schemas.microsoft.com/office/drawing/2014/main" val="36796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Iteración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Total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6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Fase</a:t>
                      </a:r>
                      <a:r>
                        <a:rPr lang="es-MX" baseline="0" dirty="0" smtClean="0"/>
                        <a:t> 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9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Fase II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50612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4A0D7-E2D8-40D0-8BC0-1A371DE86395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4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2183</Words>
  <Application>Microsoft Office PowerPoint</Application>
  <PresentationFormat>Panorámica</PresentationFormat>
  <Paragraphs>390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El método Simplex</vt:lpstr>
      <vt:lpstr>Índice </vt:lpstr>
      <vt:lpstr>Objetivos</vt:lpstr>
      <vt:lpstr>Misimplex.m</vt:lpstr>
      <vt:lpstr>Fase1</vt:lpstr>
      <vt:lpstr>Itersimplexbland.m</vt:lpstr>
      <vt:lpstr>Fase 2</vt:lpstr>
      <vt:lpstr>Otros códigos</vt:lpstr>
      <vt:lpstr>Klee-Minty(5)</vt:lpstr>
      <vt:lpstr>Afiro</vt:lpstr>
      <vt:lpstr>Otros ejemplos de prueba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método Simplex</dc:title>
  <dc:creator>MANUEL ALBERTO QUINTERO CORONEL</dc:creator>
  <cp:lastModifiedBy>MANUEL ALBERTO QUINTERO CORONEL</cp:lastModifiedBy>
  <cp:revision>23</cp:revision>
  <dcterms:created xsi:type="dcterms:W3CDTF">2019-10-14T13:48:52Z</dcterms:created>
  <dcterms:modified xsi:type="dcterms:W3CDTF">2019-10-14T14:48:37Z</dcterms:modified>
</cp:coreProperties>
</file>