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stable/modules/generated/sklearn.naive_bayes.GaussianNB.html#sklearn.naive_bayes.GaussianNB" TargetMode="External"/><Relationship Id="rId3" Type="http://schemas.openxmlformats.org/officeDocument/2006/relationships/hyperlink" Target="https://scikit-learn.org/stable/modules/generated/sklearn.naive_bayes.MultinomialNB.html#sklearn.naive_bayes.MultinomialNB" TargetMode="External"/><Relationship Id="rId4" Type="http://schemas.openxmlformats.org/officeDocument/2006/relationships/hyperlink" Target="https://scikit-learn.org/stable/modules/generated/sklearn.naive_bayes.BernoulliNB.html#sklearn.naive_bayes.BernoulliNB"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ed1a944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ed1a944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ed089fc9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ed089fc9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Then we scaled the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ed089fc9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ed089fc9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ed2a795c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ed2a795c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ed2a795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ed2a795c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ed089fc9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ed089fc9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AUC represents degree or measure of separability. It tells how much the model is capable of distinguishing between classses. Higher the AUC, better.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u="sng">
                <a:solidFill>
                  <a:schemeClr val="hlink"/>
                </a:solidFill>
                <a:hlinkClick r:id="rId2"/>
              </a:rPr>
              <a:t>GaussianNB</a:t>
            </a:r>
            <a:r>
              <a:rPr lang="es-419"/>
              <a:t> implements the Gaussian Naive Bayes algorithm for classification. The likelihood of the features is assumed to be Gaussian:</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u="sng">
                <a:solidFill>
                  <a:schemeClr val="hlink"/>
                </a:solidFill>
                <a:hlinkClick r:id="rId3"/>
              </a:rPr>
              <a:t>MultinomialNB</a:t>
            </a:r>
            <a:r>
              <a:rPr lang="es-419"/>
              <a:t> implements the naive Bayes algorithm for multinomially distributed data, and is one of the two classic naive Bayes variants used in text classification (where the data are typically represented as word vector counts, although tf-idf vectors are also known to work well in practice).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u="sng">
                <a:solidFill>
                  <a:schemeClr val="hlink"/>
                </a:solidFill>
                <a:hlinkClick r:id="rId4"/>
              </a:rPr>
              <a:t>BernoulliNB</a:t>
            </a:r>
            <a:r>
              <a:rPr lang="es-419"/>
              <a:t> implements the naive Bayes training and classification algorithms for data that is distributed according to multivariate Bernoulli distributions; i.e., there may be multiple features but each one is assumed to be a binary-valued (Bernoulli, boolean) variable.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ed2a795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ed2a795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800"/>
              <a:t>We correctly identify 65% of diabetics and 87% of non diabetics.</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s-419"/>
              <a:t>Precision: Accuracy of positive predictions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Recall (aka sensitivity or true positive rate): Fraction of positives that were correctly identified.</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F1 Score (aka F-Score or F-Measure) – A helpful metric for comparing two classifiers. F1 Score takes into account precision and the recall. It is created by finding the the harmonic mean of precision and recall.</a:t>
            </a:r>
            <a:endParaRPr/>
          </a:p>
          <a:p>
            <a:pPr indent="0" lvl="0" marL="0" rtl="0" algn="l">
              <a:spcBef>
                <a:spcPts val="0"/>
              </a:spcBef>
              <a:spcAft>
                <a:spcPts val="0"/>
              </a:spcAft>
              <a:buNone/>
            </a:pPr>
            <a:r>
              <a:rPr lang="es-419"/>
              <a:t>F1 = 2 x (precision x recall)/(precision + recall)</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ed089fc9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ed089fc9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Decision tree</a:t>
            </a:r>
            <a:endParaRPr/>
          </a:p>
          <a:p>
            <a:pPr indent="0" lvl="0" marL="0" rtl="0" algn="l">
              <a:spcBef>
                <a:spcPts val="0"/>
              </a:spcBef>
              <a:spcAft>
                <a:spcPts val="0"/>
              </a:spcAft>
              <a:buNone/>
            </a:pPr>
            <a:r>
              <a:rPr lang="es-419"/>
              <a:t>Feature importances:</a:t>
            </a:r>
            <a:endParaRPr/>
          </a:p>
          <a:p>
            <a:pPr indent="0" lvl="0" marL="0" rtl="0" algn="l">
              <a:spcBef>
                <a:spcPts val="0"/>
              </a:spcBef>
              <a:spcAft>
                <a:spcPts val="0"/>
              </a:spcAft>
              <a:buNone/>
            </a:pPr>
            <a:r>
              <a:rPr lang="es-419"/>
              <a:t>1.      Glucose 32.04%</a:t>
            </a:r>
            <a:endParaRPr/>
          </a:p>
          <a:p>
            <a:pPr indent="0" lvl="0" marL="0" rtl="0" algn="l">
              <a:spcBef>
                <a:spcPts val="0"/>
              </a:spcBef>
              <a:spcAft>
                <a:spcPts val="0"/>
              </a:spcAft>
              <a:buNone/>
            </a:pPr>
            <a:r>
              <a:rPr lang="es-419"/>
              <a:t>2.      Age 15.75%</a:t>
            </a:r>
            <a:endParaRPr/>
          </a:p>
          <a:p>
            <a:pPr indent="0" lvl="0" marL="0" rtl="0" algn="l">
              <a:spcBef>
                <a:spcPts val="0"/>
              </a:spcBef>
              <a:spcAft>
                <a:spcPts val="0"/>
              </a:spcAft>
              <a:buNone/>
            </a:pPr>
            <a:r>
              <a:rPr lang="es-419"/>
              <a:t>3.      DiabetesPedigreeFunction 13.71%</a:t>
            </a:r>
            <a:endParaRPr/>
          </a:p>
          <a:p>
            <a:pPr indent="0" lvl="0" marL="0" rtl="0" algn="l">
              <a:spcBef>
                <a:spcPts val="0"/>
              </a:spcBef>
              <a:spcAft>
                <a:spcPts val="0"/>
              </a:spcAft>
              <a:buNone/>
            </a:pPr>
            <a:r>
              <a:rPr lang="es-419"/>
              <a:t>4.      BMI 13.18%</a:t>
            </a:r>
            <a:endParaRPr/>
          </a:p>
          <a:p>
            <a:pPr indent="0" lvl="0" marL="0" rtl="0" algn="l">
              <a:spcBef>
                <a:spcPts val="0"/>
              </a:spcBef>
              <a:spcAft>
                <a:spcPts val="0"/>
              </a:spcAft>
              <a:buNone/>
            </a:pPr>
            <a:r>
              <a:rPr lang="es-419"/>
              <a:t>5.      Insulin 9%</a:t>
            </a:r>
            <a:endParaRPr/>
          </a:p>
          <a:p>
            <a:pPr indent="0" lvl="0" marL="0" rtl="0" algn="l">
              <a:spcBef>
                <a:spcPts val="0"/>
              </a:spcBef>
              <a:spcAft>
                <a:spcPts val="0"/>
              </a:spcAft>
              <a:buNone/>
            </a:pPr>
            <a:r>
              <a:rPr lang="es-419"/>
              <a:t>6.      Blood Pressure 7%</a:t>
            </a:r>
            <a:endParaRPr/>
          </a:p>
          <a:p>
            <a:pPr indent="0" lvl="0" marL="0" rtl="0" algn="l">
              <a:spcBef>
                <a:spcPts val="0"/>
              </a:spcBef>
              <a:spcAft>
                <a:spcPts val="0"/>
              </a:spcAft>
              <a:buNone/>
            </a:pPr>
            <a:r>
              <a:rPr lang="es-419"/>
              <a:t>7.      SkinThickness 8.8%</a:t>
            </a:r>
            <a:endParaRPr/>
          </a:p>
          <a:p>
            <a:pPr indent="0" lvl="0" marL="0" rtl="0" algn="l">
              <a:spcBef>
                <a:spcPts val="0"/>
              </a:spcBef>
              <a:spcAft>
                <a:spcPts val="0"/>
              </a:spcAft>
              <a:buNone/>
            </a:pPr>
            <a:r>
              <a:rPr lang="es-419"/>
              <a:t>8.      Pregnancies 3.5%</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ed1fba0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ed1fba0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ed2a795c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ed2a795c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Diabetes en mujeres es distinta a la diabetes en hombres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ed089fc9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ed089fc9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 Mexico diabetes is the number one cause of death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ed089fc9f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ed089fc9f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ed089fc9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ed089fc9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ed1a944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ed1a944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Pregnancies is correlated with SkinThickness, Insulin and Diabetes PedigreeFunction?</a:t>
            </a:r>
            <a:endParaRPr/>
          </a:p>
          <a:p>
            <a:pPr indent="0" lvl="0" marL="0" rtl="0" algn="l">
              <a:spcBef>
                <a:spcPts val="0"/>
              </a:spcBef>
              <a:spcAft>
                <a:spcPts val="0"/>
              </a:spcAft>
              <a:buNone/>
            </a:pPr>
            <a:r>
              <a:rPr lang="es-419"/>
              <a:t>Age is correlated with SkinThickness, Insulin?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ed089fc9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ed089fc9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ed1a944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ed1a944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ed1a944e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ed1a944e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ed1a944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ed1a944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25500" y="1635300"/>
            <a:ext cx="58827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Diabetes diagnosis </a:t>
            </a:r>
            <a:endParaRPr/>
          </a:p>
          <a:p>
            <a:pPr indent="0" lvl="0" marL="0" rtl="0" algn="l">
              <a:spcBef>
                <a:spcPts val="0"/>
              </a:spcBef>
              <a:spcAft>
                <a:spcPts val="0"/>
              </a:spcAft>
              <a:buNone/>
            </a:pPr>
            <a:r>
              <a:rPr lang="es-419"/>
              <a:t>model</a:t>
            </a:r>
            <a:endParaRPr/>
          </a:p>
        </p:txBody>
      </p:sp>
      <p:sp>
        <p:nvSpPr>
          <p:cNvPr id="278" name="Google Shape;278;p13"/>
          <p:cNvSpPr txBox="1"/>
          <p:nvPr>
            <p:ph idx="1" type="subTitle"/>
          </p:nvPr>
        </p:nvSpPr>
        <p:spPr>
          <a:xfrm>
            <a:off x="625500" y="3166075"/>
            <a:ext cx="7893000" cy="16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Iñaki Cabo</a:t>
            </a:r>
            <a:endParaRPr/>
          </a:p>
          <a:p>
            <a:pPr indent="0" lvl="0" marL="0" rtl="0" algn="l">
              <a:spcBef>
                <a:spcPts val="0"/>
              </a:spcBef>
              <a:spcAft>
                <a:spcPts val="0"/>
              </a:spcAft>
              <a:buNone/>
            </a:pPr>
            <a:r>
              <a:rPr lang="es-419"/>
              <a:t>Mariana Pérez-Cong</a:t>
            </a:r>
            <a:endParaRPr/>
          </a:p>
          <a:p>
            <a:pPr indent="0" lvl="0" marL="0" rtl="0" algn="l">
              <a:spcBef>
                <a:spcPts val="0"/>
              </a:spcBef>
              <a:spcAft>
                <a:spcPts val="0"/>
              </a:spcAft>
              <a:buNone/>
            </a:pPr>
            <a:r>
              <a:rPr lang="es-419"/>
              <a:t>Bruno López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Exploratory Data Analysis: Age</a:t>
            </a:r>
            <a:endParaRPr/>
          </a:p>
        </p:txBody>
      </p:sp>
      <p:pic>
        <p:nvPicPr>
          <p:cNvPr id="337" name="Google Shape;337;p22"/>
          <p:cNvPicPr preferRelativeResize="0"/>
          <p:nvPr/>
        </p:nvPicPr>
        <p:blipFill>
          <a:blip r:embed="rId3">
            <a:alphaModFix/>
          </a:blip>
          <a:stretch>
            <a:fillRect/>
          </a:stretch>
        </p:blipFill>
        <p:spPr>
          <a:xfrm>
            <a:off x="930900" y="1093225"/>
            <a:ext cx="7461373" cy="4050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Imputation</a:t>
            </a:r>
            <a:endParaRPr/>
          </a:p>
        </p:txBody>
      </p:sp>
      <p:sp>
        <p:nvSpPr>
          <p:cNvPr id="343" name="Google Shape;343;p23"/>
          <p:cNvSpPr txBox="1"/>
          <p:nvPr>
            <p:ph idx="1" type="body"/>
          </p:nvPr>
        </p:nvSpPr>
        <p:spPr>
          <a:xfrm>
            <a:off x="1303800" y="1369275"/>
            <a:ext cx="7030500" cy="3185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AutoNum type="arabicPeriod"/>
            </a:pPr>
            <a:r>
              <a:rPr b="1" lang="es-419" sz="1700">
                <a:solidFill>
                  <a:srgbClr val="000000"/>
                </a:solidFill>
              </a:rPr>
              <a:t>Analyze the contents of each column (Percentage of 0 values):</a:t>
            </a:r>
            <a:endParaRPr b="1" sz="1700">
              <a:solidFill>
                <a:srgbClr val="000000"/>
              </a:solidFill>
            </a:endParaRPr>
          </a:p>
          <a:p>
            <a:pPr indent="-336550" lvl="1" marL="914400" rtl="0" algn="l">
              <a:spcBef>
                <a:spcPts val="0"/>
              </a:spcBef>
              <a:spcAft>
                <a:spcPts val="0"/>
              </a:spcAft>
              <a:buClr>
                <a:srgbClr val="000000"/>
              </a:buClr>
              <a:buSzPts val="1700"/>
              <a:buAutoNum type="alphaLcPeriod"/>
            </a:pPr>
            <a:r>
              <a:rPr lang="es-419" sz="1700">
                <a:solidFill>
                  <a:srgbClr val="000000"/>
                </a:solidFill>
              </a:rPr>
              <a:t>Insulin: 48.7%</a:t>
            </a:r>
            <a:endParaRPr sz="1700">
              <a:solidFill>
                <a:srgbClr val="000000"/>
              </a:solidFill>
            </a:endParaRPr>
          </a:p>
          <a:p>
            <a:pPr indent="-336550" lvl="1" marL="914400" rtl="0" algn="l">
              <a:spcBef>
                <a:spcPts val="0"/>
              </a:spcBef>
              <a:spcAft>
                <a:spcPts val="0"/>
              </a:spcAft>
              <a:buClr>
                <a:srgbClr val="000000"/>
              </a:buClr>
              <a:buSzPts val="1700"/>
              <a:buAutoNum type="alphaLcPeriod"/>
            </a:pPr>
            <a:r>
              <a:rPr lang="es-419" sz="1700">
                <a:solidFill>
                  <a:srgbClr val="000000"/>
                </a:solidFill>
              </a:rPr>
              <a:t>Skin Thickness: 30%</a:t>
            </a:r>
            <a:endParaRPr sz="1700">
              <a:solidFill>
                <a:srgbClr val="000000"/>
              </a:solidFill>
            </a:endParaRPr>
          </a:p>
          <a:p>
            <a:pPr indent="-336550" lvl="1" marL="914400" rtl="0" algn="l">
              <a:spcBef>
                <a:spcPts val="0"/>
              </a:spcBef>
              <a:spcAft>
                <a:spcPts val="0"/>
              </a:spcAft>
              <a:buClr>
                <a:srgbClr val="000000"/>
              </a:buClr>
              <a:buSzPts val="1700"/>
              <a:buAutoNum type="alphaLcPeriod"/>
            </a:pPr>
            <a:r>
              <a:rPr lang="es-419" sz="1700">
                <a:solidFill>
                  <a:srgbClr val="000000"/>
                </a:solidFill>
              </a:rPr>
              <a:t>Pregnancies: 14.5%</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s-419" sz="1700">
                <a:solidFill>
                  <a:srgbClr val="000000"/>
                </a:solidFill>
              </a:rPr>
              <a:t>Impute the mean of the values into where 0 were found in every column except Pregnancies.</a:t>
            </a:r>
            <a:endParaRPr sz="1700">
              <a:solidFill>
                <a:srgbClr val="000000"/>
              </a:solidFill>
            </a:endParaRPr>
          </a:p>
        </p:txBody>
      </p:sp>
      <p:pic>
        <p:nvPicPr>
          <p:cNvPr id="344" name="Google Shape;344;p23"/>
          <p:cNvPicPr preferRelativeResize="0"/>
          <p:nvPr/>
        </p:nvPicPr>
        <p:blipFill>
          <a:blip r:embed="rId3">
            <a:alphaModFix/>
          </a:blip>
          <a:stretch>
            <a:fillRect/>
          </a:stretch>
        </p:blipFill>
        <p:spPr>
          <a:xfrm>
            <a:off x="1188950" y="3357675"/>
            <a:ext cx="7311375" cy="132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Undersample? Oversample?</a:t>
            </a:r>
            <a:endParaRPr/>
          </a:p>
        </p:txBody>
      </p:sp>
      <p:sp>
        <p:nvSpPr>
          <p:cNvPr id="350" name="Google Shape;350;p24"/>
          <p:cNvSpPr txBox="1"/>
          <p:nvPr>
            <p:ph idx="1" type="body"/>
          </p:nvPr>
        </p:nvSpPr>
        <p:spPr>
          <a:xfrm>
            <a:off x="3086500" y="1304250"/>
            <a:ext cx="5247600" cy="33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500"/>
              <a:t>Out of 768 observations:</a:t>
            </a:r>
            <a:endParaRPr sz="1500"/>
          </a:p>
          <a:p>
            <a:pPr indent="-323850" lvl="0" marL="457200" rtl="0" algn="l">
              <a:spcBef>
                <a:spcPts val="1600"/>
              </a:spcBef>
              <a:spcAft>
                <a:spcPts val="0"/>
              </a:spcAft>
              <a:buSzPts val="1500"/>
              <a:buChar char="●"/>
            </a:pPr>
            <a:r>
              <a:rPr lang="es-419" sz="1500"/>
              <a:t>500 don’t  have diabetes</a:t>
            </a:r>
            <a:endParaRPr sz="1500"/>
          </a:p>
          <a:p>
            <a:pPr indent="-323850" lvl="0" marL="457200" rtl="0" algn="l">
              <a:spcBef>
                <a:spcPts val="0"/>
              </a:spcBef>
              <a:spcAft>
                <a:spcPts val="0"/>
              </a:spcAft>
              <a:buSzPts val="1500"/>
              <a:buChar char="●"/>
            </a:pPr>
            <a:r>
              <a:rPr lang="es-419" sz="1500"/>
              <a:t>268 have diabetes.</a:t>
            </a:r>
            <a:endParaRPr sz="1500"/>
          </a:p>
          <a:p>
            <a:pPr indent="0" lvl="0" marL="0" rtl="0" algn="l">
              <a:spcBef>
                <a:spcPts val="1600"/>
              </a:spcBef>
              <a:spcAft>
                <a:spcPts val="0"/>
              </a:spcAft>
              <a:buNone/>
            </a:pPr>
            <a:r>
              <a:rPr lang="es-419" sz="1500"/>
              <a:t>We want the sample to be equally splitted, so we don’t introduce bias to the model.</a:t>
            </a:r>
            <a:endParaRPr sz="1500"/>
          </a:p>
          <a:p>
            <a:pPr indent="0" lvl="0" marL="0" rtl="0" algn="l">
              <a:spcBef>
                <a:spcPts val="1600"/>
              </a:spcBef>
              <a:spcAft>
                <a:spcPts val="0"/>
              </a:spcAft>
              <a:buNone/>
            </a:pPr>
            <a:r>
              <a:rPr lang="es-419" sz="1700"/>
              <a:t>Options:</a:t>
            </a:r>
            <a:endParaRPr sz="1700"/>
          </a:p>
          <a:p>
            <a:pPr indent="-323850" lvl="0" marL="457200" rtl="0" algn="l">
              <a:spcBef>
                <a:spcPts val="1600"/>
              </a:spcBef>
              <a:spcAft>
                <a:spcPts val="0"/>
              </a:spcAft>
              <a:buSzPts val="1500"/>
              <a:buAutoNum type="arabicPeriod"/>
            </a:pPr>
            <a:r>
              <a:rPr lang="es-419" sz="1500"/>
              <a:t>Undersample (Remove 232 random observations from people that don’t have diabetes)</a:t>
            </a:r>
            <a:endParaRPr sz="1500"/>
          </a:p>
          <a:p>
            <a:pPr indent="-323850" lvl="0" marL="457200" rtl="0" algn="l">
              <a:spcBef>
                <a:spcPts val="0"/>
              </a:spcBef>
              <a:spcAft>
                <a:spcPts val="0"/>
              </a:spcAft>
              <a:buSzPts val="1500"/>
              <a:buAutoNum type="arabicPeriod"/>
            </a:pPr>
            <a:r>
              <a:rPr b="1" lang="es-419" sz="1500"/>
              <a:t>Oversample</a:t>
            </a:r>
            <a:endParaRPr b="1" sz="1500"/>
          </a:p>
          <a:p>
            <a:pPr indent="0" lvl="0" marL="0" rtl="0" algn="l">
              <a:spcBef>
                <a:spcPts val="1600"/>
              </a:spcBef>
              <a:spcAft>
                <a:spcPts val="1600"/>
              </a:spcAft>
              <a:buNone/>
            </a:pPr>
            <a:r>
              <a:t/>
            </a:r>
            <a:endParaRPr sz="1500"/>
          </a:p>
        </p:txBody>
      </p:sp>
      <p:pic>
        <p:nvPicPr>
          <p:cNvPr id="351" name="Google Shape;351;p24"/>
          <p:cNvPicPr preferRelativeResize="0"/>
          <p:nvPr/>
        </p:nvPicPr>
        <p:blipFill>
          <a:blip r:embed="rId3">
            <a:alphaModFix/>
          </a:blip>
          <a:stretch>
            <a:fillRect/>
          </a:stretch>
        </p:blipFill>
        <p:spPr>
          <a:xfrm>
            <a:off x="846588" y="2211425"/>
            <a:ext cx="2047875" cy="167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Google Shape;356;p25"/>
          <p:cNvPicPr preferRelativeResize="0"/>
          <p:nvPr/>
        </p:nvPicPr>
        <p:blipFill>
          <a:blip r:embed="rId3">
            <a:alphaModFix/>
          </a:blip>
          <a:stretch>
            <a:fillRect/>
          </a:stretch>
        </p:blipFill>
        <p:spPr>
          <a:xfrm>
            <a:off x="152400" y="280500"/>
            <a:ext cx="8886677" cy="4545974"/>
          </a:xfrm>
          <a:prstGeom prst="rect">
            <a:avLst/>
          </a:prstGeom>
          <a:noFill/>
          <a:ln>
            <a:noFill/>
          </a:ln>
        </p:spPr>
      </p:pic>
      <p:cxnSp>
        <p:nvCxnSpPr>
          <p:cNvPr id="357" name="Google Shape;357;p25"/>
          <p:cNvCxnSpPr/>
          <p:nvPr/>
        </p:nvCxnSpPr>
        <p:spPr>
          <a:xfrm flipH="1" rot="10800000">
            <a:off x="3027900" y="495700"/>
            <a:ext cx="1230300" cy="92550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25"/>
          <p:cNvCxnSpPr/>
          <p:nvPr/>
        </p:nvCxnSpPr>
        <p:spPr>
          <a:xfrm>
            <a:off x="3039625" y="1409475"/>
            <a:ext cx="1218600" cy="539100"/>
          </a:xfrm>
          <a:prstGeom prst="straightConnector1">
            <a:avLst/>
          </a:prstGeom>
          <a:noFill/>
          <a:ln cap="flat" cmpd="sng" w="9525">
            <a:solidFill>
              <a:schemeClr val="dk2"/>
            </a:solidFill>
            <a:prstDash val="solid"/>
            <a:round/>
            <a:headEnd len="med" w="med" type="none"/>
            <a:tailEnd len="med" w="med" type="triangle"/>
          </a:ln>
        </p:spPr>
      </p:cxnSp>
      <p:cxnSp>
        <p:nvCxnSpPr>
          <p:cNvPr id="359" name="Google Shape;359;p25"/>
          <p:cNvCxnSpPr/>
          <p:nvPr/>
        </p:nvCxnSpPr>
        <p:spPr>
          <a:xfrm flipH="1">
            <a:off x="4351800" y="2768575"/>
            <a:ext cx="1452900" cy="5859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25"/>
          <p:cNvCxnSpPr/>
          <p:nvPr/>
        </p:nvCxnSpPr>
        <p:spPr>
          <a:xfrm>
            <a:off x="5804700" y="2780300"/>
            <a:ext cx="1523100" cy="53910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25"/>
          <p:cNvSpPr txBox="1"/>
          <p:nvPr>
            <p:ph type="title"/>
          </p:nvPr>
        </p:nvSpPr>
        <p:spPr>
          <a:xfrm>
            <a:off x="152400" y="4316775"/>
            <a:ext cx="2635500" cy="585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419" sz="2400">
                <a:solidFill>
                  <a:srgbClr val="000000"/>
                </a:solidFill>
              </a:rPr>
              <a:t>Oversampling </a:t>
            </a:r>
            <a:r>
              <a:rPr lang="es-419">
                <a:solidFill>
                  <a:srgbClr val="FF0000"/>
                </a:solidFill>
              </a:rPr>
              <a:t>{</a:t>
            </a:r>
            <a:endParaRPr>
              <a:solidFill>
                <a:srgbClr val="FF0000"/>
              </a:solidFill>
            </a:endParaRPr>
          </a:p>
        </p:txBody>
      </p:sp>
      <p:sp>
        <p:nvSpPr>
          <p:cNvPr id="362" name="Google Shape;362;p25"/>
          <p:cNvSpPr txBox="1"/>
          <p:nvPr>
            <p:ph idx="1" type="body"/>
          </p:nvPr>
        </p:nvSpPr>
        <p:spPr>
          <a:xfrm rot="-2263288">
            <a:off x="2887158" y="583887"/>
            <a:ext cx="1453361" cy="292168"/>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random sample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Final DataFrames</a:t>
            </a:r>
            <a:endParaRPr/>
          </a:p>
        </p:txBody>
      </p:sp>
      <p:sp>
        <p:nvSpPr>
          <p:cNvPr id="368" name="Google Shape;368;p26"/>
          <p:cNvSpPr txBox="1"/>
          <p:nvPr>
            <p:ph idx="1" type="body"/>
          </p:nvPr>
        </p:nvSpPr>
        <p:spPr>
          <a:xfrm>
            <a:off x="1235300" y="2246650"/>
            <a:ext cx="7098900" cy="234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419" sz="1700"/>
              <a:t>Train:                                            Test: 			</a:t>
            </a:r>
            <a:endParaRPr sz="1700"/>
          </a:p>
        </p:txBody>
      </p:sp>
      <p:pic>
        <p:nvPicPr>
          <p:cNvPr id="369" name="Google Shape;369;p26"/>
          <p:cNvPicPr preferRelativeResize="0"/>
          <p:nvPr/>
        </p:nvPicPr>
        <p:blipFill>
          <a:blip r:embed="rId3">
            <a:alphaModFix/>
          </a:blip>
          <a:stretch>
            <a:fillRect/>
          </a:stretch>
        </p:blipFill>
        <p:spPr>
          <a:xfrm>
            <a:off x="2130000" y="1761450"/>
            <a:ext cx="1546650" cy="1631019"/>
          </a:xfrm>
          <a:prstGeom prst="rect">
            <a:avLst/>
          </a:prstGeom>
          <a:noFill/>
          <a:ln>
            <a:noFill/>
          </a:ln>
        </p:spPr>
      </p:pic>
      <p:pic>
        <p:nvPicPr>
          <p:cNvPr id="370" name="Google Shape;370;p26"/>
          <p:cNvPicPr preferRelativeResize="0"/>
          <p:nvPr/>
        </p:nvPicPr>
        <p:blipFill>
          <a:blip r:embed="rId4">
            <a:alphaModFix/>
          </a:blip>
          <a:stretch>
            <a:fillRect/>
          </a:stretch>
        </p:blipFill>
        <p:spPr>
          <a:xfrm>
            <a:off x="5124450" y="1803638"/>
            <a:ext cx="1546650" cy="1546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Naive Bayes</a:t>
            </a:r>
            <a:endParaRPr/>
          </a:p>
        </p:txBody>
      </p:sp>
      <p:sp>
        <p:nvSpPr>
          <p:cNvPr id="376" name="Google Shape;376;p27"/>
          <p:cNvSpPr txBox="1"/>
          <p:nvPr>
            <p:ph idx="1" type="body"/>
          </p:nvPr>
        </p:nvSpPr>
        <p:spPr>
          <a:xfrm>
            <a:off x="1303800" y="1433175"/>
            <a:ext cx="3558600" cy="254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s-419" sz="1700"/>
              <a:t>10 fold cross validation to select best model.</a:t>
            </a:r>
            <a:endParaRPr sz="1700"/>
          </a:p>
          <a:p>
            <a:pPr indent="-336550" lvl="1" marL="914400" rtl="0" algn="l">
              <a:spcBef>
                <a:spcPts val="0"/>
              </a:spcBef>
              <a:spcAft>
                <a:spcPts val="0"/>
              </a:spcAft>
              <a:buSzPts val="1700"/>
              <a:buAutoNum type="alphaLcPeriod"/>
            </a:pPr>
            <a:r>
              <a:rPr lang="es-419" sz="1700"/>
              <a:t>Models used:</a:t>
            </a:r>
            <a:endParaRPr sz="1700"/>
          </a:p>
          <a:p>
            <a:pPr indent="-336550" lvl="2" marL="1371600" rtl="0" algn="l">
              <a:spcBef>
                <a:spcPts val="0"/>
              </a:spcBef>
              <a:spcAft>
                <a:spcPts val="0"/>
              </a:spcAft>
              <a:buSzPts val="1700"/>
              <a:buAutoNum type="romanLcPeriod"/>
            </a:pPr>
            <a:r>
              <a:rPr lang="es-419" sz="1700"/>
              <a:t>Gaussian</a:t>
            </a:r>
            <a:endParaRPr sz="1700"/>
          </a:p>
          <a:p>
            <a:pPr indent="-336550" lvl="2" marL="1371600" rtl="0" algn="l">
              <a:spcBef>
                <a:spcPts val="0"/>
              </a:spcBef>
              <a:spcAft>
                <a:spcPts val="0"/>
              </a:spcAft>
              <a:buSzPts val="1700"/>
              <a:buAutoNum type="romanLcPeriod"/>
            </a:pPr>
            <a:r>
              <a:rPr lang="es-419" sz="1700"/>
              <a:t>Multinomial</a:t>
            </a:r>
            <a:endParaRPr sz="1700"/>
          </a:p>
          <a:p>
            <a:pPr indent="-336550" lvl="2" marL="1371600" rtl="0" algn="l">
              <a:spcBef>
                <a:spcPts val="0"/>
              </a:spcBef>
              <a:spcAft>
                <a:spcPts val="0"/>
              </a:spcAft>
              <a:buSzPts val="1700"/>
              <a:buAutoNum type="romanLcPeriod"/>
            </a:pPr>
            <a:r>
              <a:rPr lang="es-419" sz="1700"/>
              <a:t>Bernoulli</a:t>
            </a:r>
            <a:endParaRPr sz="1700"/>
          </a:p>
          <a:p>
            <a:pPr indent="-336550" lvl="0" marL="457200" rtl="0" algn="l">
              <a:spcBef>
                <a:spcPts val="0"/>
              </a:spcBef>
              <a:spcAft>
                <a:spcPts val="0"/>
              </a:spcAft>
              <a:buSzPts val="1700"/>
              <a:buAutoNum type="arabicPeriod"/>
            </a:pPr>
            <a:r>
              <a:rPr lang="es-419" sz="1700"/>
              <a:t>Selected Gaussian Naive Bayes (mean score of 72.43%)</a:t>
            </a:r>
            <a:endParaRPr sz="1700"/>
          </a:p>
        </p:txBody>
      </p:sp>
      <p:pic>
        <p:nvPicPr>
          <p:cNvPr id="377" name="Google Shape;377;p27"/>
          <p:cNvPicPr preferRelativeResize="0"/>
          <p:nvPr/>
        </p:nvPicPr>
        <p:blipFill>
          <a:blip r:embed="rId3">
            <a:alphaModFix/>
          </a:blip>
          <a:stretch>
            <a:fillRect/>
          </a:stretch>
        </p:blipFill>
        <p:spPr>
          <a:xfrm>
            <a:off x="5028950" y="1316675"/>
            <a:ext cx="3912275" cy="2658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Gaussian </a:t>
            </a:r>
            <a:r>
              <a:rPr lang="es-419"/>
              <a:t>Naive Bayes</a:t>
            </a:r>
            <a:endParaRPr/>
          </a:p>
        </p:txBody>
      </p:sp>
      <p:pic>
        <p:nvPicPr>
          <p:cNvPr id="383" name="Google Shape;383;p28"/>
          <p:cNvPicPr preferRelativeResize="0"/>
          <p:nvPr/>
        </p:nvPicPr>
        <p:blipFill>
          <a:blip r:embed="rId3">
            <a:alphaModFix/>
          </a:blip>
          <a:stretch>
            <a:fillRect/>
          </a:stretch>
        </p:blipFill>
        <p:spPr>
          <a:xfrm>
            <a:off x="4719801" y="1293075"/>
            <a:ext cx="4086851" cy="3506050"/>
          </a:xfrm>
          <a:prstGeom prst="rect">
            <a:avLst/>
          </a:prstGeom>
          <a:noFill/>
          <a:ln>
            <a:noFill/>
          </a:ln>
        </p:spPr>
      </p:pic>
      <p:pic>
        <p:nvPicPr>
          <p:cNvPr id="384" name="Google Shape;384;p28"/>
          <p:cNvPicPr preferRelativeResize="0"/>
          <p:nvPr/>
        </p:nvPicPr>
        <p:blipFill>
          <a:blip r:embed="rId4">
            <a:alphaModFix/>
          </a:blip>
          <a:stretch>
            <a:fillRect/>
          </a:stretch>
        </p:blipFill>
        <p:spPr>
          <a:xfrm>
            <a:off x="741300" y="1957050"/>
            <a:ext cx="3662300" cy="1542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Decision Tree</a:t>
            </a:r>
            <a:endParaRPr/>
          </a:p>
        </p:txBody>
      </p:sp>
      <p:sp>
        <p:nvSpPr>
          <p:cNvPr id="390" name="Google Shape;390;p29"/>
          <p:cNvSpPr txBox="1"/>
          <p:nvPr>
            <p:ph idx="1" type="body"/>
          </p:nvPr>
        </p:nvSpPr>
        <p:spPr>
          <a:xfrm>
            <a:off x="1303800" y="1597875"/>
            <a:ext cx="7030500" cy="29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Accuracy: </a:t>
            </a:r>
            <a:r>
              <a:rPr b="1" lang="es-419"/>
              <a:t>67.3%</a:t>
            </a:r>
            <a:endParaRPr b="1"/>
          </a:p>
          <a:p>
            <a:pPr indent="0" lvl="0" marL="0" rtl="0" algn="l">
              <a:spcBef>
                <a:spcPts val="1600"/>
              </a:spcBef>
              <a:spcAft>
                <a:spcPts val="0"/>
              </a:spcAft>
              <a:buNone/>
            </a:pPr>
            <a:r>
              <a:rPr lang="es-419"/>
              <a:t>The main features that we got when creating our decision tree were:</a:t>
            </a:r>
            <a:endParaRPr/>
          </a:p>
          <a:p>
            <a:pPr indent="-311150" lvl="0" marL="457200" rtl="0" algn="l">
              <a:spcBef>
                <a:spcPts val="1600"/>
              </a:spcBef>
              <a:spcAft>
                <a:spcPts val="0"/>
              </a:spcAft>
              <a:buSzPts val="1300"/>
              <a:buChar char="-"/>
            </a:pPr>
            <a:r>
              <a:rPr lang="es-419"/>
              <a:t>Glucose</a:t>
            </a:r>
            <a:endParaRPr/>
          </a:p>
          <a:p>
            <a:pPr indent="-311150" lvl="0" marL="457200" rtl="0" algn="l">
              <a:spcBef>
                <a:spcPts val="0"/>
              </a:spcBef>
              <a:spcAft>
                <a:spcPts val="0"/>
              </a:spcAft>
              <a:buSzPts val="1300"/>
              <a:buChar char="-"/>
            </a:pPr>
            <a:r>
              <a:rPr lang="es-419"/>
              <a:t>Age</a:t>
            </a:r>
            <a:endParaRPr/>
          </a:p>
          <a:p>
            <a:pPr indent="-311150" lvl="0" marL="457200" rtl="0" algn="l">
              <a:spcBef>
                <a:spcPts val="0"/>
              </a:spcBef>
              <a:spcAft>
                <a:spcPts val="0"/>
              </a:spcAft>
              <a:buSzPts val="1300"/>
              <a:buChar char="-"/>
            </a:pPr>
            <a:r>
              <a:rPr lang="es-419"/>
              <a:t>Genetic heritage </a:t>
            </a:r>
            <a:endParaRPr/>
          </a:p>
        </p:txBody>
      </p:sp>
      <p:pic>
        <p:nvPicPr>
          <p:cNvPr id="391" name="Google Shape;391;p29"/>
          <p:cNvPicPr preferRelativeResize="0"/>
          <p:nvPr/>
        </p:nvPicPr>
        <p:blipFill>
          <a:blip r:embed="rId3">
            <a:alphaModFix/>
          </a:blip>
          <a:stretch>
            <a:fillRect/>
          </a:stretch>
        </p:blipFill>
        <p:spPr>
          <a:xfrm>
            <a:off x="837125" y="3169175"/>
            <a:ext cx="7469751" cy="112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Random Forest</a:t>
            </a:r>
            <a:endParaRPr/>
          </a:p>
        </p:txBody>
      </p:sp>
      <p:sp>
        <p:nvSpPr>
          <p:cNvPr id="397" name="Google Shape;397;p30"/>
          <p:cNvSpPr txBox="1"/>
          <p:nvPr>
            <p:ph idx="1" type="body"/>
          </p:nvPr>
        </p:nvSpPr>
        <p:spPr>
          <a:xfrm>
            <a:off x="1303800" y="1594225"/>
            <a:ext cx="349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The accuracy we achieved when training this model was </a:t>
            </a:r>
            <a:r>
              <a:rPr b="1" lang="es-419"/>
              <a:t>77%</a:t>
            </a:r>
            <a:endParaRPr b="1"/>
          </a:p>
        </p:txBody>
      </p:sp>
      <p:pic>
        <p:nvPicPr>
          <p:cNvPr id="398" name="Google Shape;398;p30"/>
          <p:cNvPicPr preferRelativeResize="0"/>
          <p:nvPr/>
        </p:nvPicPr>
        <p:blipFill>
          <a:blip r:embed="rId3">
            <a:alphaModFix/>
          </a:blip>
          <a:stretch>
            <a:fillRect/>
          </a:stretch>
        </p:blipFill>
        <p:spPr>
          <a:xfrm>
            <a:off x="5168275" y="1597875"/>
            <a:ext cx="3497675" cy="2534300"/>
          </a:xfrm>
          <a:prstGeom prst="rect">
            <a:avLst/>
          </a:prstGeom>
          <a:noFill/>
          <a:ln>
            <a:noFill/>
          </a:ln>
        </p:spPr>
      </p:pic>
      <p:pic>
        <p:nvPicPr>
          <p:cNvPr id="399" name="Google Shape;399;p30"/>
          <p:cNvPicPr preferRelativeResize="0"/>
          <p:nvPr/>
        </p:nvPicPr>
        <p:blipFill>
          <a:blip r:embed="rId4">
            <a:alphaModFix/>
          </a:blip>
          <a:stretch>
            <a:fillRect/>
          </a:stretch>
        </p:blipFill>
        <p:spPr>
          <a:xfrm>
            <a:off x="1376374" y="2207474"/>
            <a:ext cx="3281101" cy="2725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31"/>
          <p:cNvPicPr preferRelativeResize="0"/>
          <p:nvPr/>
        </p:nvPicPr>
        <p:blipFill>
          <a:blip r:embed="rId3">
            <a:alphaModFix/>
          </a:blip>
          <a:stretch>
            <a:fillRect/>
          </a:stretch>
        </p:blipFill>
        <p:spPr>
          <a:xfrm>
            <a:off x="152400" y="152400"/>
            <a:ext cx="8734175" cy="1627125"/>
          </a:xfrm>
          <a:prstGeom prst="rect">
            <a:avLst/>
          </a:prstGeom>
          <a:noFill/>
          <a:ln>
            <a:noFill/>
          </a:ln>
        </p:spPr>
      </p:pic>
      <p:pic>
        <p:nvPicPr>
          <p:cNvPr id="405" name="Google Shape;405;p31"/>
          <p:cNvPicPr preferRelativeResize="0"/>
          <p:nvPr/>
        </p:nvPicPr>
        <p:blipFill rotWithShape="1">
          <a:blip r:embed="rId4">
            <a:alphaModFix/>
          </a:blip>
          <a:srcRect b="20823" l="15248" r="11265" t="14224"/>
          <a:stretch/>
        </p:blipFill>
        <p:spPr>
          <a:xfrm>
            <a:off x="856300" y="1519600"/>
            <a:ext cx="2828175" cy="2696300"/>
          </a:xfrm>
          <a:prstGeom prst="rect">
            <a:avLst/>
          </a:prstGeom>
          <a:noFill/>
          <a:ln>
            <a:noFill/>
          </a:ln>
        </p:spPr>
      </p:pic>
      <p:sp>
        <p:nvSpPr>
          <p:cNvPr id="406" name="Google Shape;406;p31"/>
          <p:cNvSpPr txBox="1"/>
          <p:nvPr>
            <p:ph type="title"/>
          </p:nvPr>
        </p:nvSpPr>
        <p:spPr>
          <a:xfrm>
            <a:off x="10752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600"/>
              <a:t>Takeaways</a:t>
            </a:r>
            <a:endParaRPr sz="3600"/>
          </a:p>
          <a:p>
            <a:pPr indent="0" lvl="0" marL="0" rtl="0" algn="ctr">
              <a:spcBef>
                <a:spcPts val="0"/>
              </a:spcBef>
              <a:spcAft>
                <a:spcPts val="0"/>
              </a:spcAft>
              <a:buNone/>
            </a:pPr>
            <a:r>
              <a:t/>
            </a:r>
            <a:endParaRPr sz="3600"/>
          </a:p>
        </p:txBody>
      </p:sp>
      <p:pic>
        <p:nvPicPr>
          <p:cNvPr id="407" name="Google Shape;407;p31"/>
          <p:cNvPicPr preferRelativeResize="0"/>
          <p:nvPr/>
        </p:nvPicPr>
        <p:blipFill>
          <a:blip r:embed="rId5">
            <a:alphaModFix/>
          </a:blip>
          <a:stretch>
            <a:fillRect/>
          </a:stretch>
        </p:blipFill>
        <p:spPr>
          <a:xfrm>
            <a:off x="5835650" y="1246125"/>
            <a:ext cx="2230325" cy="2774950"/>
          </a:xfrm>
          <a:prstGeom prst="rect">
            <a:avLst/>
          </a:prstGeom>
          <a:noFill/>
          <a:ln>
            <a:noFill/>
          </a:ln>
        </p:spPr>
      </p:pic>
      <p:sp>
        <p:nvSpPr>
          <p:cNvPr id="408" name="Google Shape;408;p31"/>
          <p:cNvSpPr txBox="1"/>
          <p:nvPr/>
        </p:nvSpPr>
        <p:spPr>
          <a:xfrm>
            <a:off x="3048000" y="2438400"/>
            <a:ext cx="3000000" cy="7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3000">
                <a:solidFill>
                  <a:schemeClr val="dk2"/>
                </a:solidFill>
                <a:latin typeface="Maven Pro"/>
                <a:ea typeface="Maven Pro"/>
                <a:cs typeface="Maven Pro"/>
                <a:sym typeface="Maven Pro"/>
              </a:rPr>
              <a:t>vs</a:t>
            </a:r>
            <a:endParaRPr b="1" sz="3000">
              <a:solidFill>
                <a:schemeClr val="dk2"/>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600"/>
              <a:t>Diabetes</a:t>
            </a:r>
            <a:endParaRPr sz="3600"/>
          </a:p>
        </p:txBody>
      </p:sp>
      <p:sp>
        <p:nvSpPr>
          <p:cNvPr id="284" name="Google Shape;284;p14"/>
          <p:cNvSpPr txBox="1"/>
          <p:nvPr>
            <p:ph idx="1" type="body"/>
          </p:nvPr>
        </p:nvSpPr>
        <p:spPr>
          <a:xfrm>
            <a:off x="4709075" y="1378575"/>
            <a:ext cx="3625200" cy="30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800"/>
              <a:t>It affects 347 million people in </a:t>
            </a:r>
            <a:r>
              <a:rPr lang="es-419" sz="1800"/>
              <a:t>the world</a:t>
            </a:r>
            <a:endParaRPr sz="1800"/>
          </a:p>
          <a:p>
            <a:pPr indent="0" lvl="0" marL="0" rtl="0" algn="l">
              <a:spcBef>
                <a:spcPts val="1600"/>
              </a:spcBef>
              <a:spcAft>
                <a:spcPts val="0"/>
              </a:spcAft>
              <a:buNone/>
            </a:pPr>
            <a:r>
              <a:rPr lang="es-419" sz="1800"/>
              <a:t>Three billion dollars yearly invested in care</a:t>
            </a:r>
            <a:endParaRPr sz="1800"/>
          </a:p>
          <a:p>
            <a:pPr indent="0" lvl="0" marL="0" rtl="0" algn="l">
              <a:spcBef>
                <a:spcPts val="1600"/>
              </a:spcBef>
              <a:spcAft>
                <a:spcPts val="1600"/>
              </a:spcAft>
              <a:buNone/>
            </a:pPr>
            <a:r>
              <a:rPr lang="es-419" sz="1800"/>
              <a:t>Untreated, it can lead to kidney damage, eye damage, heart disease and even death.</a:t>
            </a:r>
            <a:endParaRPr sz="1800"/>
          </a:p>
        </p:txBody>
      </p:sp>
      <p:pic>
        <p:nvPicPr>
          <p:cNvPr id="285" name="Google Shape;285;p14"/>
          <p:cNvPicPr preferRelativeResize="0"/>
          <p:nvPr/>
        </p:nvPicPr>
        <p:blipFill rotWithShape="1">
          <a:blip r:embed="rId3">
            <a:alphaModFix/>
          </a:blip>
          <a:srcRect b="0" l="0" r="10578" t="0"/>
          <a:stretch/>
        </p:blipFill>
        <p:spPr>
          <a:xfrm>
            <a:off x="532900" y="1464900"/>
            <a:ext cx="3938349" cy="292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Our solution</a:t>
            </a:r>
            <a:endParaRPr/>
          </a:p>
        </p:txBody>
      </p:sp>
      <p:sp>
        <p:nvSpPr>
          <p:cNvPr id="291" name="Google Shape;291;p15"/>
          <p:cNvSpPr txBox="1"/>
          <p:nvPr>
            <p:ph idx="1" type="body"/>
          </p:nvPr>
        </p:nvSpPr>
        <p:spPr>
          <a:xfrm>
            <a:off x="4435575" y="1247775"/>
            <a:ext cx="4708500" cy="363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700"/>
              <a:t>Build a model in which given eight simple features, it can determine if  a patient has diabetes.</a:t>
            </a:r>
            <a:endParaRPr sz="1700"/>
          </a:p>
          <a:p>
            <a:pPr indent="0" lvl="0" marL="0" rtl="0" algn="l">
              <a:lnSpc>
                <a:spcPct val="115000"/>
              </a:lnSpc>
              <a:spcBef>
                <a:spcPts val="1600"/>
              </a:spcBef>
              <a:spcAft>
                <a:spcPts val="0"/>
              </a:spcAft>
              <a:buNone/>
            </a:pPr>
            <a:r>
              <a:rPr lang="es-419" sz="1700"/>
              <a:t>Value:</a:t>
            </a:r>
            <a:endParaRPr sz="1700"/>
          </a:p>
          <a:p>
            <a:pPr indent="-336550" lvl="0" marL="457200" rtl="0" algn="l">
              <a:lnSpc>
                <a:spcPct val="115000"/>
              </a:lnSpc>
              <a:spcBef>
                <a:spcPts val="1600"/>
              </a:spcBef>
              <a:spcAft>
                <a:spcPts val="0"/>
              </a:spcAft>
              <a:buSzPts val="1700"/>
              <a:buChar char="●"/>
            </a:pPr>
            <a:r>
              <a:rPr lang="es-419" sz="1700"/>
              <a:t>No need of lengthy and expensive tests</a:t>
            </a:r>
            <a:endParaRPr sz="1700"/>
          </a:p>
          <a:p>
            <a:pPr indent="-336550" lvl="0" marL="457200" rtl="0" algn="l">
              <a:lnSpc>
                <a:spcPct val="115000"/>
              </a:lnSpc>
              <a:spcBef>
                <a:spcPts val="0"/>
              </a:spcBef>
              <a:spcAft>
                <a:spcPts val="0"/>
              </a:spcAft>
              <a:buSzPts val="1700"/>
              <a:buChar char="●"/>
            </a:pPr>
            <a:r>
              <a:rPr lang="es-419" sz="1700"/>
              <a:t>Motivate people to be more aware of their health</a:t>
            </a:r>
            <a:endParaRPr sz="1700"/>
          </a:p>
          <a:p>
            <a:pPr indent="-336550" lvl="0" marL="457200" rtl="0" algn="l">
              <a:lnSpc>
                <a:spcPct val="115000"/>
              </a:lnSpc>
              <a:spcBef>
                <a:spcPts val="0"/>
              </a:spcBef>
              <a:spcAft>
                <a:spcPts val="0"/>
              </a:spcAft>
              <a:buSzPts val="1700"/>
              <a:buChar char="●"/>
            </a:pPr>
            <a:r>
              <a:rPr lang="es-419" sz="1700"/>
              <a:t>Reduce deaths from untreated diabetes</a:t>
            </a:r>
            <a:endParaRPr sz="1700"/>
          </a:p>
        </p:txBody>
      </p:sp>
      <p:pic>
        <p:nvPicPr>
          <p:cNvPr id="292" name="Google Shape;292;p15"/>
          <p:cNvPicPr preferRelativeResize="0"/>
          <p:nvPr/>
        </p:nvPicPr>
        <p:blipFill rotWithShape="1">
          <a:blip r:embed="rId3">
            <a:alphaModFix/>
          </a:blip>
          <a:srcRect b="0" l="16392" r="4873" t="0"/>
          <a:stretch/>
        </p:blipFill>
        <p:spPr>
          <a:xfrm>
            <a:off x="494837" y="1476775"/>
            <a:ext cx="3893163" cy="278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Data set: Pima Indians Diabetes database</a:t>
            </a:r>
            <a:endParaRPr/>
          </a:p>
        </p:txBody>
      </p:sp>
      <p:sp>
        <p:nvSpPr>
          <p:cNvPr id="298" name="Google Shape;298;p16"/>
          <p:cNvSpPr txBox="1"/>
          <p:nvPr>
            <p:ph idx="1" type="body"/>
          </p:nvPr>
        </p:nvSpPr>
        <p:spPr>
          <a:xfrm>
            <a:off x="1303800" y="1597875"/>
            <a:ext cx="7030500" cy="3185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AutoNum type="arabicPeriod"/>
            </a:pPr>
            <a:r>
              <a:rPr b="1" lang="es-419" sz="1700">
                <a:solidFill>
                  <a:srgbClr val="000000"/>
                </a:solidFill>
              </a:rPr>
              <a:t>Pregnancies</a:t>
            </a:r>
            <a:r>
              <a:rPr lang="es-419" sz="1700">
                <a:solidFill>
                  <a:srgbClr val="000000"/>
                </a:solidFill>
              </a:rPr>
              <a:t>: number of pregnancies </a:t>
            </a:r>
            <a:endParaRPr sz="1700">
              <a:solidFill>
                <a:srgbClr val="000000"/>
              </a:solidFill>
            </a:endParaRPr>
          </a:p>
          <a:p>
            <a:pPr indent="-336550" lvl="0" marL="457200" rtl="0" algn="l">
              <a:spcBef>
                <a:spcPts val="0"/>
              </a:spcBef>
              <a:spcAft>
                <a:spcPts val="0"/>
              </a:spcAft>
              <a:buClr>
                <a:srgbClr val="000000"/>
              </a:buClr>
              <a:buSzPts val="1700"/>
              <a:buAutoNum type="arabicPeriod"/>
            </a:pPr>
            <a:r>
              <a:rPr b="1" lang="es-419" sz="1700">
                <a:solidFill>
                  <a:srgbClr val="000000"/>
                </a:solidFill>
              </a:rPr>
              <a:t>Glucose</a:t>
            </a:r>
            <a:r>
              <a:rPr lang="es-419" sz="1700">
                <a:solidFill>
                  <a:srgbClr val="000000"/>
                </a:solidFill>
              </a:rPr>
              <a:t>: Plasma glucose concentration (Test)</a:t>
            </a:r>
            <a:endParaRPr sz="1700">
              <a:solidFill>
                <a:srgbClr val="000000"/>
              </a:solidFill>
            </a:endParaRPr>
          </a:p>
          <a:p>
            <a:pPr indent="-336550" lvl="0" marL="457200" rtl="0" algn="l">
              <a:spcBef>
                <a:spcPts val="0"/>
              </a:spcBef>
              <a:spcAft>
                <a:spcPts val="0"/>
              </a:spcAft>
              <a:buClr>
                <a:srgbClr val="000000"/>
              </a:buClr>
              <a:buSzPts val="1700"/>
              <a:buAutoNum type="arabicPeriod"/>
            </a:pPr>
            <a:r>
              <a:rPr b="1" lang="es-419" sz="1700">
                <a:solidFill>
                  <a:srgbClr val="000000"/>
                </a:solidFill>
              </a:rPr>
              <a:t>Blood Pressure:</a:t>
            </a:r>
            <a:r>
              <a:rPr lang="es-419" sz="1700">
                <a:solidFill>
                  <a:srgbClr val="000000"/>
                </a:solidFill>
              </a:rPr>
              <a:t> Pressure in the arteries when the heart rests between beats</a:t>
            </a:r>
            <a:endParaRPr sz="1700">
              <a:solidFill>
                <a:srgbClr val="000000"/>
              </a:solidFill>
            </a:endParaRPr>
          </a:p>
          <a:p>
            <a:pPr indent="-336550" lvl="0" marL="457200" rtl="0" algn="l">
              <a:spcBef>
                <a:spcPts val="0"/>
              </a:spcBef>
              <a:spcAft>
                <a:spcPts val="0"/>
              </a:spcAft>
              <a:buClr>
                <a:srgbClr val="000000"/>
              </a:buClr>
              <a:buSzPts val="1700"/>
              <a:buAutoNum type="arabicPeriod"/>
            </a:pPr>
            <a:r>
              <a:rPr b="1" lang="es-419" sz="1700">
                <a:solidFill>
                  <a:srgbClr val="000000"/>
                </a:solidFill>
              </a:rPr>
              <a:t>Skin Thickness:</a:t>
            </a:r>
            <a:r>
              <a:rPr lang="es-419" sz="1700">
                <a:solidFill>
                  <a:srgbClr val="000000"/>
                </a:solidFill>
              </a:rPr>
              <a:t> Triceps skin fold thickness (body fat)</a:t>
            </a:r>
            <a:endParaRPr sz="1700">
              <a:solidFill>
                <a:srgbClr val="000000"/>
              </a:solidFill>
            </a:endParaRPr>
          </a:p>
          <a:p>
            <a:pPr indent="-336550" lvl="0" marL="457200" rtl="0" algn="l">
              <a:spcBef>
                <a:spcPts val="0"/>
              </a:spcBef>
              <a:spcAft>
                <a:spcPts val="0"/>
              </a:spcAft>
              <a:buClr>
                <a:srgbClr val="000000"/>
              </a:buClr>
              <a:buSzPts val="1700"/>
              <a:buAutoNum type="arabicPeriod"/>
            </a:pPr>
            <a:r>
              <a:rPr b="1" lang="es-419" sz="1700">
                <a:solidFill>
                  <a:srgbClr val="000000"/>
                </a:solidFill>
              </a:rPr>
              <a:t>Insulin:</a:t>
            </a:r>
            <a:r>
              <a:rPr lang="es-419" sz="1700">
                <a:solidFill>
                  <a:srgbClr val="000000"/>
                </a:solidFill>
              </a:rPr>
              <a:t> 2 hour serum insulin</a:t>
            </a:r>
            <a:endParaRPr sz="1700">
              <a:solidFill>
                <a:srgbClr val="000000"/>
              </a:solidFill>
            </a:endParaRPr>
          </a:p>
          <a:p>
            <a:pPr indent="-336550" lvl="0" marL="457200" rtl="0" algn="l">
              <a:spcBef>
                <a:spcPts val="0"/>
              </a:spcBef>
              <a:spcAft>
                <a:spcPts val="0"/>
              </a:spcAft>
              <a:buClr>
                <a:srgbClr val="000000"/>
              </a:buClr>
              <a:buSzPts val="1700"/>
              <a:buAutoNum type="arabicPeriod"/>
            </a:pPr>
            <a:r>
              <a:rPr b="1" lang="es-419" sz="1700">
                <a:solidFill>
                  <a:srgbClr val="000000"/>
                </a:solidFill>
              </a:rPr>
              <a:t>BMI: </a:t>
            </a:r>
            <a:r>
              <a:rPr lang="es-419" sz="1700">
                <a:solidFill>
                  <a:srgbClr val="000000"/>
                </a:solidFill>
              </a:rPr>
              <a:t>body mass index</a:t>
            </a:r>
            <a:endParaRPr sz="1700">
              <a:solidFill>
                <a:srgbClr val="000000"/>
              </a:solidFill>
            </a:endParaRPr>
          </a:p>
          <a:p>
            <a:pPr indent="-336550" lvl="0" marL="457200" rtl="0" algn="l">
              <a:spcBef>
                <a:spcPts val="0"/>
              </a:spcBef>
              <a:spcAft>
                <a:spcPts val="0"/>
              </a:spcAft>
              <a:buClr>
                <a:srgbClr val="000000"/>
              </a:buClr>
              <a:buSzPts val="1700"/>
              <a:buAutoNum type="arabicPeriod"/>
            </a:pPr>
            <a:r>
              <a:rPr b="1" lang="es-419" sz="1700">
                <a:solidFill>
                  <a:srgbClr val="000000"/>
                </a:solidFill>
              </a:rPr>
              <a:t>Diabetes Pedigree Function:</a:t>
            </a:r>
            <a:r>
              <a:rPr lang="es-419" sz="1700">
                <a:solidFill>
                  <a:srgbClr val="000000"/>
                </a:solidFill>
              </a:rPr>
              <a:t> </a:t>
            </a:r>
            <a:r>
              <a:rPr lang="es-419" sz="1700">
                <a:solidFill>
                  <a:srgbClr val="000000"/>
                </a:solidFill>
                <a:highlight>
                  <a:srgbClr val="F8F8F8"/>
                </a:highlight>
              </a:rPr>
              <a:t>Likelihood of diabetes based on family history.</a:t>
            </a:r>
            <a:endParaRPr sz="1700">
              <a:solidFill>
                <a:srgbClr val="000000"/>
              </a:solidFill>
            </a:endParaRPr>
          </a:p>
          <a:p>
            <a:pPr indent="-336550" lvl="0" marL="457200" rtl="0" algn="l">
              <a:spcBef>
                <a:spcPts val="0"/>
              </a:spcBef>
              <a:spcAft>
                <a:spcPts val="0"/>
              </a:spcAft>
              <a:buClr>
                <a:srgbClr val="000000"/>
              </a:buClr>
              <a:buSzPts val="1700"/>
              <a:buAutoNum type="arabicPeriod"/>
            </a:pPr>
            <a:r>
              <a:rPr b="1" lang="es-419" sz="1700">
                <a:solidFill>
                  <a:srgbClr val="000000"/>
                </a:solidFill>
              </a:rPr>
              <a:t>Age:</a:t>
            </a:r>
            <a:r>
              <a:rPr lang="es-419" sz="1700">
                <a:solidFill>
                  <a:srgbClr val="000000"/>
                </a:solidFill>
              </a:rPr>
              <a:t> Subject’s age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Exploratory Data Analysis: Correlation matrix</a:t>
            </a:r>
            <a:endParaRPr/>
          </a:p>
        </p:txBody>
      </p:sp>
      <p:sp>
        <p:nvSpPr>
          <p:cNvPr id="304" name="Google Shape;304;p17"/>
          <p:cNvSpPr txBox="1"/>
          <p:nvPr>
            <p:ph idx="1" type="body"/>
          </p:nvPr>
        </p:nvSpPr>
        <p:spPr>
          <a:xfrm>
            <a:off x="5392150" y="1300950"/>
            <a:ext cx="2744700" cy="37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0-Pregnancies</a:t>
            </a:r>
            <a:endParaRPr/>
          </a:p>
          <a:p>
            <a:pPr indent="0" lvl="0" marL="0" rtl="0" algn="l">
              <a:spcBef>
                <a:spcPts val="1600"/>
              </a:spcBef>
              <a:spcAft>
                <a:spcPts val="0"/>
              </a:spcAft>
              <a:buNone/>
            </a:pPr>
            <a:r>
              <a:rPr lang="es-419"/>
              <a:t>1-Glucose</a:t>
            </a:r>
            <a:endParaRPr/>
          </a:p>
          <a:p>
            <a:pPr indent="0" lvl="0" marL="0" rtl="0" algn="l">
              <a:spcBef>
                <a:spcPts val="1600"/>
              </a:spcBef>
              <a:spcAft>
                <a:spcPts val="0"/>
              </a:spcAft>
              <a:buNone/>
            </a:pPr>
            <a:r>
              <a:rPr lang="es-419"/>
              <a:t>2-Blood Pressure</a:t>
            </a:r>
            <a:endParaRPr/>
          </a:p>
          <a:p>
            <a:pPr indent="0" lvl="0" marL="0" rtl="0" algn="l">
              <a:spcBef>
                <a:spcPts val="1600"/>
              </a:spcBef>
              <a:spcAft>
                <a:spcPts val="0"/>
              </a:spcAft>
              <a:buNone/>
            </a:pPr>
            <a:r>
              <a:rPr lang="es-419"/>
              <a:t>3-Skin Thickness</a:t>
            </a:r>
            <a:endParaRPr/>
          </a:p>
          <a:p>
            <a:pPr indent="0" lvl="0" marL="0" rtl="0" algn="l">
              <a:spcBef>
                <a:spcPts val="1600"/>
              </a:spcBef>
              <a:spcAft>
                <a:spcPts val="0"/>
              </a:spcAft>
              <a:buNone/>
            </a:pPr>
            <a:r>
              <a:rPr lang="es-419"/>
              <a:t>4-Insulin</a:t>
            </a:r>
            <a:endParaRPr/>
          </a:p>
          <a:p>
            <a:pPr indent="0" lvl="0" marL="0" rtl="0" algn="l">
              <a:spcBef>
                <a:spcPts val="1600"/>
              </a:spcBef>
              <a:spcAft>
                <a:spcPts val="0"/>
              </a:spcAft>
              <a:buNone/>
            </a:pPr>
            <a:r>
              <a:rPr lang="es-419"/>
              <a:t>5-BMI</a:t>
            </a:r>
            <a:endParaRPr/>
          </a:p>
          <a:p>
            <a:pPr indent="0" lvl="0" marL="0" rtl="0" algn="l">
              <a:spcBef>
                <a:spcPts val="1600"/>
              </a:spcBef>
              <a:spcAft>
                <a:spcPts val="0"/>
              </a:spcAft>
              <a:buNone/>
            </a:pPr>
            <a:r>
              <a:rPr lang="es-419"/>
              <a:t>6-Diabetes Pedigree Function</a:t>
            </a:r>
            <a:endParaRPr/>
          </a:p>
          <a:p>
            <a:pPr indent="0" lvl="0" marL="0" rtl="0" algn="l">
              <a:spcBef>
                <a:spcPts val="1600"/>
              </a:spcBef>
              <a:spcAft>
                <a:spcPts val="0"/>
              </a:spcAft>
              <a:buNone/>
            </a:pPr>
            <a:r>
              <a:rPr lang="es-419"/>
              <a:t>7-Age</a:t>
            </a:r>
            <a:endParaRPr/>
          </a:p>
          <a:p>
            <a:pPr indent="0" lvl="0" marL="0" rtl="0" algn="l">
              <a:spcBef>
                <a:spcPts val="1600"/>
              </a:spcBef>
              <a:spcAft>
                <a:spcPts val="0"/>
              </a:spcAft>
              <a:buNone/>
            </a:pPr>
            <a:r>
              <a:rPr lang="es-419"/>
              <a:t>8-Outcome</a:t>
            </a:r>
            <a:endParaRPr/>
          </a:p>
          <a:p>
            <a:pPr indent="0" lvl="0" marL="0" rtl="0" algn="l">
              <a:spcBef>
                <a:spcPts val="1600"/>
              </a:spcBef>
              <a:spcAft>
                <a:spcPts val="1600"/>
              </a:spcAft>
              <a:buNone/>
            </a:pPr>
            <a:r>
              <a:t/>
            </a:r>
            <a:endParaRPr/>
          </a:p>
        </p:txBody>
      </p:sp>
      <p:pic>
        <p:nvPicPr>
          <p:cNvPr id="305" name="Google Shape;305;p17"/>
          <p:cNvPicPr preferRelativeResize="0"/>
          <p:nvPr/>
        </p:nvPicPr>
        <p:blipFill rotWithShape="1">
          <a:blip r:embed="rId3">
            <a:alphaModFix/>
          </a:blip>
          <a:srcRect b="0" l="0" r="0" t="2619"/>
          <a:stretch/>
        </p:blipFill>
        <p:spPr>
          <a:xfrm>
            <a:off x="883125" y="1725275"/>
            <a:ext cx="3166600" cy="315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Exploratory Data Analysis: BMI</a:t>
            </a:r>
            <a:endParaRPr/>
          </a:p>
        </p:txBody>
      </p:sp>
      <p:pic>
        <p:nvPicPr>
          <p:cNvPr id="311" name="Google Shape;311;p18"/>
          <p:cNvPicPr preferRelativeResize="0"/>
          <p:nvPr/>
        </p:nvPicPr>
        <p:blipFill rotWithShape="1">
          <a:blip r:embed="rId3">
            <a:alphaModFix/>
          </a:blip>
          <a:srcRect b="5517" l="4986" r="4995" t="0"/>
          <a:stretch/>
        </p:blipFill>
        <p:spPr>
          <a:xfrm>
            <a:off x="485050" y="1643875"/>
            <a:ext cx="3919625" cy="2861175"/>
          </a:xfrm>
          <a:prstGeom prst="rect">
            <a:avLst/>
          </a:prstGeom>
          <a:noFill/>
          <a:ln>
            <a:noFill/>
          </a:ln>
        </p:spPr>
      </p:pic>
      <p:pic>
        <p:nvPicPr>
          <p:cNvPr id="312" name="Google Shape;312;p18"/>
          <p:cNvPicPr preferRelativeResize="0"/>
          <p:nvPr/>
        </p:nvPicPr>
        <p:blipFill rotWithShape="1">
          <a:blip r:embed="rId4">
            <a:alphaModFix/>
          </a:blip>
          <a:srcRect b="0" l="3493" r="0" t="0"/>
          <a:stretch/>
        </p:blipFill>
        <p:spPr>
          <a:xfrm>
            <a:off x="4404675" y="1454050"/>
            <a:ext cx="4479150" cy="324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Exploratory Data Analysis:Glucose</a:t>
            </a:r>
            <a:endParaRPr/>
          </a:p>
        </p:txBody>
      </p:sp>
      <p:pic>
        <p:nvPicPr>
          <p:cNvPr id="318" name="Google Shape;318;p19"/>
          <p:cNvPicPr preferRelativeResize="0"/>
          <p:nvPr/>
        </p:nvPicPr>
        <p:blipFill rotWithShape="1">
          <a:blip r:embed="rId3">
            <a:alphaModFix/>
          </a:blip>
          <a:srcRect b="3353" l="4598" r="5755" t="0"/>
          <a:stretch/>
        </p:blipFill>
        <p:spPr>
          <a:xfrm>
            <a:off x="377200" y="1597875"/>
            <a:ext cx="4298024" cy="3070951"/>
          </a:xfrm>
          <a:prstGeom prst="rect">
            <a:avLst/>
          </a:prstGeom>
          <a:noFill/>
          <a:ln>
            <a:noFill/>
          </a:ln>
        </p:spPr>
      </p:pic>
      <p:pic>
        <p:nvPicPr>
          <p:cNvPr id="319" name="Google Shape;319;p19"/>
          <p:cNvPicPr preferRelativeResize="0"/>
          <p:nvPr/>
        </p:nvPicPr>
        <p:blipFill rotWithShape="1">
          <a:blip r:embed="rId4">
            <a:alphaModFix/>
          </a:blip>
          <a:srcRect b="0" l="2723" r="0" t="0"/>
          <a:stretch/>
        </p:blipFill>
        <p:spPr>
          <a:xfrm>
            <a:off x="4675225" y="1649968"/>
            <a:ext cx="4153950" cy="30188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Exploratory Data Analysis: Genetics</a:t>
            </a:r>
            <a:endParaRPr/>
          </a:p>
        </p:txBody>
      </p:sp>
      <p:pic>
        <p:nvPicPr>
          <p:cNvPr id="325" name="Google Shape;325;p20"/>
          <p:cNvPicPr preferRelativeResize="0"/>
          <p:nvPr/>
        </p:nvPicPr>
        <p:blipFill>
          <a:blip r:embed="rId3">
            <a:alphaModFix/>
          </a:blip>
          <a:stretch>
            <a:fillRect/>
          </a:stretch>
        </p:blipFill>
        <p:spPr>
          <a:xfrm>
            <a:off x="1339075" y="1187925"/>
            <a:ext cx="6959952" cy="3578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Exploratory Data Analysis: Pregnancies </a:t>
            </a:r>
            <a:endParaRPr/>
          </a:p>
        </p:txBody>
      </p:sp>
      <p:pic>
        <p:nvPicPr>
          <p:cNvPr id="331" name="Google Shape;331;p21"/>
          <p:cNvPicPr preferRelativeResize="0"/>
          <p:nvPr/>
        </p:nvPicPr>
        <p:blipFill>
          <a:blip r:embed="rId3">
            <a:alphaModFix/>
          </a:blip>
          <a:stretch>
            <a:fillRect/>
          </a:stretch>
        </p:blipFill>
        <p:spPr>
          <a:xfrm>
            <a:off x="2212651" y="1321125"/>
            <a:ext cx="4718700" cy="322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