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4"/>
  </p:notesMasterIdLst>
  <p:sldIdLst>
    <p:sldId id="257" r:id="rId6"/>
    <p:sldId id="321" r:id="rId7"/>
    <p:sldId id="320" r:id="rId8"/>
    <p:sldId id="322" r:id="rId9"/>
    <p:sldId id="312" r:id="rId10"/>
    <p:sldId id="323" r:id="rId11"/>
    <p:sldId id="314" r:id="rId12"/>
    <p:sldId id="324" r:id="rId13"/>
    <p:sldId id="313" r:id="rId14"/>
    <p:sldId id="315" r:id="rId15"/>
    <p:sldId id="326" r:id="rId16"/>
    <p:sldId id="316" r:id="rId17"/>
    <p:sldId id="317" r:id="rId18"/>
    <p:sldId id="318" r:id="rId19"/>
    <p:sldId id="328" r:id="rId20"/>
    <p:sldId id="325" r:id="rId21"/>
    <p:sldId id="304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SU u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AC498-88C6-7D58-E542-398F5E895E74}" v="1008" dt="2022-03-30T03:45:19.482"/>
    <p1510:client id="{5D275504-5799-425D-85C0-99B94F8FB01A}" v="211" dt="2022-03-31T16:43:30.109"/>
    <p1510:client id="{71293AF9-53E9-9E99-3FB1-0178F8BC09B2}" v="7" dt="2022-03-30T14:42:22.363"/>
    <p1510:client id="{7A246114-188B-CBA2-35A3-1C07B4A3462B}" v="539" dt="2022-03-30T15:56:46.526"/>
    <p1510:client id="{A004FE9D-7BB7-F8D0-A502-B31F15CEB7F7}" v="65" dt="2022-03-30T17:57:49.768"/>
    <p1510:client id="{D1674B87-7EA4-4100-6A7E-E039B7C96938}" v="32" dt="2022-03-30T18:16:34.384"/>
    <p1510:client id="{D9D0C64A-9E43-8241-A98E-59E775E4187F}" v="61" dt="2022-03-30T19:11:12.306"/>
    <p1510:client id="{FDB4DFE0-90D6-A615-54F5-6DBE392AF8F6}" v="2552" dt="2022-03-30T18:19:3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2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F0690-1B4A-4B1D-8713-AC336277F2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70A18-B103-4A8A-8A28-1A80DD3F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0A18-B103-4A8A-8A28-1A80DD3F4B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15788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995907" y="1830388"/>
            <a:ext cx="10972800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BB0000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753854" y="1052953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2133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69009" y="1734522"/>
            <a:ext cx="9592027" cy="441735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11200"/>
              </a:lnSpc>
              <a:spcBef>
                <a:spcPts val="0"/>
              </a:spcBef>
              <a:defRPr sz="10666" b="1" baseline="0">
                <a:solidFill>
                  <a:srgbClr val="BB0000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BIG WORD BIG PHRASE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10169"/>
            <a:ext cx="12192000" cy="5947833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BB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42139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69009" y="1734522"/>
            <a:ext cx="9592027" cy="4417351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11200"/>
              </a:lnSpc>
              <a:spcBef>
                <a:spcPts val="0"/>
              </a:spcBef>
              <a:defRPr sz="10666" b="1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BIG WORD</a:t>
            </a:r>
          </a:p>
          <a:p>
            <a:pPr lvl="0"/>
            <a:r>
              <a:rPr lang="en-US"/>
              <a:t>BIG PHRASE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508014" y="5372666"/>
            <a:ext cx="4522941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3200" baseline="-25000">
                <a:solidFill>
                  <a:srgbClr val="BB0000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247327" y="1611529"/>
            <a:ext cx="9600512" cy="3789979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4267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8666" b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7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12192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Full slide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491389" y="1436104"/>
            <a:ext cx="5331852" cy="1840275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121917">
              <a:lnSpc>
                <a:spcPts val="4587"/>
              </a:lnSpc>
              <a:spcBef>
                <a:spcPts val="0"/>
              </a:spcBef>
              <a:defRPr sz="2667" b="1">
                <a:solidFill>
                  <a:srgbClr val="636D6E"/>
                </a:solidFill>
              </a:defRPr>
            </a:lvl1pPr>
            <a:lvl2pPr marL="121917" indent="243834">
              <a:spcBef>
                <a:spcPts val="267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2133">
                <a:solidFill>
                  <a:srgbClr val="636D6E"/>
                </a:solidFill>
              </a:defRPr>
            </a:lvl2pPr>
            <a:lvl3pPr marL="121917" indent="243834">
              <a:spcBef>
                <a:spcPts val="267"/>
              </a:spcBef>
              <a:spcAft>
                <a:spcPts val="0"/>
              </a:spcAft>
              <a:buClr>
                <a:srgbClr val="BB0000"/>
              </a:buClr>
              <a:defRPr sz="2133">
                <a:solidFill>
                  <a:srgbClr val="636D6E"/>
                </a:solidFill>
              </a:defRPr>
            </a:lvl3pPr>
            <a:lvl5pPr marL="670543" indent="0">
              <a:spcBef>
                <a:spcPts val="467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2"/>
            <a:r>
              <a:rPr lang="en-US"/>
              <a:t>Fifth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5178467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516791" y="1830388"/>
            <a:ext cx="6268671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4587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753854" y="1052953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2133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431851" y="229811"/>
            <a:ext cx="4522941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1733" baseline="0">
                <a:solidFill>
                  <a:schemeClr val="bg1"/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UNIT NAME HERE</a:t>
            </a:r>
          </a:p>
          <a:p>
            <a:pPr lvl="0"/>
            <a:r>
              <a:rPr lang="en-US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753854" y="1052953"/>
            <a:ext cx="6190428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2187"/>
              </a:lnSpc>
              <a:spcBef>
                <a:spcPts val="0"/>
              </a:spcBef>
              <a:defRPr sz="2133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867204" y="1830388"/>
            <a:ext cx="870344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4587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800"/>
              </a:spcBef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670543" indent="0">
              <a:spcBef>
                <a:spcPts val="467"/>
              </a:spcBef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chart/graph/table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57382" y="1052952"/>
            <a:ext cx="6078071" cy="1143000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9282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2499" y="6356351"/>
            <a:ext cx="28448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5"/>
            <a:ext cx="12192000" cy="2962807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TheOhioStateUniversity-Horiz-RGB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79" y="1600202"/>
            <a:ext cx="6400800" cy="9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"/>
            <a:ext cx="12192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3"/>
              <a:ext cx="2438400" cy="471424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11357824" y="6351239"/>
            <a:ext cx="51969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2133" smtClean="0">
                <a:solidFill>
                  <a:srgbClr val="636D6E"/>
                </a:solidFill>
              </a:rPr>
              <a:pPr/>
              <a:t>‹#›</a:t>
            </a:fld>
            <a:endParaRPr lang="en-US" sz="2133">
              <a:solidFill>
                <a:srgbClr val="636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5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indent="0" algn="l" defTabSz="609585" rtl="0" eaLnBrk="1" latinLnBrk="0" hangingPunct="1">
        <a:spcBef>
          <a:spcPct val="20000"/>
        </a:spcBef>
        <a:buFont typeface="Arial"/>
        <a:buNone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304792" algn="l" defTabSz="609585" rtl="0" eaLnBrk="1" latinLnBrk="0" hangingPunct="1"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02" indent="0" algn="l" defTabSz="609585" rtl="0" eaLnBrk="1" latinLnBrk="0" hangingPunct="1">
        <a:spcBef>
          <a:spcPts val="0"/>
        </a:spcBef>
        <a:buFont typeface="Arial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m.uci.edu/~unicorn/old/H2A/handouts/PDFs/sodium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1828800" y="3303059"/>
            <a:ext cx="8534400" cy="82338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3200" dirty="0"/>
              <a:t>Project 3: Measuring Stellar Element Abundance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884020" y="4734039"/>
            <a:ext cx="8534400" cy="8233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sz="1867">
                <a:solidFill>
                  <a:prstClr val="white"/>
                </a:solidFill>
              </a:rPr>
              <a:t>M. Berger, A. Bernhardt, M. Bleich, Y. Shi, A. Tarrant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3200" dirty="0"/>
              <a:t>Methods – Total column density </a:t>
            </a:r>
            <a:r>
              <a:rPr lang="en-US" sz="3200"/>
              <a:t>of Na</a:t>
            </a:r>
            <a:endParaRPr lang="en-US" sz="32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2331419"/>
            <a:ext cx="9573451" cy="372906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Use the results from the CG plot, Boltzmann eq., &amp; Saha eq. to find the total column density of sodium atoms in the sun's photosphere</a:t>
            </a:r>
            <a:endParaRPr lang="en-US" sz="2400" i="1" dirty="0"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 dirty="0">
              <a:cs typeface="Arial"/>
            </a:endParaRPr>
          </a:p>
          <a:p>
            <a:pPr defTabSz="609585"/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C3206CE-D0B3-3AFF-67AD-761281BB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71" y="3591712"/>
            <a:ext cx="4672780" cy="10203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E5D6-3155-81AB-7D06-D8B0416709C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2800"/>
              <a:t>Methods – Abundance of Na relative to H in Physicist's terminology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2112344"/>
            <a:ext cx="9573451" cy="372906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H</a:t>
            </a:r>
            <a:r>
              <a:rPr lang="en-US" sz="2400" dirty="0">
                <a:latin typeface="Arial"/>
                <a:cs typeface="Arial"/>
              </a:rPr>
              <a:t> = 6.6 x 10</a:t>
            </a:r>
            <a:r>
              <a:rPr lang="en-US" sz="2400" baseline="30000" dirty="0">
                <a:latin typeface="Arial"/>
                <a:cs typeface="Arial"/>
              </a:rPr>
              <a:t>23</a:t>
            </a:r>
            <a:endParaRPr lang="en-US" sz="2400" i="1" baseline="30000" dirty="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 dirty="0" err="1">
                <a:cs typeface="Arial"/>
              </a:rPr>
              <a:t>N</a:t>
            </a:r>
            <a:r>
              <a:rPr lang="en-US" sz="1600" dirty="0" err="1">
                <a:cs typeface="Arial"/>
              </a:rPr>
              <a:t>Na</a:t>
            </a:r>
            <a:r>
              <a:rPr lang="en-US" sz="2400" dirty="0">
                <a:cs typeface="Arial"/>
              </a:rPr>
              <a:t> = </a:t>
            </a:r>
            <a:r>
              <a:rPr lang="en-US" sz="2400">
                <a:cs typeface="Arial"/>
              </a:rPr>
              <a:t>N</a:t>
            </a:r>
            <a:r>
              <a:rPr lang="en-US" sz="1600">
                <a:cs typeface="Arial"/>
              </a:rPr>
              <a:t>tot</a:t>
            </a:r>
            <a:r>
              <a:rPr lang="en-US" sz="2400">
                <a:cs typeface="Arial"/>
              </a:rPr>
              <a:t> </a:t>
            </a:r>
            <a:endParaRPr lang="en-US" sz="2400" baseline="30000" dirty="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 dirty="0">
                <a:cs typeface="Arial"/>
              </a:rPr>
              <a:t>Elemental Abundance = </a:t>
            </a:r>
            <a:r>
              <a:rPr lang="en-US" sz="2400" dirty="0" err="1">
                <a:ea typeface="+mj-lt"/>
                <a:cs typeface="+mj-lt"/>
              </a:rPr>
              <a:t>N</a:t>
            </a:r>
            <a:r>
              <a:rPr lang="en-US" sz="2400" baseline="-25000" dirty="0" err="1">
                <a:ea typeface="+mj-lt"/>
                <a:cs typeface="+mj-lt"/>
              </a:rPr>
              <a:t>Na</a:t>
            </a:r>
            <a:r>
              <a:rPr lang="en-US" sz="2400" dirty="0">
                <a:ea typeface="+mj-lt"/>
                <a:cs typeface="+mj-lt"/>
              </a:rPr>
              <a:t>/N</a:t>
            </a:r>
            <a:r>
              <a:rPr lang="en-US" sz="2400" baseline="-25000" dirty="0">
                <a:ea typeface="+mj-lt"/>
                <a:cs typeface="+mj-lt"/>
              </a:rPr>
              <a:t>H</a:t>
            </a:r>
            <a:endParaRPr lang="en-US" sz="3200" baseline="-25000" dirty="0">
              <a:ea typeface="+mj-lt"/>
              <a:cs typeface="+mj-lt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baseline="-25000" dirty="0">
              <a:ea typeface="+mj-lt"/>
              <a:cs typeface="+mj-lt"/>
            </a:endParaRPr>
          </a:p>
          <a:p>
            <a:pPr defTabSz="609585"/>
            <a:r>
              <a:rPr lang="en-US" sz="2400" baseline="-25000" dirty="0">
                <a:ea typeface="+mj-lt"/>
                <a:cs typeface="+mj-lt"/>
              </a:rPr>
              <a:t>  </a:t>
            </a:r>
            <a:endParaRPr lang="en-US" sz="2400" baseline="-25000" dirty="0"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7DCD4AA8-D8B8-CEC2-E5AF-10E8F6F443E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3243766" y="2061069"/>
            <a:ext cx="682529" cy="533619"/>
          </a:xfr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772E3-96C3-D167-641B-335AA2C9D38F}"/>
              </a:ext>
            </a:extLst>
          </p:cNvPr>
          <p:cNvSpPr txBox="1"/>
          <p:nvPr/>
        </p:nvSpPr>
        <p:spPr>
          <a:xfrm>
            <a:off x="594852" y="4589205"/>
            <a:ext cx="109961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Arial"/>
              </a:rPr>
              <a:t>Mole Ratio!</a:t>
            </a:r>
          </a:p>
        </p:txBody>
      </p:sp>
    </p:spTree>
    <p:extLst>
      <p:ext uri="{BB962C8B-B14F-4D97-AF65-F5344CB8AC3E}">
        <p14:creationId xmlns:p14="http://schemas.microsoft.com/office/powerpoint/2010/main" val="228233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2800"/>
              <a:t>Methods – Abundance of Na relative to H in Astronomer's terminology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2169494"/>
            <a:ext cx="10659301" cy="372906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N</a:t>
            </a:r>
            <a:r>
              <a:rPr lang="en-US" sz="1600">
                <a:latin typeface="Arial"/>
                <a:cs typeface="Arial"/>
              </a:rPr>
              <a:t>H</a:t>
            </a:r>
            <a:r>
              <a:rPr lang="en-US" sz="2400">
                <a:latin typeface="Arial"/>
                <a:cs typeface="Arial"/>
              </a:rPr>
              <a:t> = 6.6 x 10</a:t>
            </a:r>
            <a:r>
              <a:rPr lang="en-US" sz="2400" baseline="30000">
                <a:latin typeface="Arial"/>
                <a:cs typeface="Arial"/>
              </a:rPr>
              <a:t>23</a:t>
            </a:r>
            <a:endParaRPr lang="en-US" sz="2400" i="1" baseline="300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 err="1">
                <a:cs typeface="Arial"/>
              </a:rPr>
              <a:t>N</a:t>
            </a:r>
            <a:r>
              <a:rPr lang="en-US" sz="1600" err="1">
                <a:cs typeface="Arial"/>
              </a:rPr>
              <a:t>Na</a:t>
            </a:r>
            <a:r>
              <a:rPr lang="en-US" sz="2400">
                <a:cs typeface="Arial"/>
              </a:rPr>
              <a:t> = </a:t>
            </a:r>
            <a:r>
              <a:rPr lang="en-US" sz="2400" err="1">
                <a:cs typeface="Arial"/>
              </a:rPr>
              <a:t>N</a:t>
            </a:r>
            <a:r>
              <a:rPr lang="en-US" sz="2400" baseline="-25000" err="1">
                <a:cs typeface="Arial"/>
              </a:rPr>
              <a:t>tot</a:t>
            </a:r>
            <a:endParaRPr lang="en-US" sz="2400" err="1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cs typeface="Arial"/>
              </a:rPr>
              <a:t>Elemental Abundance = </a:t>
            </a:r>
            <a:r>
              <a:rPr lang="en-US" sz="2400">
                <a:ea typeface="+mj-lt"/>
                <a:cs typeface="+mj-lt"/>
              </a:rPr>
              <a:t>12 + log</a:t>
            </a:r>
            <a:r>
              <a:rPr lang="en-US" sz="2400" baseline="-25000">
                <a:ea typeface="+mj-lt"/>
                <a:cs typeface="+mj-lt"/>
              </a:rPr>
              <a:t>10</a:t>
            </a:r>
            <a:r>
              <a:rPr lang="en-US" sz="2400">
                <a:ea typeface="+mj-lt"/>
                <a:cs typeface="+mj-lt"/>
              </a:rPr>
              <a:t> (</a:t>
            </a:r>
            <a:r>
              <a:rPr lang="en-US" sz="2400" err="1">
                <a:ea typeface="+mj-lt"/>
                <a:cs typeface="+mj-lt"/>
              </a:rPr>
              <a:t>N</a:t>
            </a:r>
            <a:r>
              <a:rPr lang="en-US" sz="2400" baseline="-25000" err="1">
                <a:ea typeface="+mj-lt"/>
                <a:cs typeface="+mj-lt"/>
              </a:rPr>
              <a:t>Na</a:t>
            </a:r>
            <a:r>
              <a:rPr lang="en-US" sz="2400">
                <a:ea typeface="+mj-lt"/>
                <a:cs typeface="+mj-lt"/>
              </a:rPr>
              <a:t>/N</a:t>
            </a:r>
            <a:r>
              <a:rPr lang="en-US" sz="2400" baseline="-25000">
                <a:ea typeface="+mj-lt"/>
                <a:cs typeface="+mj-lt"/>
              </a:rPr>
              <a:t>H</a:t>
            </a:r>
            <a:r>
              <a:rPr lang="en-US" sz="2400">
                <a:ea typeface="+mj-lt"/>
                <a:cs typeface="+mj-lt"/>
              </a:rPr>
              <a:t>)</a:t>
            </a:r>
          </a:p>
          <a:p>
            <a:pPr marL="342900" indent="-342900" defTabSz="609585">
              <a:buFont typeface="Arial"/>
              <a:buChar char="•"/>
            </a:pPr>
            <a:endParaRPr lang="en-US" sz="2400">
              <a:cs typeface="Arial"/>
            </a:endParaRPr>
          </a:p>
          <a:p>
            <a:pPr defTabSz="609585"/>
            <a:r>
              <a:rPr lang="en-US" sz="1800" b="1">
                <a:cs typeface="Arial"/>
              </a:rPr>
              <a:t>      Note:</a:t>
            </a:r>
            <a:r>
              <a:rPr lang="en-US" sz="1800">
                <a:cs typeface="Arial"/>
              </a:rPr>
              <a:t> </a:t>
            </a:r>
            <a:r>
              <a:rPr lang="en-US" sz="1800">
                <a:ea typeface="+mj-lt"/>
                <a:cs typeface="+mj-lt"/>
              </a:rPr>
              <a:t>12 is the elemental abundance in the solar photosphere of hydrogen (Lodders et al., 2009).  </a:t>
            </a:r>
            <a:endParaRPr lang="en-US" sz="24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i="1">
              <a:solidFill>
                <a:prstClr val="black"/>
              </a:solidFill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78C8966-9C17-AE0B-79A9-B8816C89151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3143808" y="2167028"/>
            <a:ext cx="685800" cy="542925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8260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/>
          <a:lstStyle/>
          <a:p>
            <a:r>
              <a:rPr lang="en-US" sz="3200" dirty="0"/>
              <a:t>Results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1936812"/>
            <a:ext cx="9573451" cy="3524956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From the curve of growth model, N is:</a:t>
            </a:r>
            <a:endParaRPr lang="en-US" sz="2400" i="1">
              <a:latin typeface="Arial"/>
              <a:cs typeface="Arial"/>
            </a:endParaRPr>
          </a:p>
          <a:p>
            <a:pPr defTabSz="609585"/>
            <a:endParaRPr lang="en-US" sz="2400">
              <a:ea typeface="+mj-lt"/>
              <a:cs typeface="+mj-lt"/>
            </a:endParaRPr>
          </a:p>
          <a:p>
            <a:pPr defTabSz="609585"/>
            <a:endParaRPr lang="en-US" sz="24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cs typeface="Arial"/>
              </a:rPr>
              <a:t>From the Boltzmann equation, the ratio </a:t>
            </a:r>
            <a:r>
              <a:rPr lang="en-US" sz="2400">
                <a:ea typeface="+mj-lt"/>
                <a:cs typeface="+mj-lt"/>
              </a:rPr>
              <a:t>N</a:t>
            </a:r>
            <a:r>
              <a:rPr lang="en-US" sz="1600">
                <a:ea typeface="+mj-lt"/>
                <a:cs typeface="+mj-lt"/>
              </a:rPr>
              <a:t>2</a:t>
            </a:r>
            <a:r>
              <a:rPr lang="en-US" sz="2400">
                <a:ea typeface="+mj-lt"/>
                <a:cs typeface="+mj-lt"/>
              </a:rPr>
              <a:t>/N</a:t>
            </a:r>
            <a:r>
              <a:rPr lang="en-US" sz="1600">
                <a:ea typeface="+mj-lt"/>
                <a:cs typeface="+mj-lt"/>
              </a:rPr>
              <a:t>1</a:t>
            </a:r>
            <a:r>
              <a:rPr lang="en-US" sz="2400">
                <a:cs typeface="Arial"/>
              </a:rPr>
              <a:t> is:</a:t>
            </a:r>
            <a:endParaRPr lang="en-US" sz="2400" baseline="-250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cs typeface="Arial"/>
              </a:rPr>
              <a:t>From the Saha equation, the ratio </a:t>
            </a:r>
            <a:r>
              <a:rPr lang="en-US" sz="2400" err="1">
                <a:cs typeface="Arial"/>
              </a:rPr>
              <a:t>Na</a:t>
            </a:r>
            <a:r>
              <a:rPr lang="en-US" sz="2400" baseline="-25000" err="1">
                <a:cs typeface="Arial"/>
              </a:rPr>
              <a:t>II</a:t>
            </a:r>
            <a:r>
              <a:rPr lang="en-US" sz="2400">
                <a:cs typeface="Arial"/>
              </a:rPr>
              <a:t>/</a:t>
            </a:r>
            <a:r>
              <a:rPr lang="en-US" sz="2400" err="1">
                <a:cs typeface="Arial"/>
              </a:rPr>
              <a:t>Na</a:t>
            </a:r>
            <a:r>
              <a:rPr lang="en-US" sz="2400" baseline="-25000" err="1">
                <a:cs typeface="Arial"/>
              </a:rPr>
              <a:t>I</a:t>
            </a:r>
            <a:r>
              <a:rPr lang="en-US" sz="2400">
                <a:cs typeface="Arial"/>
              </a:rPr>
              <a:t> is:</a:t>
            </a:r>
          </a:p>
          <a:p>
            <a:pPr marL="342900" indent="-342900" defTabSz="609585">
              <a:buFont typeface="Arial"/>
              <a:buChar char="•"/>
            </a:pPr>
            <a:endParaRPr lang="en-US" sz="24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cs typeface="Arial"/>
              </a:rPr>
              <a:t>The total column density is </a:t>
            </a:r>
            <a:r>
              <a:rPr lang="en-US" sz="2400" err="1">
                <a:cs typeface="Arial"/>
              </a:rPr>
              <a:t>N</a:t>
            </a:r>
            <a:r>
              <a:rPr lang="en-US" sz="2400" baseline="-25000" err="1">
                <a:cs typeface="Arial"/>
              </a:rPr>
              <a:t>total</a:t>
            </a:r>
            <a:r>
              <a:rPr lang="en-US" sz="2400">
                <a:cs typeface="Arial"/>
              </a:rPr>
              <a:t> is:</a:t>
            </a:r>
          </a:p>
          <a:p>
            <a:pPr marL="342900" indent="-342900" defTabSz="609585">
              <a:buFont typeface="Arial"/>
              <a:buChar char="•"/>
            </a:pPr>
            <a:endParaRPr lang="en-US" sz="2400" baseline="30000">
              <a:cs typeface="Arial"/>
            </a:endParaRPr>
          </a:p>
          <a:p>
            <a:pPr defTabSz="609585"/>
            <a:endParaRPr lang="en-US" sz="2400">
              <a:cs typeface="Arial"/>
            </a:endParaRPr>
          </a:p>
          <a:p>
            <a:pPr defTabSz="609585"/>
            <a:endParaRPr lang="en-US" sz="2667">
              <a:cs typeface="Arial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124BBA4-AB8C-F901-9846-42B0ABEADB4A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8005122" y="1640345"/>
            <a:ext cx="2981794" cy="791715"/>
          </a:xfrm>
          <a:ln>
            <a:solidFill>
              <a:schemeClr val="bg1"/>
            </a:solidFill>
          </a:ln>
        </p:spPr>
      </p:pic>
      <p:pic>
        <p:nvPicPr>
          <p:cNvPr id="2" name="Picture 6" descr="Text&#10;&#10;Description automatically generated">
            <a:extLst>
              <a:ext uri="{FF2B5EF4-FFF2-40B4-BE49-F238E27FC236}">
                <a16:creationId xmlns:a16="http://schemas.microsoft.com/office/drawing/2014/main" id="{1393C342-EF0A-DC67-C07C-2A0A2D03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894" y="3983380"/>
            <a:ext cx="1782931" cy="895219"/>
          </a:xfrm>
          <a:prstGeom prst="rect">
            <a:avLst/>
          </a:prstGeom>
        </p:spPr>
      </p:pic>
      <p:pic>
        <p:nvPicPr>
          <p:cNvPr id="9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3D02EAB-5806-DAF1-981C-39ABD195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429" y="2641848"/>
            <a:ext cx="1733551" cy="898423"/>
          </a:xfrm>
          <a:prstGeom prst="rect">
            <a:avLst/>
          </a:prstGeom>
        </p:spPr>
      </p:pic>
      <p:pic>
        <p:nvPicPr>
          <p:cNvPr id="11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5E29F827-0960-B4C9-244C-E28A11BB0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846" y="5188956"/>
            <a:ext cx="3714197" cy="90847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4516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3200" dirty="0"/>
              <a:t>Results (cont.)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2021856"/>
            <a:ext cx="9573451" cy="372906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85"/>
            <a:endParaRPr lang="en-US" sz="2400" baseline="30000" dirty="0">
              <a:cs typeface="Arial"/>
            </a:endParaRPr>
          </a:p>
          <a:p>
            <a:pPr marL="342900" indent="-342900" defTabSz="609585">
              <a:buFont typeface="Arial,Sans-Serif"/>
              <a:buChar char="•"/>
            </a:pPr>
            <a:r>
              <a:rPr lang="en-US" sz="2400" dirty="0">
                <a:cs typeface="Arial"/>
              </a:rPr>
              <a:t>Physicist abundance = 3.45 x 10</a:t>
            </a:r>
            <a:r>
              <a:rPr lang="en-US" sz="2400" baseline="30000" dirty="0">
                <a:cs typeface="Arial"/>
              </a:rPr>
              <a:t>-6</a:t>
            </a:r>
          </a:p>
          <a:p>
            <a:pPr defTabSz="609585"/>
            <a:endParaRPr lang="en-US" baseline="30000" dirty="0">
              <a:cs typeface="Arial"/>
            </a:endParaRPr>
          </a:p>
          <a:p>
            <a:pPr marL="342900" indent="-342900" defTabSz="609585">
              <a:buFont typeface="Arial,Sans-Serif"/>
              <a:buChar char="•"/>
            </a:pPr>
            <a:endParaRPr lang="en-US" sz="2400" baseline="30000" dirty="0">
              <a:cs typeface="Arial"/>
            </a:endParaRPr>
          </a:p>
          <a:p>
            <a:pPr marL="342900" indent="-342900" defTabSz="609585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Astronomer's abundance = 6.54</a:t>
            </a:r>
          </a:p>
          <a:p>
            <a:pPr defTabSz="609585"/>
            <a:r>
              <a:rPr lang="en-US" sz="2400">
                <a:latin typeface="Arial"/>
                <a:cs typeface="Arial"/>
              </a:rPr>
              <a:t>       - </a:t>
            </a:r>
            <a:r>
              <a:rPr lang="en-US" sz="2400" dirty="0">
                <a:latin typeface="Arial"/>
                <a:cs typeface="Arial"/>
              </a:rPr>
              <a:t>[Na/H] = </a:t>
            </a:r>
            <a:r>
              <a:rPr lang="en-US" sz="2400">
                <a:latin typeface="Arial"/>
                <a:cs typeface="Arial"/>
              </a:rPr>
              <a:t>0.264</a:t>
            </a: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 dirty="0">
              <a:latin typeface="Arial"/>
              <a:cs typeface="Arial"/>
            </a:endParaRPr>
          </a:p>
          <a:p>
            <a:pPr defTabSz="609585"/>
            <a:endParaRPr lang="en-US" sz="2667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2FA9-FEFD-4812-8BD6-FC5511E672C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hysics are cool. : r/memes">
            <a:extLst>
              <a:ext uri="{FF2B5EF4-FFF2-40B4-BE49-F238E27FC236}">
                <a16:creationId xmlns:a16="http://schemas.microsoft.com/office/drawing/2014/main" id="{CA4067C5-1A73-4493-928E-F9972B4D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7" y="1479365"/>
            <a:ext cx="4826305" cy="481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0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3200"/>
              <a:t>Are these results valid?</a:t>
            </a:r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274411" y="2334372"/>
            <a:ext cx="5035886" cy="4894694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09585"/>
            <a:endParaRPr lang="en-US" sz="2400" baseline="30000" dirty="0">
              <a:cs typeface="Arial"/>
            </a:endParaRPr>
          </a:p>
          <a:p>
            <a:pPr marL="342900" indent="-342900" defTabSz="609585">
              <a:buFont typeface="Arial,Sans-Serif"/>
              <a:buChar char="•"/>
            </a:pPr>
            <a:r>
              <a:rPr lang="en-US" sz="2000" dirty="0">
                <a:latin typeface="Arial"/>
                <a:cs typeface="Arial"/>
              </a:rPr>
              <a:t>Calculated elemental abundance = 6.54</a:t>
            </a:r>
          </a:p>
          <a:p>
            <a:pPr marL="342900" indent="-342900" defTabSz="609585">
              <a:buFont typeface="Arial,Sans-Serif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342900" indent="-342900" defTabSz="609585">
              <a:buFont typeface="Arial,Sans-Serif"/>
              <a:buChar char="•"/>
            </a:pPr>
            <a:r>
              <a:rPr lang="en-US" sz="2000" dirty="0">
                <a:latin typeface="Arial"/>
                <a:cs typeface="Arial"/>
              </a:rPr>
              <a:t>Na value should be around 6.30, so we are very close to the true value</a:t>
            </a:r>
          </a:p>
          <a:p>
            <a:pPr marL="342900" indent="-342900" defTabSz="609585">
              <a:buFont typeface="Arial,Sans-Serif"/>
              <a:buChar char="•"/>
            </a:pPr>
            <a:endParaRPr lang="en-US" sz="2000">
              <a:latin typeface="Arial"/>
              <a:cs typeface="Arial"/>
            </a:endParaRPr>
          </a:p>
          <a:p>
            <a:pPr marL="342900" indent="-342900" defTabSz="609585"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Potentially due to the chosen temperature constant</a:t>
            </a: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latin typeface="Arial"/>
              <a:cs typeface="Arial"/>
            </a:endParaRPr>
          </a:p>
          <a:p>
            <a:pPr defTabSz="609585"/>
            <a:endParaRPr lang="en-US" sz="2667" dirty="0">
              <a:latin typeface="Arial"/>
              <a:cs typeface="Arial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446FB904-32F7-CF30-3C3B-A6A403DF1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64" y="1844515"/>
            <a:ext cx="6686411" cy="37404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65D4FC-1825-74EE-FF1F-DA9E45C7D16B}"/>
              </a:ext>
            </a:extLst>
          </p:cNvPr>
          <p:cNvSpPr/>
          <p:nvPr/>
        </p:nvSpPr>
        <p:spPr>
          <a:xfrm>
            <a:off x="5600700" y="4705350"/>
            <a:ext cx="1526241" cy="28799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2988A-242C-401A-A102-096FB44F6E45}"/>
              </a:ext>
            </a:extLst>
          </p:cNvPr>
          <p:cNvSpPr txBox="1"/>
          <p:nvPr/>
        </p:nvSpPr>
        <p:spPr>
          <a:xfrm>
            <a:off x="8875058" y="5830176"/>
            <a:ext cx="375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Modified from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Lodders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al., 2009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1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/>
          <a:lstStyle/>
          <a:p>
            <a:r>
              <a:rPr lang="en-US" sz="3200"/>
              <a:t>Conclusions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2331419"/>
            <a:ext cx="9573451" cy="372906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For every mole of Na, there will be ~ 2.9 x 10^5 moles of H</a:t>
            </a:r>
          </a:p>
          <a:p>
            <a:pPr marL="342900" indent="-342900" defTabSz="609585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Used temp. constant may have led to the elemental abundance being slightly greater than the tabulated value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2FA9-FEFD-4812-8BD6-FC5511E672C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1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2414-1C7C-4A1F-8F70-27C5C8E96FA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0996703" cy="1143000"/>
          </a:xfrm>
        </p:spPr>
        <p:txBody>
          <a:bodyPr/>
          <a:lstStyle/>
          <a:p>
            <a:r>
              <a:rPr lang="en-US" sz="3200"/>
              <a:t>Contributions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2080408"/>
            <a:ext cx="10626164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sym typeface="Wingdings" panose="05000000000000000000" pitchFamily="2" charset="2"/>
              </a:rPr>
              <a:t>Alex – Boltzmann Eq, slides, abundance calculations</a:t>
            </a: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sym typeface="Wingdings" panose="05000000000000000000" pitchFamily="2" charset="2"/>
              </a:rPr>
              <a:t>Ashley – </a:t>
            </a:r>
            <a:r>
              <a:rPr lang="en-US" sz="2400" dirty="0" err="1">
                <a:latin typeface="Arial"/>
                <a:sym typeface="Wingdings" panose="05000000000000000000" pitchFamily="2" charset="2"/>
              </a:rPr>
              <a:t>Saha</a:t>
            </a:r>
            <a:r>
              <a:rPr lang="en-US" sz="2400" dirty="0">
                <a:latin typeface="Arial"/>
                <a:sym typeface="Wingdings" panose="05000000000000000000" pitchFamily="2" charset="2"/>
              </a:rPr>
              <a:t> Eq, slides, written report</a:t>
            </a:r>
            <a:endParaRPr lang="en-US" sz="2400" dirty="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sym typeface="Wingdings" panose="05000000000000000000" pitchFamily="2" charset="2"/>
              </a:rPr>
              <a:t>Mariana – Boltzmann Eq, slides, abundance calculations</a:t>
            </a:r>
            <a:endParaRPr lang="en-US" sz="2400" dirty="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sym typeface="Wingdings" panose="05000000000000000000" pitchFamily="2" charset="2"/>
              </a:rPr>
              <a:t>Missie</a:t>
            </a:r>
            <a:r>
              <a:rPr lang="en-US" sz="2400" dirty="0">
                <a:latin typeface="Arial"/>
                <a:sym typeface="Wingdings" panose="05000000000000000000" pitchFamily="2" charset="2"/>
              </a:rPr>
              <a:t> – </a:t>
            </a:r>
            <a:r>
              <a:rPr lang="en-US" sz="2400" dirty="0" err="1">
                <a:latin typeface="Arial"/>
                <a:sym typeface="Wingdings" panose="05000000000000000000" pitchFamily="2" charset="2"/>
              </a:rPr>
              <a:t>Saha</a:t>
            </a:r>
            <a:r>
              <a:rPr lang="en-US" sz="2400" dirty="0">
                <a:latin typeface="Arial"/>
                <a:sym typeface="Wingdings" panose="05000000000000000000" pitchFamily="2" charset="2"/>
              </a:rPr>
              <a:t> Eq, slides</a:t>
            </a:r>
            <a:endParaRPr lang="en-US" sz="2400" dirty="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456565" indent="-456565" defTabSz="609585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/>
                <a:sym typeface="Wingdings" panose="05000000000000000000" pitchFamily="2" charset="2"/>
              </a:rPr>
              <a:t>Yuanhao</a:t>
            </a:r>
            <a:r>
              <a:rPr lang="en-US" sz="2400" dirty="0">
                <a:latin typeface="Arial"/>
                <a:sym typeface="Wingdings" panose="05000000000000000000" pitchFamily="2" charset="2"/>
              </a:rPr>
              <a:t> – Calculations</a:t>
            </a:r>
            <a:endParaRPr lang="en-US" sz="2400" dirty="0"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74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6078071" cy="1143000"/>
          </a:xfrm>
        </p:spPr>
        <p:txBody>
          <a:bodyPr/>
          <a:lstStyle/>
          <a:p>
            <a:r>
              <a:rPr lang="en-US" sz="3200"/>
              <a:t>References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8" y="1895695"/>
            <a:ext cx="10781552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45" marR="0" indent="-360045"/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CCDCCC7-F96A-D0BA-91A8-921F877E5AAF}"/>
              </a:ext>
            </a:extLst>
          </p:cNvPr>
          <p:cNvSpPr txBox="1">
            <a:spLocks/>
          </p:cNvSpPr>
          <p:nvPr/>
        </p:nvSpPr>
        <p:spPr>
          <a:xfrm>
            <a:off x="597648" y="2080408"/>
            <a:ext cx="10626164" cy="4677247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defTabSz="609585"/>
            <a:r>
              <a:rPr lang="en-US" sz="2400">
                <a:ea typeface="+mj-lt"/>
                <a:cs typeface="+mj-lt"/>
              </a:rPr>
              <a:t>Lodders, K., Palme, H., &amp; Gail, H. P. (2009). Abundances of the elements in the solar system. </a:t>
            </a:r>
            <a:r>
              <a:rPr lang="en-US" sz="2400" i="1" err="1">
                <a:ea typeface="+mj-lt"/>
                <a:cs typeface="+mj-lt"/>
              </a:rPr>
              <a:t>arXiv</a:t>
            </a:r>
            <a:r>
              <a:rPr lang="en-US" sz="2400" i="1">
                <a:ea typeface="+mj-lt"/>
                <a:cs typeface="+mj-lt"/>
              </a:rPr>
              <a:t> preprint arXiv:0901.1149</a:t>
            </a:r>
            <a:r>
              <a:rPr lang="en-US" sz="2400">
                <a:ea typeface="+mj-lt"/>
                <a:cs typeface="+mj-lt"/>
              </a:rPr>
              <a:t>. </a:t>
            </a:r>
            <a:endParaRPr lang="en-US"/>
          </a:p>
          <a:p>
            <a:pPr algn="just" defTabSz="609585">
              <a:buFont typeface="Arial" panose="020B0604020202020204" pitchFamily="34" charset="0"/>
              <a:buChar char="•"/>
            </a:pPr>
            <a:endParaRPr lang="en-US" sz="2400">
              <a:latin typeface="Arial"/>
              <a:cs typeface="Arial"/>
            </a:endParaRPr>
          </a:p>
          <a:p>
            <a:pPr defTabSz="609585"/>
            <a:r>
              <a:rPr lang="en-US" sz="2400">
                <a:ea typeface="+mj-lt"/>
                <a:cs typeface="+mj-lt"/>
              </a:rPr>
              <a:t>Sadek, R., Kassem, M., Abdo, M., &amp; </a:t>
            </a:r>
            <a:r>
              <a:rPr lang="en-US" sz="2400" err="1">
                <a:ea typeface="+mj-lt"/>
                <a:cs typeface="+mj-lt"/>
              </a:rPr>
              <a:t>Elbasuney</a:t>
            </a:r>
            <a:r>
              <a:rPr lang="en-US" sz="2400">
                <a:ea typeface="+mj-lt"/>
                <a:cs typeface="+mj-lt"/>
              </a:rPr>
              <a:t>, S. (2017). Novel yellow colored flame compositions with superior spectral performance. </a:t>
            </a:r>
            <a:r>
              <a:rPr lang="en-US" sz="2400" i="1" err="1">
                <a:ea typeface="+mj-lt"/>
                <a:cs typeface="+mj-lt"/>
              </a:rPr>
              <a:t>Defence</a:t>
            </a:r>
            <a:r>
              <a:rPr lang="en-US" sz="2400" i="1">
                <a:ea typeface="+mj-lt"/>
                <a:cs typeface="+mj-lt"/>
              </a:rPr>
              <a:t> Technology</a:t>
            </a:r>
            <a:r>
              <a:rPr lang="en-US" sz="2400">
                <a:ea typeface="+mj-lt"/>
                <a:cs typeface="+mj-lt"/>
              </a:rPr>
              <a:t>, </a:t>
            </a:r>
            <a:r>
              <a:rPr lang="en-US" sz="2400" i="1">
                <a:ea typeface="+mj-lt"/>
                <a:cs typeface="+mj-lt"/>
              </a:rPr>
              <a:t>13</a:t>
            </a:r>
            <a:r>
              <a:rPr lang="en-US" sz="2400">
                <a:ea typeface="+mj-lt"/>
                <a:cs typeface="+mj-lt"/>
              </a:rPr>
              <a:t>(1), 33-39. </a:t>
            </a:r>
          </a:p>
          <a:p>
            <a:pPr defTabSz="609585"/>
            <a:endParaRPr lang="en-US" sz="2400">
              <a:cs typeface="Arial"/>
            </a:endParaRPr>
          </a:p>
          <a:p>
            <a:pPr defTabSz="609585"/>
            <a:r>
              <a:rPr lang="en-US" sz="2400">
                <a:ea typeface="+mj-lt"/>
                <a:cs typeface="+mj-lt"/>
                <a:hlinkClick r:id="rId2"/>
              </a:rPr>
              <a:t>https://www.chem.uci.edu/~unicorn/old/H2A/handouts/PDFs/sodium.pdf</a:t>
            </a:r>
            <a:endParaRPr lang="en-US">
              <a:ea typeface="+mj-lt"/>
              <a:cs typeface="+mj-lt"/>
            </a:endParaRPr>
          </a:p>
          <a:p>
            <a:pPr defTabSz="609585"/>
            <a:endParaRPr lang="en-US" sz="2400">
              <a:cs typeface="Arial"/>
            </a:endParaRPr>
          </a:p>
          <a:p>
            <a:pPr defTabSz="609585"/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97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3200">
                <a:cs typeface="Arial"/>
              </a:rPr>
              <a:t>Measuring Elemental Abundance in Stars</a:t>
            </a:r>
            <a:endParaRPr lang="en-US" sz="3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2162780"/>
            <a:ext cx="6645833" cy="413755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One of the main applications of stellar spectroscopy</a:t>
            </a:r>
          </a:p>
          <a:p>
            <a:pPr marL="342900" indent="-342900" defTabSz="609585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 dirty="0">
                <a:cs typeface="Arial"/>
              </a:rPr>
              <a:t>Strength of absorption lines provide information on the abundances of elements in the photosphere of the selected star</a:t>
            </a:r>
          </a:p>
          <a:p>
            <a:pPr marL="342900" indent="-342900" defTabSz="609585">
              <a:buFont typeface="Arial"/>
              <a:buChar char="•"/>
            </a:pP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If we know the star's elemental abundance, we can get a good idea of the surrounding planet abundances</a:t>
            </a:r>
            <a:endParaRPr lang="en-US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" name="Picture 5" descr="A picture containing text, doll, toy&#10;&#10;Description automatically generated">
            <a:extLst>
              <a:ext uri="{FF2B5EF4-FFF2-40B4-BE49-F238E27FC236}">
                <a16:creationId xmlns:a16="http://schemas.microsoft.com/office/drawing/2014/main" id="{1936EA2A-F362-0694-EDF5-08EF11FF61B0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8330324" y="2332544"/>
            <a:ext cx="3337037" cy="3337037"/>
          </a:xfrm>
        </p:spPr>
      </p:pic>
    </p:spTree>
    <p:extLst>
      <p:ext uri="{BB962C8B-B14F-4D97-AF65-F5344CB8AC3E}">
        <p14:creationId xmlns:p14="http://schemas.microsoft.com/office/powerpoint/2010/main" val="363475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3200"/>
              <a:t>Goals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1959944"/>
            <a:ext cx="9573451" cy="413755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Understand the curve of growth method</a:t>
            </a:r>
            <a:endParaRPr lang="en-US">
              <a:cs typeface="Arial"/>
            </a:endParaRPr>
          </a:p>
          <a:p>
            <a:pPr defTabSz="609585"/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Understand how stellar abundance is measured in the real world</a:t>
            </a:r>
          </a:p>
          <a:p>
            <a:pPr defTabSz="609585"/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Understand the Boltzmann &amp; Saha equations and how they apply to measuring elemental abundance </a:t>
            </a:r>
          </a:p>
          <a:p>
            <a:pPr marL="342900" indent="-342900" defTabSz="609585">
              <a:buFont typeface="Arial"/>
              <a:buChar char="•"/>
            </a:pPr>
            <a:endParaRPr lang="en-US" sz="24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cs typeface="Arial"/>
              </a:rPr>
              <a:t>Measure the elemental abundance of Na in the sun's photosphere relative to H</a:t>
            </a:r>
          </a:p>
          <a:p>
            <a:pPr defTabSz="609585"/>
            <a:endParaRPr lang="en-US" sz="2400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cs typeface="Arial"/>
              </a:rPr>
              <a:t>Report results in terms that physicists and astronomers can understand</a:t>
            </a:r>
          </a:p>
          <a:p>
            <a:pPr marL="342900" indent="-342900" defTabSz="609585">
              <a:buFont typeface="Arial"/>
              <a:buChar char="•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3D6E-74FA-4256-AFE3-A189745144F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3200"/>
              <a:t>Methods – Curve of Growth Method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2051697"/>
            <a:ext cx="9573451" cy="413755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defTabSz="609585">
              <a:buAutoNum type="arabicPeriod"/>
            </a:pPr>
            <a:r>
              <a:rPr lang="en-US" sz="2400">
                <a:cs typeface="Arial"/>
              </a:rPr>
              <a:t>Measure the equivalent width (EW) of one of the Na doublet lines</a:t>
            </a:r>
          </a:p>
          <a:p>
            <a:pPr marL="457200" indent="-457200" defTabSz="609585">
              <a:buFontTx/>
              <a:buAutoNum type="arabicPeriod"/>
            </a:pPr>
            <a:endParaRPr lang="en-US" sz="2400">
              <a:latin typeface="Arial"/>
              <a:cs typeface="Arial"/>
            </a:endParaRPr>
          </a:p>
          <a:p>
            <a:pPr marL="457200" indent="-457200" defTabSz="609585">
              <a:buFontTx/>
              <a:buAutoNum type="arabicPeriod"/>
            </a:pPr>
            <a:r>
              <a:rPr lang="en-US" sz="2400">
                <a:latin typeface="Arial"/>
                <a:cs typeface="Arial"/>
              </a:rPr>
              <a:t>Find the Number density of Na atoms in the ground state from the Curve of Growth plot</a:t>
            </a:r>
          </a:p>
          <a:p>
            <a:pPr marL="457200" indent="-457200" defTabSz="609585">
              <a:buFontTx/>
              <a:buAutoNum type="arabicPeriod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457200" indent="-457200" defTabSz="609585">
              <a:buFontTx/>
              <a:buAutoNum type="arabicPeriod"/>
            </a:pPr>
            <a:r>
              <a:rPr lang="en-US" sz="2400">
                <a:latin typeface="Arial"/>
                <a:cs typeface="Arial"/>
              </a:rPr>
              <a:t>Use the Boltzmann Eq. to estimate the ground state to excited state Na-atom ratio</a:t>
            </a:r>
          </a:p>
          <a:p>
            <a:pPr marL="457200" indent="-457200" defTabSz="609585">
              <a:buFontTx/>
              <a:buAutoNum type="arabicPeriod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457200" indent="-457200" defTabSz="609585">
              <a:buFontTx/>
              <a:buAutoNum type="arabicPeriod"/>
            </a:pPr>
            <a:r>
              <a:rPr lang="en-US" sz="2400">
                <a:latin typeface="Arial"/>
                <a:cs typeface="Arial"/>
              </a:rPr>
              <a:t>Use the </a:t>
            </a:r>
            <a:r>
              <a:rPr lang="en-US" sz="2400" err="1">
                <a:latin typeface="Arial"/>
                <a:cs typeface="Arial"/>
              </a:rPr>
              <a:t>Saha</a:t>
            </a:r>
            <a:r>
              <a:rPr lang="en-US" sz="2400">
                <a:latin typeface="Arial"/>
                <a:cs typeface="Arial"/>
              </a:rPr>
              <a:t> Eq. to estimate the neutral to ionized Na-atom ratio</a:t>
            </a:r>
          </a:p>
          <a:p>
            <a:pPr marL="457200" indent="-457200" defTabSz="609585">
              <a:buFontTx/>
              <a:buAutoNum type="arabicPeriod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457200" indent="-457200" defTabSz="609585">
              <a:buFontTx/>
              <a:buAutoNum type="arabicPeriod"/>
            </a:pPr>
            <a:r>
              <a:rPr lang="en-US" sz="2400">
                <a:latin typeface="Arial"/>
                <a:cs typeface="Arial"/>
              </a:rPr>
              <a:t>Compute the total column density of Na atoms in the sun's photosphere from the results of steps 2-4</a:t>
            </a: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3D6E-74FA-4256-AFE3-A189745144F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3200" dirty="0"/>
              <a:t>Methods – Equivalent width (EW</a:t>
            </a:r>
            <a:r>
              <a:rPr lang="en-US" sz="3200"/>
              <a:t>)</a:t>
            </a:r>
            <a:endParaRPr lang="en-US" sz="32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2186735"/>
            <a:ext cx="9573451" cy="372906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EW – Width of a rectangle that produces an area that equals the spectral line profile area</a:t>
            </a: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At </a:t>
            </a:r>
            <a:r>
              <a:rPr lang="en-US" sz="2400">
                <a:ea typeface="+mj-lt"/>
                <a:cs typeface="+mj-lt"/>
              </a:rPr>
              <a:t>𝜆 = 5890 Å, EW = 0.834672 Å</a:t>
            </a:r>
            <a:endParaRPr lang="en-US"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i="1" dirty="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i="1"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66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9B5A74-8343-DC3E-FE0A-EC1000ABF253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995122" y="3708304"/>
            <a:ext cx="4381680" cy="3022330"/>
          </a:xfr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86AE7-9C90-6557-5662-948A944E3643}"/>
              </a:ext>
            </a:extLst>
          </p:cNvPr>
          <p:cNvSpPr txBox="1"/>
          <p:nvPr/>
        </p:nvSpPr>
        <p:spPr>
          <a:xfrm>
            <a:off x="3046071" y="31039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Arial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DFB64FD8-BCB8-14C4-BDFC-41A02BA2B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236" y="4046647"/>
            <a:ext cx="4610724" cy="23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2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3200"/>
              <a:t>Methods – Curve of Growth (CG) Plot 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462456" y="2002380"/>
            <a:ext cx="6198445" cy="484748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Find the y-value on the CG plot by using:</a:t>
            </a:r>
            <a:endParaRPr lang="en-US"/>
          </a:p>
          <a:p>
            <a:pPr defTabSz="609585"/>
            <a:r>
              <a:rPr lang="en-US" sz="2400">
                <a:latin typeface="Arial"/>
                <a:cs typeface="Arial"/>
              </a:rPr>
              <a:t>        -   y = -3.85</a:t>
            </a: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Find the corresponding x-value by using the CG plot</a:t>
            </a:r>
          </a:p>
          <a:p>
            <a:pPr defTabSz="609585"/>
            <a:r>
              <a:rPr lang="en-US" sz="2400">
                <a:latin typeface="Arial"/>
                <a:cs typeface="Arial"/>
              </a:rPr>
              <a:t>       -   x ~ 14.8 </a:t>
            </a:r>
          </a:p>
          <a:p>
            <a:pPr defTabSz="609585"/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Convert x to N by using:</a:t>
            </a: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defTabSz="609585"/>
            <a:r>
              <a:rPr lang="en-US" sz="2400">
                <a:latin typeface="Arial"/>
                <a:cs typeface="Arial"/>
              </a:rPr>
              <a:t>       - Oscillator strength: f = 0.65 </a:t>
            </a:r>
            <a:endParaRPr lang="en-US">
              <a:cs typeface="Arial"/>
            </a:endParaRPr>
          </a:p>
          <a:p>
            <a:pPr defTabSz="609585"/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N - Sodium GS Number Density</a:t>
            </a: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i="1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 i="1">
              <a:solidFill>
                <a:prstClr val="black"/>
              </a:solidFill>
              <a:latin typeface="Arial"/>
              <a:cs typeface="Arial"/>
            </a:endParaRPr>
          </a:p>
          <a:p>
            <a:pPr marL="913765" lvl="1" indent="-456565" defTabSz="609585">
              <a:buFont typeface="Arial" panose="020B0604020202020204" pitchFamily="34" charset="0"/>
              <a:buChar char="•"/>
            </a:pPr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  <a:p>
            <a:pPr defTabSz="609585"/>
            <a:endParaRPr lang="en-US" sz="26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86AE7-9C90-6557-5662-948A944E3643}"/>
              </a:ext>
            </a:extLst>
          </p:cNvPr>
          <p:cNvSpPr txBox="1"/>
          <p:nvPr/>
        </p:nvSpPr>
        <p:spPr>
          <a:xfrm>
            <a:off x="3046071" y="31039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Arial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9765E25D-9C3B-5C57-D297-38957B8AA51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8422569" y="1880744"/>
            <a:ext cx="2435527" cy="899910"/>
          </a:xfrm>
          <a:ln>
            <a:solidFill>
              <a:schemeClr val="bg1"/>
            </a:solidFill>
          </a:ln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8DC050E-5CF5-E4C7-F28E-020A5924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920" y="2780660"/>
            <a:ext cx="4629461" cy="3399736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1946786-535F-C152-1AF1-9BFEB74EB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758" y="4485924"/>
            <a:ext cx="2321642" cy="7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9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/>
          <a:lstStyle/>
          <a:p>
            <a:r>
              <a:rPr lang="en-US" sz="3200" dirty="0"/>
              <a:t>Methods - Boltzmann equation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97649" y="1939322"/>
            <a:ext cx="9573451" cy="4217334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N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/N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 is the ratio of excited state to ground state atoms</a:t>
            </a:r>
            <a:endParaRPr lang="en-US"/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k = 1.38e-23 m</a:t>
            </a:r>
            <a:r>
              <a:rPr lang="en-US" sz="2400" baseline="30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 kg s</a:t>
            </a:r>
            <a:r>
              <a:rPr lang="en-US" sz="2400" baseline="30000">
                <a:latin typeface="Arial"/>
                <a:cs typeface="Arial"/>
              </a:rPr>
              <a:t>-2</a:t>
            </a:r>
            <a:r>
              <a:rPr lang="en-US" sz="2400">
                <a:latin typeface="Arial"/>
                <a:cs typeface="Arial"/>
              </a:rPr>
              <a:t> K</a:t>
            </a:r>
            <a:r>
              <a:rPr lang="en-US" sz="2400" baseline="30000">
                <a:latin typeface="Arial"/>
                <a:cs typeface="Arial"/>
              </a:rPr>
              <a:t>-1</a:t>
            </a:r>
            <a:r>
              <a:rPr lang="en-US" sz="2400">
                <a:latin typeface="Arial"/>
                <a:cs typeface="Arial"/>
              </a:rPr>
              <a:t>  (Boltzmann constant)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g is the degree of degeneracy at each state</a:t>
            </a:r>
          </a:p>
          <a:p>
            <a:pPr defTabSz="609585">
              <a:lnSpc>
                <a:spcPct val="150000"/>
              </a:lnSpc>
            </a:pPr>
            <a:r>
              <a:rPr lang="en-US" sz="2400">
                <a:latin typeface="Arial"/>
                <a:cs typeface="Arial"/>
              </a:rPr>
              <a:t>        </a:t>
            </a:r>
            <a:r>
              <a:rPr lang="en-US" sz="2400">
                <a:ea typeface="+mj-lt"/>
                <a:cs typeface="+mj-lt"/>
              </a:rPr>
              <a:t>•</a:t>
            </a:r>
            <a:r>
              <a:rPr lang="en-US" sz="2400">
                <a:latin typeface="Arial"/>
                <a:cs typeface="Arial"/>
              </a:rPr>
              <a:t> g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 = 6; g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 = 2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E is the energy at each state</a:t>
            </a:r>
          </a:p>
          <a:p>
            <a:pPr defTabSz="609585">
              <a:lnSpc>
                <a:spcPct val="150000"/>
              </a:lnSpc>
            </a:pPr>
            <a:r>
              <a:rPr lang="en-US" sz="2400">
                <a:latin typeface="Arial"/>
                <a:cs typeface="Arial"/>
              </a:rPr>
              <a:t>        </a:t>
            </a:r>
            <a:r>
              <a:rPr lang="en-US" sz="2400">
                <a:ea typeface="+mj-lt"/>
                <a:cs typeface="+mj-lt"/>
              </a:rPr>
              <a:t>•</a:t>
            </a:r>
            <a:r>
              <a:rPr lang="en-US" sz="2400">
                <a:latin typeface="Arial"/>
                <a:cs typeface="Arial"/>
              </a:rPr>
              <a:t> E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 = 2.105 eV; E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 = 0 eV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T = </a:t>
            </a:r>
            <a:r>
              <a:rPr lang="en-US" sz="2400">
                <a:ea typeface="+mj-lt"/>
                <a:cs typeface="+mj-lt"/>
              </a:rPr>
              <a:t>T</a:t>
            </a:r>
            <a:r>
              <a:rPr lang="en-US" sz="2400" baseline="-25000">
                <a:ea typeface="+mj-lt"/>
                <a:cs typeface="+mj-lt"/>
              </a:rPr>
              <a:t>☉</a:t>
            </a:r>
            <a:r>
              <a:rPr lang="en-US" sz="2400">
                <a:ea typeface="+mj-lt"/>
                <a:cs typeface="+mj-lt"/>
              </a:rPr>
              <a:t> = 5800 K</a:t>
            </a:r>
            <a:endParaRPr lang="en-US" sz="2400">
              <a:latin typeface="Arial"/>
              <a:cs typeface="Arial"/>
            </a:endParaRPr>
          </a:p>
          <a:p>
            <a:pPr defTabSz="609585">
              <a:lnSpc>
                <a:spcPct val="150000"/>
              </a:lnSpc>
            </a:pPr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</p:txBody>
      </p:sp>
      <p:pic>
        <p:nvPicPr>
          <p:cNvPr id="2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DDB4F9-6837-D029-5763-4BDEE31F6E9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6548060" y="3790648"/>
            <a:ext cx="5085676" cy="1430812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702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 vert="horz" lIns="91440" tIns="45720" rIns="91440" bIns="45720" anchor="t"/>
          <a:lstStyle/>
          <a:p>
            <a:r>
              <a:rPr lang="en-US" sz="3200"/>
              <a:t>Finding the degree of degeneracy at each state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376424" y="1939322"/>
            <a:ext cx="7545950" cy="4217334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The degree of degeneracy describes the number of different states of equal energy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     defines the degeneracy of the ground state (3s)</a:t>
            </a:r>
          </a:p>
          <a:p>
            <a:pPr defTabSz="609585">
              <a:lnSpc>
                <a:spcPct val="150000"/>
              </a:lnSpc>
            </a:pPr>
            <a:r>
              <a:rPr lang="en-US" sz="2400">
                <a:latin typeface="Arial"/>
                <a:cs typeface="Arial"/>
              </a:rPr>
              <a:t>            J =  ½  (Spin)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     defines the degeneracy of the excited state (3p)</a:t>
            </a:r>
          </a:p>
          <a:p>
            <a:pPr defTabSz="609585">
              <a:lnSpc>
                <a:spcPct val="150000"/>
              </a:lnSpc>
            </a:pPr>
            <a:r>
              <a:rPr lang="en-US" sz="2400">
                <a:latin typeface="Arial"/>
                <a:cs typeface="Arial"/>
              </a:rPr>
              <a:t>            J =          (Spin) 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Spin-Orbit coupling can be seen in the excited state</a:t>
            </a:r>
            <a:endParaRPr lang="en-US"/>
          </a:p>
          <a:p>
            <a:pPr defTabSz="609585">
              <a:lnSpc>
                <a:spcPct val="150000"/>
              </a:lnSpc>
            </a:pPr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9DA39B5-C868-8875-E20D-89EA42A1D03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715549" y="3184821"/>
            <a:ext cx="490998" cy="357034"/>
          </a:xfrm>
          <a:ln>
            <a:solidFill>
              <a:schemeClr val="bg1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ADA94A8-C507-C044-7F0E-A46016D27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5" y="4285329"/>
            <a:ext cx="459044" cy="401280"/>
          </a:xfrm>
          <a:prstGeom prst="rect">
            <a:avLst/>
          </a:prstGeom>
        </p:spPr>
      </p:pic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B592BA-602F-7970-B588-D6B9A8AA1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00" y="4688487"/>
            <a:ext cx="741389" cy="741389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A4179429-BD7A-54ED-AC75-0E60511F88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0" r="-54" b="163"/>
          <a:stretch/>
        </p:blipFill>
        <p:spPr>
          <a:xfrm>
            <a:off x="7854997" y="2075351"/>
            <a:ext cx="4336245" cy="38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F2643-28EB-4222-9C15-24F6F00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49" y="1188419"/>
            <a:ext cx="11357143" cy="1143000"/>
          </a:xfrm>
        </p:spPr>
        <p:txBody>
          <a:bodyPr/>
          <a:lstStyle/>
          <a:p>
            <a:r>
              <a:rPr lang="en-US" sz="3200" dirty="0"/>
              <a:t>Methods - </a:t>
            </a:r>
            <a:r>
              <a:rPr lang="en-US" sz="3200" dirty="0" err="1"/>
              <a:t>Saha</a:t>
            </a:r>
            <a:r>
              <a:rPr lang="en-US" sz="3200" dirty="0"/>
              <a:t> equation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74169E-4ADF-4CC7-A152-2B841D43D965}"/>
              </a:ext>
            </a:extLst>
          </p:cNvPr>
          <p:cNvSpPr txBox="1">
            <a:spLocks/>
          </p:cNvSpPr>
          <p:nvPr/>
        </p:nvSpPr>
        <p:spPr>
          <a:xfrm>
            <a:off x="508749" y="1823419"/>
            <a:ext cx="9573451" cy="4554563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latin typeface="Arial"/>
                <a:cs typeface="Arial"/>
              </a:rPr>
              <a:t>Na</a:t>
            </a:r>
            <a:r>
              <a:rPr lang="en-US" sz="2000" baseline="-25000" err="1">
                <a:latin typeface="Arial"/>
                <a:cs typeface="Arial"/>
              </a:rPr>
              <a:t>II</a:t>
            </a:r>
            <a:r>
              <a:rPr lang="en-US" sz="2000">
                <a:latin typeface="Arial"/>
                <a:cs typeface="Arial"/>
              </a:rPr>
              <a:t>/</a:t>
            </a:r>
            <a:r>
              <a:rPr lang="en-US" sz="2000" err="1">
                <a:latin typeface="Arial"/>
                <a:cs typeface="Arial"/>
              </a:rPr>
              <a:t>Na</a:t>
            </a:r>
            <a:r>
              <a:rPr lang="en-US" sz="2000" baseline="-25000" err="1">
                <a:latin typeface="Arial"/>
                <a:cs typeface="Arial"/>
              </a:rPr>
              <a:t>I</a:t>
            </a:r>
            <a:r>
              <a:rPr lang="en-US" sz="2000">
                <a:latin typeface="Arial"/>
                <a:cs typeface="Arial"/>
              </a:rPr>
              <a:t> is the ratio of ionized sodium atoms to neutral sodium atoms</a:t>
            </a:r>
            <a:endParaRPr lang="en-US" sz="2000" i="1">
              <a:latin typeface="Arial"/>
              <a:cs typeface="Arial"/>
            </a:endParaRP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000">
                <a:cs typeface="Arial"/>
              </a:rPr>
              <a:t>k is Boltzmann constant; T = T</a:t>
            </a:r>
            <a:r>
              <a:rPr lang="en-US" sz="2000" baseline="-25000">
                <a:cs typeface="Arial"/>
              </a:rPr>
              <a:t>☉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P</a:t>
            </a:r>
            <a:r>
              <a:rPr lang="en-US" sz="2000" baseline="-25000">
                <a:latin typeface="Arial"/>
                <a:cs typeface="Arial"/>
              </a:rPr>
              <a:t>e</a:t>
            </a:r>
            <a:r>
              <a:rPr lang="en-US" sz="2000">
                <a:latin typeface="Arial"/>
                <a:cs typeface="Arial"/>
              </a:rPr>
              <a:t> is electron pressure from Ideal Gas Law</a:t>
            </a:r>
          </a:p>
          <a:p>
            <a:pPr defTabSz="609585">
              <a:lnSpc>
                <a:spcPct val="150000"/>
              </a:lnSpc>
            </a:pPr>
            <a:r>
              <a:rPr lang="en-US" sz="2000">
                <a:latin typeface="Arial"/>
                <a:cs typeface="Arial"/>
              </a:rPr>
              <a:t>       • P</a:t>
            </a:r>
            <a:r>
              <a:rPr lang="en-US" sz="2000" baseline="-25000">
                <a:latin typeface="Arial"/>
                <a:cs typeface="Arial"/>
              </a:rPr>
              <a:t>e</a:t>
            </a:r>
            <a:r>
              <a:rPr lang="en-US" sz="2000">
                <a:latin typeface="Arial"/>
                <a:cs typeface="Arial"/>
              </a:rPr>
              <a:t> = 1.0 N m-2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Z is the partition function </a:t>
            </a:r>
          </a:p>
          <a:p>
            <a:pPr defTabSz="609585">
              <a:lnSpc>
                <a:spcPct val="150000"/>
              </a:lnSpc>
            </a:pPr>
            <a:r>
              <a:rPr lang="en-US" sz="2000">
                <a:latin typeface="Arial"/>
                <a:cs typeface="Arial"/>
              </a:rPr>
              <a:t>       • Z</a:t>
            </a:r>
            <a:r>
              <a:rPr lang="en-US" sz="2000" baseline="-25000">
                <a:latin typeface="Arial"/>
                <a:cs typeface="Arial"/>
              </a:rPr>
              <a:t>II</a:t>
            </a:r>
            <a:r>
              <a:rPr lang="en-US" sz="2000">
                <a:latin typeface="Arial"/>
                <a:cs typeface="Arial"/>
              </a:rPr>
              <a:t> = 1.0; Z</a:t>
            </a:r>
            <a:r>
              <a:rPr lang="en-US" sz="2000" baseline="-25000">
                <a:latin typeface="Arial"/>
                <a:cs typeface="Arial"/>
              </a:rPr>
              <a:t>I</a:t>
            </a:r>
            <a:r>
              <a:rPr lang="en-US" sz="2000">
                <a:latin typeface="Arial"/>
                <a:cs typeface="Arial"/>
              </a:rPr>
              <a:t> = 2.4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M</a:t>
            </a:r>
            <a:r>
              <a:rPr lang="en-US" sz="2000" baseline="-25000">
                <a:latin typeface="Arial"/>
                <a:cs typeface="Arial"/>
              </a:rPr>
              <a:t>e</a:t>
            </a:r>
            <a:r>
              <a:rPr lang="en-US" sz="2000">
                <a:latin typeface="Arial"/>
                <a:cs typeface="Arial"/>
              </a:rPr>
              <a:t> = 9.109 e-31 kg (electron mass)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000">
                <a:cs typeface="Arial"/>
              </a:rPr>
              <a:t>h = 6.626 e-34 J s (Planck constant)</a:t>
            </a:r>
          </a:p>
          <a:p>
            <a:pPr marL="342900" indent="-342900" defTabSz="609585">
              <a:lnSpc>
                <a:spcPct val="150000"/>
              </a:lnSpc>
              <a:buFont typeface="Arial"/>
              <a:buChar char="•"/>
            </a:pPr>
            <a:r>
              <a:rPr lang="en-US" sz="2000">
                <a:ea typeface="+mj-lt"/>
                <a:cs typeface="+mj-lt"/>
              </a:rPr>
              <a:t>χ = 5.1 eV (ionization energy)</a:t>
            </a:r>
            <a:endParaRPr lang="en-US" sz="2000">
              <a:latin typeface="Arial"/>
              <a:cs typeface="Arial"/>
            </a:endParaRPr>
          </a:p>
          <a:p>
            <a:pPr defTabSz="609585">
              <a:lnSpc>
                <a:spcPct val="150000"/>
              </a:lnSpc>
            </a:pPr>
            <a:endParaRPr lang="en-US" sz="2000">
              <a:latin typeface="Arial"/>
              <a:cs typeface="Arial"/>
            </a:endParaRPr>
          </a:p>
          <a:p>
            <a:pPr marL="342900" indent="-342900" defTabSz="609585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defTabSz="609585"/>
            <a:endParaRPr lang="en-US" sz="2667">
              <a:latin typeface="Arial"/>
              <a:cs typeface="Arial"/>
            </a:endParaRPr>
          </a:p>
          <a:p>
            <a:pPr defTabSz="609585"/>
            <a:endParaRPr lang="en-US" sz="2650">
              <a:latin typeface="Arial"/>
              <a:cs typeface="Arial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B428E530-BB89-D2E1-C8A1-F6B7BAC0C8A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901492" y="3565226"/>
            <a:ext cx="6018785" cy="1062512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0236474"/>
      </p:ext>
    </p:extLst>
  </p:cSld>
  <p:clrMapOvr>
    <a:masterClrMapping/>
  </p:clrMapOvr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131F1AC35534799654F929A38D010" ma:contentTypeVersion="4" ma:contentTypeDescription="Create a new document." ma:contentTypeScope="" ma:versionID="1c9fa4051bee3298b7ea8d6587c2b079">
  <xsd:schema xmlns:xsd="http://www.w3.org/2001/XMLSchema" xmlns:xs="http://www.w3.org/2001/XMLSchema" xmlns:p="http://schemas.microsoft.com/office/2006/metadata/properties" xmlns:ns3="9d660b1a-021d-42ab-a2e2-a7f64578465e" targetNamespace="http://schemas.microsoft.com/office/2006/metadata/properties" ma:root="true" ma:fieldsID="be317bd6e9fd2f40322da9d883b1a017" ns3:_="">
    <xsd:import namespace="9d660b1a-021d-42ab-a2e2-a7f6457846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60b1a-021d-42ab-a2e2-a7f6457846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8B46FE-20EA-4334-9491-154662C005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3D2189-BB1C-4A3A-9A1D-8D644D010507}">
  <ds:schemaRefs>
    <ds:schemaRef ds:uri="9d660b1a-021d-42ab-a2e2-a7f6457846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642CB7-52DF-4184-90B0-E72B10C80C01}">
  <ds:schemaRefs>
    <ds:schemaRef ds:uri="9d660b1a-021d-42ab-a2e2-a7f6457846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914</Words>
  <Application>Microsoft Office PowerPoint</Application>
  <PresentationFormat>Widescreen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Arial,Sans-Serif</vt:lpstr>
      <vt:lpstr>Calibri</vt:lpstr>
      <vt:lpstr>Times New Roman</vt:lpstr>
      <vt:lpstr>2_Title Slide</vt:lpstr>
      <vt:lpstr>Content Slide</vt:lpstr>
      <vt:lpstr>PowerPoint Presentation</vt:lpstr>
      <vt:lpstr>Measuring Elemental Abundance in Stars</vt:lpstr>
      <vt:lpstr>Goals</vt:lpstr>
      <vt:lpstr>Methods – Curve of Growth Method</vt:lpstr>
      <vt:lpstr>Methods – Equivalent width (EW)</vt:lpstr>
      <vt:lpstr>Methods – Curve of Growth (CG) Plot </vt:lpstr>
      <vt:lpstr>Methods - Boltzmann equation </vt:lpstr>
      <vt:lpstr>Finding the degree of degeneracy at each state</vt:lpstr>
      <vt:lpstr>Methods - Saha equation </vt:lpstr>
      <vt:lpstr>Methods – Total column density of Na</vt:lpstr>
      <vt:lpstr>Methods – Abundance of Na relative to H in Physicist's terminology</vt:lpstr>
      <vt:lpstr>Methods – Abundance of Na relative to H in Astronomer's terminology</vt:lpstr>
      <vt:lpstr>Results</vt:lpstr>
      <vt:lpstr>Results (cont.)</vt:lpstr>
      <vt:lpstr>Are these results valid?</vt:lpstr>
      <vt:lpstr>Conclusions</vt:lpstr>
      <vt:lpstr>Contributions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Berger, Mariana</dc:creator>
  <cp:lastModifiedBy>Berger, Mariana</cp:lastModifiedBy>
  <cp:revision>3</cp:revision>
  <dcterms:created xsi:type="dcterms:W3CDTF">2022-01-24T19:25:06Z</dcterms:created>
  <dcterms:modified xsi:type="dcterms:W3CDTF">2022-03-31T16:43:30Z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0x010100C8B131F1AC35534799654F929A38D010</vt:lpwstr>
  </property>
</Properties>
</file>