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fb3edef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fb3ede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9a236af9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d9a236af9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780211c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780211c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9a236af9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d9a236af9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c3fc0e67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c3fc0e67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c3fc0e67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c3fc0e67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c3fc0e67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c3fc0e67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c3fc0e67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c3fc0e67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93bbbfb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93bbbfb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93bbf75c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93bbf75c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93bbf75c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93bbf75c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99e093c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99e093c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9a236af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9a236af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9a236af9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9a236af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9a236af9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9a236af9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9a236af9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9a236af9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9387" t="0"/>
          <a:stretch/>
        </p:blipFill>
        <p:spPr>
          <a:xfrm>
            <a:off x="17375" y="11775"/>
            <a:ext cx="65540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575650" y="722150"/>
            <a:ext cx="82566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Rogério Leal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016725" y="2273425"/>
            <a:ext cx="78603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pt-BR" sz="2780"/>
              <a:t>Desenvolvimento para Dispositivo Móveis II</a:t>
            </a:r>
            <a:endParaRPr sz="278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5"/>
              <a:buFont typeface="Arial"/>
              <a:buNone/>
            </a:pPr>
            <a:r>
              <a:rPr lang="pt-BR" sz="2253"/>
              <a:t>APIs REST</a:t>
            </a:r>
            <a:endParaRPr sz="278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2780"/>
          </a:p>
        </p:txBody>
      </p:sp>
      <p:sp>
        <p:nvSpPr>
          <p:cNvPr id="57" name="Google Shape;57;p13"/>
          <p:cNvSpPr/>
          <p:nvPr/>
        </p:nvSpPr>
        <p:spPr>
          <a:xfrm>
            <a:off x="6571425" y="11775"/>
            <a:ext cx="590700" cy="56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82625" y="11775"/>
            <a:ext cx="590700" cy="56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7993825" y="11775"/>
            <a:ext cx="590700" cy="56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8705025" y="11775"/>
            <a:ext cx="590700" cy="56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 rot="-5400000">
            <a:off x="-1741850" y="2490475"/>
            <a:ext cx="408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DDM - </a:t>
            </a:r>
            <a:r>
              <a:rPr b="1" lang="pt-BR" sz="1100">
                <a:solidFill>
                  <a:schemeClr val="lt1"/>
                </a:solidFill>
              </a:rPr>
              <a:t>Desenvolvimento para Dispositivos Móveis II  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665375" y="22425"/>
            <a:ext cx="852300" cy="5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050" y="11775"/>
            <a:ext cx="504050" cy="5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3667950" y="3673925"/>
            <a:ext cx="180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Backend Java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2"/>
          <p:cNvSpPr/>
          <p:nvPr/>
        </p:nvSpPr>
        <p:spPr>
          <a:xfrm>
            <a:off x="6002650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6898686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7743623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8629686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 rot="-5400000">
            <a:off x="-1641975" y="2608050"/>
            <a:ext cx="408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DDM II - Desenvolvimento para Dispositivo Móveis II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940550" y="74750"/>
            <a:ext cx="1100400" cy="55320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000" y="78862"/>
            <a:ext cx="504050" cy="5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0550" y="1581300"/>
            <a:ext cx="7620000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/>
        </p:nvSpPr>
        <p:spPr>
          <a:xfrm>
            <a:off x="1049400" y="1034600"/>
            <a:ext cx="72126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lnSpc>
                <a:spcPct val="157142"/>
              </a:lnSpc>
              <a:spcBef>
                <a:spcPts val="800"/>
              </a:spcBef>
              <a:spcAft>
                <a:spcPts val="0"/>
              </a:spcAft>
              <a:buClr>
                <a:srgbClr val="1F1F1F"/>
              </a:buClr>
              <a:buSzPts val="1050"/>
              <a:buChar char="●"/>
            </a:pPr>
            <a:r>
              <a:rPr lang="pt-BR" sz="1050">
                <a:solidFill>
                  <a:srgbClr val="1F1F1F"/>
                </a:solidFill>
                <a:highlight>
                  <a:srgbClr val="FFFFFF"/>
                </a:highlight>
              </a:rPr>
              <a:t>Divida o peso em quilogramas pela altura em metros ao quadrado</a:t>
            </a:r>
            <a:endParaRPr sz="105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Char char="●"/>
            </a:pPr>
            <a:r>
              <a:rPr lang="pt-BR" sz="1050">
                <a:solidFill>
                  <a:srgbClr val="1F1F1F"/>
                </a:solidFill>
                <a:highlight>
                  <a:srgbClr val="FFFFFF"/>
                </a:highlight>
              </a:rPr>
              <a:t>Por exemplo, se uma pessoa pesa 70 kg e mede 1,60 m, seu IMC será: 70/ (1,60)² = 70/ 2,56 = 27,3</a:t>
            </a:r>
            <a:endParaRPr sz="105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/>
          <p:nvPr/>
        </p:nvSpPr>
        <p:spPr>
          <a:xfrm>
            <a:off x="6002650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6898686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7743623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8629686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 txBox="1"/>
          <p:nvPr/>
        </p:nvSpPr>
        <p:spPr>
          <a:xfrm rot="-5400000">
            <a:off x="-1641975" y="2608050"/>
            <a:ext cx="408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DDM II - Desenvolvimento para Dispositivo Móveis II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940550" y="74750"/>
            <a:ext cx="1100400" cy="55320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000" y="78862"/>
            <a:ext cx="504050" cy="5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/>
          <p:nvPr>
            <p:ph type="ctrTitle"/>
          </p:nvPr>
        </p:nvSpPr>
        <p:spPr>
          <a:xfrm>
            <a:off x="722175" y="660550"/>
            <a:ext cx="35091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pt-BR" sz="1500">
                <a:solidFill>
                  <a:schemeClr val="lt1"/>
                </a:solidFill>
              </a:rPr>
              <a:t>MainActivity.java</a:t>
            </a:r>
            <a:endParaRPr sz="15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1744400" y="4047025"/>
            <a:ext cx="139500" cy="149400"/>
          </a:xfrm>
          <a:prstGeom prst="rect">
            <a:avLst/>
          </a:prstGeom>
          <a:solidFill>
            <a:srgbClr val="2628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1883900" y="1814350"/>
            <a:ext cx="458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highlight>
                  <a:srgbClr val="FFFFFF"/>
                </a:highlight>
              </a:rPr>
              <a:t>Android Studio Cloud 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/>
          <p:nvPr/>
        </p:nvSpPr>
        <p:spPr>
          <a:xfrm>
            <a:off x="6002650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6898686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7743623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8629686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 txBox="1"/>
          <p:nvPr/>
        </p:nvSpPr>
        <p:spPr>
          <a:xfrm rot="-5400000">
            <a:off x="-1641975" y="2608050"/>
            <a:ext cx="408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DDM II - Desenvolvimento para Dispositivo Móveis II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23" name="Google Shape;223;p24"/>
          <p:cNvSpPr/>
          <p:nvPr/>
        </p:nvSpPr>
        <p:spPr>
          <a:xfrm>
            <a:off x="940550" y="74750"/>
            <a:ext cx="1100400" cy="55320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000" y="78862"/>
            <a:ext cx="504050" cy="5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4"/>
          <p:cNvSpPr txBox="1"/>
          <p:nvPr>
            <p:ph type="ctrTitle"/>
          </p:nvPr>
        </p:nvSpPr>
        <p:spPr>
          <a:xfrm>
            <a:off x="722175" y="660550"/>
            <a:ext cx="35091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pt-BR" sz="1500">
                <a:solidFill>
                  <a:schemeClr val="lt1"/>
                </a:solidFill>
              </a:rPr>
              <a:t>MainActivity.java</a:t>
            </a:r>
            <a:endParaRPr sz="15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837875" y="1219200"/>
            <a:ext cx="8250000" cy="13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Define o pacote do projeto, utilizado para organizar as classes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com.example.testesapp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Importa a classe AppCompatActivity, que é uma versão compatível da Activity principal do Android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androidx.appcompat.app.AppCompatActivity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Importa a classe Bundle, usada para salvar o estado da Activity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android.os.Bundle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Importa a classe View, necessária para tratar eventos de interface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android.view.View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Importa a classe EditText, usada para campos de entrada de texto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android.widget.EditText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Importa a classe TextView, usada para exibir textos na interface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android.widget.TextView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Define a classe principal da Activity, herdando de AppCompatActivity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MainActivity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AppCompatActivity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Método chamado quando a Activity é criada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@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endParaRPr sz="1050">
              <a:solidFill>
                <a:srgbClr val="4EC9B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savedInstanceState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(savedInstanceState);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Chama o método da superclasse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setContentView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activity_main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Define o layout XML associado a esta Activity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Método chamado ao clicar em um botão (deve estar associado no layout via android:onClick)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calcularIMC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Recupera o campo de texto onde o usuário digita o peso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inputPeso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findViewById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inputPeso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Recupera o campo de texto onde o usuário digita a altura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inputAltura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findViewById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inputAltura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Recupera o TextView onde o resultado será exibido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findViewById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lbResultado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Converte o valor digitado no campo de peso para float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peso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parseFloat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inputPeso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getText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Converte o valor digitado no campo de altura para float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altura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parseFloat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inputAltura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getText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 o IMC usando a fórmula: peso dividido pela altura ao quadrado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imc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peso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(altura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altura);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Verifica a faixa do IMC e exibe a mensagem correspondente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(imc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18.5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setText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"Baixo peso!"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IMC abaixo de 18.5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r>
              <a:rPr lang="pt-BR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(imc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24.9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setText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"Peso normal."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IMC entre 18.6 e 24.9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r>
              <a:rPr lang="pt-BR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(imc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29.9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setText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"Sobrepeso."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IMC entre 25 e 29.9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r>
              <a:rPr lang="pt-BR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setText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"Obesidade."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IMC acima de 30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5"/>
          <p:cNvSpPr/>
          <p:nvPr/>
        </p:nvSpPr>
        <p:spPr>
          <a:xfrm>
            <a:off x="6002650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5"/>
          <p:cNvSpPr/>
          <p:nvPr/>
        </p:nvSpPr>
        <p:spPr>
          <a:xfrm>
            <a:off x="6898686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7743623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8629686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 txBox="1"/>
          <p:nvPr/>
        </p:nvSpPr>
        <p:spPr>
          <a:xfrm rot="-5400000">
            <a:off x="-1641975" y="2608050"/>
            <a:ext cx="408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DDM II - Desenvolvimento para Dispositivo Móveis II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940550" y="74750"/>
            <a:ext cx="1100400" cy="55320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000" y="78862"/>
            <a:ext cx="504050" cy="5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5"/>
          <p:cNvSpPr txBox="1"/>
          <p:nvPr>
            <p:ph type="ctrTitle"/>
          </p:nvPr>
        </p:nvSpPr>
        <p:spPr>
          <a:xfrm>
            <a:off x="722175" y="660550"/>
            <a:ext cx="35091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pt-BR" sz="1500">
                <a:solidFill>
                  <a:schemeClr val="lt1"/>
                </a:solidFill>
              </a:rPr>
              <a:t>MainActivity.java</a:t>
            </a:r>
            <a:endParaRPr sz="15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837875" y="1219200"/>
            <a:ext cx="82500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Define a classe principal da Activity, herdando de AppCompatActivity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MainActivity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AppCompatActivity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Método chamado quando a Activity é criada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@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endParaRPr sz="1050">
              <a:solidFill>
                <a:srgbClr val="4EC9B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savedInstanceState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(savedInstanceState);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Chama o método da superclasse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setContentView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activity_main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Define o layout XML associado a esta Activity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6"/>
          <p:cNvSpPr/>
          <p:nvPr/>
        </p:nvSpPr>
        <p:spPr>
          <a:xfrm>
            <a:off x="6002650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"/>
          <p:cNvSpPr/>
          <p:nvPr/>
        </p:nvSpPr>
        <p:spPr>
          <a:xfrm>
            <a:off x="6898686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7743623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"/>
          <p:cNvSpPr/>
          <p:nvPr/>
        </p:nvSpPr>
        <p:spPr>
          <a:xfrm>
            <a:off x="8629686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"/>
          <p:cNvSpPr txBox="1"/>
          <p:nvPr/>
        </p:nvSpPr>
        <p:spPr>
          <a:xfrm rot="-5400000">
            <a:off x="-1641975" y="2608050"/>
            <a:ext cx="408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DDM II - Desenvolvimento para Dispositivo Móveis II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940550" y="74750"/>
            <a:ext cx="1100400" cy="55320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000" y="78862"/>
            <a:ext cx="504050" cy="5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6"/>
          <p:cNvSpPr txBox="1"/>
          <p:nvPr>
            <p:ph type="ctrTitle"/>
          </p:nvPr>
        </p:nvSpPr>
        <p:spPr>
          <a:xfrm>
            <a:off x="722175" y="660550"/>
            <a:ext cx="35091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pt-BR" sz="1500">
                <a:solidFill>
                  <a:schemeClr val="lt1"/>
                </a:solidFill>
              </a:rPr>
              <a:t>MainActivity.java</a:t>
            </a:r>
            <a:endParaRPr sz="15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837875" y="1219200"/>
            <a:ext cx="8250000" cy="23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Método chamado ao clicar em um botão (deve estar associado no layout via android:onClick)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calcularIMC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Recupera o campo de texto onde o usuário digita o peso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inputPeso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findViewById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inputPeso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Recupera o campo de texto onde o usuário digita a altura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inputAltura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findViewById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inputAltura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Recupera o TextView onde o resultado será exibido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findViewById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lbResultado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7"/>
          <p:cNvSpPr/>
          <p:nvPr/>
        </p:nvSpPr>
        <p:spPr>
          <a:xfrm>
            <a:off x="6002650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>
            <a:off x="6898686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7743623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>
            <a:off x="8629686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 txBox="1"/>
          <p:nvPr/>
        </p:nvSpPr>
        <p:spPr>
          <a:xfrm rot="-5400000">
            <a:off x="-1641975" y="2608050"/>
            <a:ext cx="408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DDM II - Desenvolvimento para Dispositivo Móveis II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65" name="Google Shape;265;p27"/>
          <p:cNvSpPr/>
          <p:nvPr/>
        </p:nvSpPr>
        <p:spPr>
          <a:xfrm>
            <a:off x="940550" y="74750"/>
            <a:ext cx="1100400" cy="55320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000" y="78862"/>
            <a:ext cx="504050" cy="5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7"/>
          <p:cNvSpPr txBox="1"/>
          <p:nvPr>
            <p:ph type="ctrTitle"/>
          </p:nvPr>
        </p:nvSpPr>
        <p:spPr>
          <a:xfrm>
            <a:off x="722175" y="660550"/>
            <a:ext cx="35091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pt-BR" sz="1500">
                <a:solidFill>
                  <a:schemeClr val="lt1"/>
                </a:solidFill>
              </a:rPr>
              <a:t>MainActivity.java</a:t>
            </a:r>
            <a:endParaRPr sz="15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837875" y="1219200"/>
            <a:ext cx="8250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Converte o valor digitado no campo de peso para float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peso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parseFloat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inputPeso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getText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Converte o valor digitado no campo de altura para float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altura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parseFloat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inputAltura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getText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 o IMC usando a fórmula: peso dividido pela altura ao quadrado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imc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peso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(altura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altura);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Verifica a faixa do IMC e exibe a mensagem correspondente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(imc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18.5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setText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"Baixo peso!"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IMC abaixo de 18.5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r>
              <a:rPr lang="pt-BR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(imc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24.9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8"/>
          <p:cNvSpPr/>
          <p:nvPr/>
        </p:nvSpPr>
        <p:spPr>
          <a:xfrm>
            <a:off x="6002650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6898686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7743623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8629686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8"/>
          <p:cNvSpPr txBox="1"/>
          <p:nvPr/>
        </p:nvSpPr>
        <p:spPr>
          <a:xfrm rot="-5400000">
            <a:off x="-1641975" y="2608050"/>
            <a:ext cx="408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DDM II - Desenvolvimento para Dispositivo Móveis II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79" name="Google Shape;279;p28"/>
          <p:cNvSpPr/>
          <p:nvPr/>
        </p:nvSpPr>
        <p:spPr>
          <a:xfrm>
            <a:off x="940550" y="74750"/>
            <a:ext cx="1100400" cy="55320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000" y="78862"/>
            <a:ext cx="504050" cy="5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8"/>
          <p:cNvSpPr txBox="1"/>
          <p:nvPr>
            <p:ph type="ctrTitle"/>
          </p:nvPr>
        </p:nvSpPr>
        <p:spPr>
          <a:xfrm>
            <a:off x="722175" y="660550"/>
            <a:ext cx="35091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pt-BR" sz="1500">
                <a:solidFill>
                  <a:schemeClr val="lt1"/>
                </a:solidFill>
              </a:rPr>
              <a:t>MainActivity.java</a:t>
            </a:r>
            <a:endParaRPr sz="15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282" name="Google Shape;282;p28"/>
          <p:cNvSpPr txBox="1"/>
          <p:nvPr/>
        </p:nvSpPr>
        <p:spPr>
          <a:xfrm>
            <a:off x="837875" y="1219200"/>
            <a:ext cx="8250000" cy="137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Define o pacote do projeto, utilizado para organizar as classes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com.example.testesapp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Importa a classe AppCompatActivity, que é uma versão compatível da Activity principal do Android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androidx.appcompat.app.AppCompatActivity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Importa a classe Bundle, usada para salvar o estado da Activity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android.os.Bundle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Importa a classe View, necessária para tratar eventos de interface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android.view.View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Importa a classe EditText, usada para campos de entrada de texto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android.widget.EditText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Importa a classe TextView, usada para exibir textos na interface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android.widget.TextView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Define a classe principal da Activity, herdando de AppCompatActivity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MainActivity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AppCompatActivity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Método chamado quando a Activity é criada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@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endParaRPr sz="1050">
              <a:solidFill>
                <a:srgbClr val="4EC9B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savedInstanceState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(savedInstanceState);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Chama o método da superclasse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setContentView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activity_main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Define o layout XML associado a esta Activity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Método chamado ao clicar em um botão (deve estar associado no layout via android:onClick)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calcularIMC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Recupera o campo de texto onde o usuário digita o peso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inputPeso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findViewById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inputPeso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Recupera o campo de texto onde o usuário digita a altura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EditText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inputAltura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findViewById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inputAltura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Recupera o TextView onde o resultado será exibido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TextView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findViewById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lbResultado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Converte o valor digitado no campo de peso para float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peso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parseFloat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inputPeso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getText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Converte o valor digitado no campo de altura para float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altura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parseFloat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inputAltura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getText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 o IMC usando a fórmula: peso dividido pela altura ao quadrado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imc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peso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(altura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altura);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Verifica a faixa do IMC e exibe a mensagem correspondente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(imc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18.5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setText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"Baixo peso!"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IMC abaixo de 18.5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r>
              <a:rPr lang="pt-BR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(imc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24.9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setText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"Peso normal."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IMC entre 18.6 e 24.9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r>
              <a:rPr lang="pt-BR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(imc </a:t>
            </a:r>
            <a:r>
              <a:rPr lang="pt-BR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29.9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setText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"Sobrepeso."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IMC entre 25 e 29.9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r>
              <a:rPr lang="pt-BR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setText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"Obesidade."</a:t>
            </a: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pt-BR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IMC acima de 30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type="ctrTitle"/>
          </p:nvPr>
        </p:nvSpPr>
        <p:spPr>
          <a:xfrm>
            <a:off x="859750" y="744575"/>
            <a:ext cx="4327200" cy="72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880">
                <a:solidFill>
                  <a:srgbClr val="FFFFFF"/>
                </a:solidFill>
              </a:rPr>
              <a:t>Basic Activity</a:t>
            </a:r>
            <a:endParaRPr sz="3780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6002650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6898686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7743623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8629686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 rot="-5400000">
            <a:off x="-1641975" y="2608050"/>
            <a:ext cx="408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DDM II - Desenvolvimento para Dispositivo Móveis II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940550" y="74750"/>
            <a:ext cx="1100400" cy="55320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000" y="78862"/>
            <a:ext cx="504050" cy="5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7051" y="1514201"/>
            <a:ext cx="4594624" cy="32696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/>
          <p:nvPr/>
        </p:nvSpPr>
        <p:spPr>
          <a:xfrm>
            <a:off x="5795850" y="3112675"/>
            <a:ext cx="206700" cy="18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5157875" y="2571750"/>
            <a:ext cx="1537800" cy="1462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/>
          <p:nvPr/>
        </p:nvSpPr>
        <p:spPr>
          <a:xfrm>
            <a:off x="6002650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898686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7743623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8629686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 rot="-5400000">
            <a:off x="-1641975" y="2608050"/>
            <a:ext cx="408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DDM II - Desenvolvimento para Dispositivo Móveis II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940550" y="74750"/>
            <a:ext cx="1100400" cy="55320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000" y="78862"/>
            <a:ext cx="504050" cy="5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6400" y="940899"/>
            <a:ext cx="4978626" cy="35580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/>
          <p:nvPr/>
        </p:nvSpPr>
        <p:spPr>
          <a:xfrm>
            <a:off x="5151250" y="1643975"/>
            <a:ext cx="73200" cy="96000"/>
          </a:xfrm>
          <a:prstGeom prst="rect">
            <a:avLst/>
          </a:prstGeom>
          <a:solidFill>
            <a:srgbClr val="4549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>
            <p:ph type="ctrTitle"/>
          </p:nvPr>
        </p:nvSpPr>
        <p:spPr>
          <a:xfrm>
            <a:off x="790775" y="1241975"/>
            <a:ext cx="3225600" cy="29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pt-BR" sz="1500">
                <a:solidFill>
                  <a:srgbClr val="FFFFFF"/>
                </a:solidFill>
              </a:rPr>
              <a:t>Package name: Calcular IMC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pt-BR" sz="1500">
                <a:solidFill>
                  <a:srgbClr val="FFFFFF"/>
                </a:solidFill>
              </a:rPr>
              <a:t>Save location: Pendrive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pt-BR" sz="1500">
                <a:solidFill>
                  <a:srgbClr val="FFFFFF"/>
                </a:solidFill>
              </a:rPr>
              <a:t>Language: java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pt-BR" sz="1500">
                <a:solidFill>
                  <a:srgbClr val="FFFFFF"/>
                </a:solidFill>
              </a:rPr>
              <a:t>Minimum SDK: 21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/>
          <p:nvPr/>
        </p:nvSpPr>
        <p:spPr>
          <a:xfrm>
            <a:off x="6002650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6898686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7743623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8629686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 rot="-5400000">
            <a:off x="-1641975" y="2608050"/>
            <a:ext cx="408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DDM II - Desenvolvimento para Dispositivo Móveis II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940550" y="74750"/>
            <a:ext cx="1100400" cy="55320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000" y="78862"/>
            <a:ext cx="504050" cy="5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type="ctrTitle"/>
          </p:nvPr>
        </p:nvSpPr>
        <p:spPr>
          <a:xfrm>
            <a:off x="790775" y="1241975"/>
            <a:ext cx="3225600" cy="29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pt-BR" sz="1500">
                <a:solidFill>
                  <a:srgbClr val="FFFFFF"/>
                </a:solidFill>
              </a:rPr>
              <a:t>Component tree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pt-BR" sz="1500">
                <a:solidFill>
                  <a:srgbClr val="FFFFFF"/>
                </a:solidFill>
              </a:rPr>
              <a:t>Convert view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pt-BR" sz="1500">
                <a:solidFill>
                  <a:srgbClr val="FFFFFF"/>
                </a:solidFill>
              </a:rPr>
              <a:t>linear layout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pt-BR" sz="1500">
                <a:solidFill>
                  <a:srgbClr val="FFFFFF"/>
                </a:solidFill>
              </a:rPr>
              <a:t>Commmon attributes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pt-BR" sz="1500">
                <a:solidFill>
                  <a:srgbClr val="FFFFFF"/>
                </a:solidFill>
              </a:rPr>
              <a:t>orientation: vertical</a:t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5598" y="1124625"/>
            <a:ext cx="2074650" cy="33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/>
          <p:nvPr/>
        </p:nvSpPr>
        <p:spPr>
          <a:xfrm>
            <a:off x="6002650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6898686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7743623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8629686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 rot="-5400000">
            <a:off x="-1641975" y="2608050"/>
            <a:ext cx="408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DDM II - Desenvolvimento para Dispositivo Móveis II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940550" y="74750"/>
            <a:ext cx="1100400" cy="55320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000" y="78862"/>
            <a:ext cx="504050" cy="5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>
            <p:ph type="ctrTitle"/>
          </p:nvPr>
        </p:nvSpPr>
        <p:spPr>
          <a:xfrm>
            <a:off x="790775" y="1241975"/>
            <a:ext cx="3225600" cy="29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pt-BR" sz="1500">
                <a:solidFill>
                  <a:srgbClr val="FFFFFF"/>
                </a:solidFill>
              </a:rPr>
              <a:t>add text view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pt-BR" sz="1500">
                <a:solidFill>
                  <a:srgbClr val="FFFFFF"/>
                </a:solidFill>
              </a:rPr>
              <a:t>padding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pt-BR" sz="1500">
                <a:solidFill>
                  <a:schemeClr val="lt1"/>
                </a:solidFill>
              </a:rPr>
              <a:t>P</a:t>
            </a:r>
            <a:r>
              <a:rPr lang="pt-BR" sz="1500">
                <a:solidFill>
                  <a:schemeClr val="lt1"/>
                </a:solidFill>
              </a:rPr>
              <a:t>lan </a:t>
            </a:r>
            <a:r>
              <a:rPr lang="pt-BR" sz="1500">
                <a:solidFill>
                  <a:srgbClr val="FFFFFF"/>
                </a:solidFill>
              </a:rPr>
              <a:t>Text: 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pt-BR" sz="1500">
                <a:solidFill>
                  <a:srgbClr val="FFFFFF"/>
                </a:solidFill>
              </a:rPr>
              <a:t>Digite seu peso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pt-BR" sz="1500">
                <a:solidFill>
                  <a:srgbClr val="FFFFFF"/>
                </a:solidFill>
              </a:rPr>
              <a:t>Digite sua altura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pt-BR" sz="1500">
                <a:solidFill>
                  <a:srgbClr val="FFFFFF"/>
                </a:solidFill>
              </a:rPr>
              <a:t>Button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0227" y="1069775"/>
            <a:ext cx="4739875" cy="372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/>
          <p:nvPr/>
        </p:nvSpPr>
        <p:spPr>
          <a:xfrm>
            <a:off x="6002650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6898686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7743623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8629686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 rot="-5400000">
            <a:off x="-1641975" y="2608050"/>
            <a:ext cx="408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DDM II - Desenvolvimento para Dispositivo Móveis II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940550" y="74750"/>
            <a:ext cx="1100400" cy="55320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000" y="78862"/>
            <a:ext cx="504050" cy="5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>
            <p:ph type="ctrTitle"/>
          </p:nvPr>
        </p:nvSpPr>
        <p:spPr>
          <a:xfrm>
            <a:off x="722175" y="660550"/>
            <a:ext cx="3225600" cy="29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pt-BR" sz="1500">
                <a:solidFill>
                  <a:srgbClr val="FFFFFF"/>
                </a:solidFill>
              </a:rPr>
              <a:t>id = inputPeso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pt-BR" sz="1500">
                <a:solidFill>
                  <a:srgbClr val="FFFFFF"/>
                </a:solidFill>
              </a:rPr>
              <a:t>type: number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pt-BR" sz="1500">
                <a:solidFill>
                  <a:srgbClr val="FFFFFF"/>
                </a:solidFill>
              </a:rPr>
              <a:t>text: digite seu peso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pt-BR" sz="1500">
                <a:solidFill>
                  <a:srgbClr val="FFFFFF"/>
                </a:solidFill>
              </a:rPr>
              <a:t>id = inputAltura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pt-BR" sz="1500">
                <a:solidFill>
                  <a:srgbClr val="FFFFFF"/>
                </a:solidFill>
              </a:rPr>
              <a:t>type: number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pt-BR" sz="1500">
                <a:solidFill>
                  <a:srgbClr val="FFFFFF"/>
                </a:solidFill>
              </a:rPr>
              <a:t>text: digite sua alt…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pt-BR" sz="1500">
                <a:solidFill>
                  <a:srgbClr val="FFFFFF"/>
                </a:solidFill>
              </a:rPr>
              <a:t>id = resultado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pt-BR" sz="1500">
                <a:solidFill>
                  <a:srgbClr val="FFFFFF"/>
                </a:solidFill>
              </a:rPr>
              <a:t>type: textView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pt-BR" sz="1500">
                <a:solidFill>
                  <a:srgbClr val="FFFFFF"/>
                </a:solidFill>
              </a:rPr>
              <a:t>Button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5">
            <a:alphaModFix/>
          </a:blip>
          <a:srcRect b="0" l="0" r="7935" t="0"/>
          <a:stretch/>
        </p:blipFill>
        <p:spPr>
          <a:xfrm>
            <a:off x="3507849" y="1241975"/>
            <a:ext cx="5231626" cy="35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>
            <a:off x="6002650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6898686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7743623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8629686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 rot="-5400000">
            <a:off x="-1641975" y="2608050"/>
            <a:ext cx="408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DDM II - Desenvolvimento para Dispositivo Móveis II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940550" y="74750"/>
            <a:ext cx="1100400" cy="55320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000" y="78862"/>
            <a:ext cx="504050" cy="5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>
            <p:ph type="ctrTitle"/>
          </p:nvPr>
        </p:nvSpPr>
        <p:spPr>
          <a:xfrm>
            <a:off x="722175" y="660550"/>
            <a:ext cx="3509100" cy="29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pt-BR" sz="1500">
                <a:solidFill>
                  <a:srgbClr val="FFFFFF"/>
                </a:solidFill>
              </a:rPr>
              <a:t>MainActivity.java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pt-BR" sz="1500">
                <a:solidFill>
                  <a:srgbClr val="FFFFFF"/>
                </a:solidFill>
              </a:rPr>
              <a:t>alt+Enter(importar classes)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pt-BR" sz="1500">
                <a:solidFill>
                  <a:srgbClr val="FFFFFF"/>
                </a:solidFill>
              </a:rPr>
              <a:t>public void calcularIMC</a:t>
            </a:r>
            <a:endParaRPr sz="1500">
              <a:solidFill>
                <a:srgbClr val="FFFFFF"/>
              </a:solidFill>
            </a:endParaRPr>
          </a:p>
          <a:p>
            <a:pPr indent="-3238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</a:pPr>
            <a:r>
              <a:rPr lang="pt-BR" sz="1500">
                <a:solidFill>
                  <a:srgbClr val="FFFFFF"/>
                </a:solidFill>
              </a:rPr>
              <a:t>import(View view)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2188" y="1828800"/>
            <a:ext cx="370522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6000" y="1679450"/>
            <a:ext cx="14097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09150" y="3536588"/>
            <a:ext cx="39243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/>
          <p:nvPr/>
        </p:nvSpPr>
        <p:spPr>
          <a:xfrm>
            <a:off x="6002650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6898686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7743623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8629686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 rot="-5400000">
            <a:off x="-1641975" y="2608050"/>
            <a:ext cx="408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DDM II - Desenvolvimento para Dispositivo Móveis II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940550" y="74750"/>
            <a:ext cx="1100400" cy="55320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000" y="78862"/>
            <a:ext cx="504050" cy="5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>
            <p:ph type="ctrTitle"/>
          </p:nvPr>
        </p:nvSpPr>
        <p:spPr>
          <a:xfrm>
            <a:off x="722175" y="660550"/>
            <a:ext cx="3509100" cy="29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pt-BR" sz="1500">
                <a:solidFill>
                  <a:srgbClr val="FFFFFF"/>
                </a:solidFill>
              </a:rPr>
              <a:t>Activit_main.xml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pt-BR" sz="1500">
                <a:solidFill>
                  <a:srgbClr val="FFFFFF"/>
                </a:solidFill>
              </a:rPr>
              <a:t>All atributes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lang="pt-BR" sz="1500">
                <a:solidFill>
                  <a:srgbClr val="FFFFFF"/>
                </a:solidFill>
              </a:rPr>
              <a:t>Onclick</a:t>
            </a:r>
            <a:endParaRPr sz="1500">
              <a:solidFill>
                <a:srgbClr val="FFFFFF"/>
              </a:solidFill>
            </a:endParaRPr>
          </a:p>
          <a:p>
            <a:pPr indent="-3238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</a:pPr>
            <a:r>
              <a:rPr lang="pt-BR" sz="1500">
                <a:solidFill>
                  <a:srgbClr val="FFFFFF"/>
                </a:solidFill>
              </a:rPr>
              <a:t>CacularIMC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2675" y="1285875"/>
            <a:ext cx="4129949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2663" y="1123938"/>
            <a:ext cx="1323975" cy="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/>
          <p:nvPr/>
        </p:nvSpPr>
        <p:spPr>
          <a:xfrm>
            <a:off x="6002650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6898686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7743623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8629686" y="0"/>
            <a:ext cx="693000" cy="661800"/>
          </a:xfrm>
          <a:prstGeom prst="ellipse">
            <a:avLst/>
          </a:prstGeom>
          <a:solidFill>
            <a:srgbClr val="1818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 rot="-5400000">
            <a:off x="-1641975" y="2608050"/>
            <a:ext cx="408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DDM II - Desenvolvimento para Dispositivo Móveis II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940550" y="74750"/>
            <a:ext cx="1100400" cy="55320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000" y="78862"/>
            <a:ext cx="504050" cy="5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>
            <p:ph type="ctrTitle"/>
          </p:nvPr>
        </p:nvSpPr>
        <p:spPr>
          <a:xfrm>
            <a:off x="722175" y="660550"/>
            <a:ext cx="35091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pt-BR" sz="1500">
                <a:solidFill>
                  <a:schemeClr val="lt1"/>
                </a:solidFill>
              </a:rPr>
              <a:t>MainActivity.java</a:t>
            </a:r>
            <a:endParaRPr sz="15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0850" y="1342780"/>
            <a:ext cx="8014075" cy="5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>
            <p:ph type="ctrTitle"/>
          </p:nvPr>
        </p:nvSpPr>
        <p:spPr>
          <a:xfrm>
            <a:off x="1588050" y="2009100"/>
            <a:ext cx="3509100" cy="25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FF00"/>
                </a:solidFill>
              </a:rPr>
              <a:t>double= tipo de variável</a:t>
            </a:r>
            <a:endParaRPr sz="15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FF00"/>
                </a:solidFill>
              </a:rPr>
              <a:t>peso = variável</a:t>
            </a:r>
            <a:endParaRPr sz="15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FF00"/>
                </a:solidFill>
              </a:rPr>
              <a:t>Double = tipo desejável</a:t>
            </a:r>
            <a:endParaRPr sz="15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FF00"/>
                </a:solidFill>
              </a:rPr>
              <a:t>parceDouble= converter para Double</a:t>
            </a:r>
            <a:endParaRPr sz="15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FF00"/>
                </a:solidFill>
              </a:rPr>
              <a:t>inputPeso= variável</a:t>
            </a:r>
            <a:endParaRPr sz="15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FF00"/>
                </a:solidFill>
              </a:rPr>
              <a:t>getText= capturar texto</a:t>
            </a:r>
            <a:endParaRPr sz="15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FF00"/>
                </a:solidFill>
              </a:rPr>
              <a:t>toString= tipo string</a:t>
            </a:r>
            <a:endParaRPr sz="15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