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hivo Light"/>
      <p:regular r:id="rId11"/>
      <p:bold r:id="rId12"/>
      <p:italic r:id="rId13"/>
      <p:boldItalic r:id="rId14"/>
    </p:embeddedFont>
    <p:embeddedFont>
      <p:font typeface="Chiv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hivoLight-regular.fntdata"/><Relationship Id="rId10" Type="http://schemas.openxmlformats.org/officeDocument/2006/relationships/slide" Target="slides/slide5.xml"/><Relationship Id="rId13" Type="http://schemas.openxmlformats.org/officeDocument/2006/relationships/font" Target="fonts/ChivoLight-italic.fntdata"/><Relationship Id="rId12" Type="http://schemas.openxmlformats.org/officeDocument/2006/relationships/font" Target="fonts/Chiv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hivo-regular.fntdata"/><Relationship Id="rId14" Type="http://schemas.openxmlformats.org/officeDocument/2006/relationships/font" Target="fonts/ChivoLight-boldItalic.fntdata"/><Relationship Id="rId17" Type="http://schemas.openxmlformats.org/officeDocument/2006/relationships/font" Target="fonts/Chivo-italic.fntdata"/><Relationship Id="rId16" Type="http://schemas.openxmlformats.org/officeDocument/2006/relationships/font" Target="fonts/Chiv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hiv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7d55927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7d55927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7d55927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7d55927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7d55927a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7d55927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7d55927a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7d55927a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243750" y="3743250"/>
            <a:ext cx="7087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Sistema de iluminação e análise de movimentação em condomínios</a:t>
            </a:r>
            <a:endParaRPr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23" y="744577"/>
            <a:ext cx="6808501" cy="27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55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E </a:t>
            </a:r>
            <a:r>
              <a:rPr b="1" lang="pt-BR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quem somos nós</a:t>
            </a:r>
            <a:r>
              <a:rPr b="1" lang="pt-BR" sz="3355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?</a:t>
            </a:r>
            <a:endParaRPr b="1" sz="3355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476875" y="1017725"/>
            <a:ext cx="5226000" cy="18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A </a:t>
            </a:r>
            <a:r>
              <a:rPr lang="pt-BR" sz="35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TECSHINE</a:t>
            </a:r>
            <a:r>
              <a:rPr lang="pt-BR" sz="25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 monitora a movimentação de um condomínio </a:t>
            </a:r>
            <a:r>
              <a:rPr lang="pt-BR" sz="25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a fim</a:t>
            </a:r>
            <a:r>
              <a:rPr lang="pt-BR" sz="25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 de conscientizar</a:t>
            </a:r>
            <a:r>
              <a:rPr lang="pt-BR" sz="25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 o</a:t>
            </a:r>
            <a:r>
              <a:rPr lang="pt-BR" sz="25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 consumo mais eficiente de energia e  a</a:t>
            </a:r>
            <a:r>
              <a:rPr lang="pt-BR" sz="25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 tomada de decisões sobre os espaços que os sensores serão instalados.</a:t>
            </a:r>
            <a:endParaRPr sz="2500">
              <a:solidFill>
                <a:schemeClr val="lt1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19" y="1593700"/>
            <a:ext cx="2668025" cy="247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8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565"/>
              <a:buFont typeface="Arial"/>
              <a:buNone/>
            </a:pPr>
            <a:r>
              <a:rPr b="1" lang="pt-BR" sz="3377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E </a:t>
            </a:r>
            <a:r>
              <a:rPr b="1" lang="pt-BR" sz="22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como aplicamos nossa solução?</a:t>
            </a:r>
            <a:endParaRPr b="1" sz="22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84100" y="1326013"/>
            <a:ext cx="369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Um case de sucesso da empresa foi o Edifício das Flores na capital de São Paulo, onde a atividade principal e a  disponibilização de ambientes para </a:t>
            </a:r>
            <a:r>
              <a:rPr i="1" lang="pt-BR" sz="15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coworking</a:t>
            </a:r>
            <a:r>
              <a:rPr lang="pt-BR" sz="15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. </a:t>
            </a:r>
            <a:endParaRPr sz="1700">
              <a:solidFill>
                <a:schemeClr val="lt1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425" y="1247287"/>
            <a:ext cx="3561400" cy="1634950"/>
          </a:xfrm>
          <a:prstGeom prst="rect">
            <a:avLst/>
          </a:prstGeom>
          <a:noFill/>
          <a:ln cap="flat" cmpd="sng" w="38100">
            <a:solidFill>
              <a:srgbClr val="FFD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" name="Google Shape;70;p15"/>
          <p:cNvSpPr txBox="1"/>
          <p:nvPr/>
        </p:nvSpPr>
        <p:spPr>
          <a:xfrm>
            <a:off x="5136375" y="3248750"/>
            <a:ext cx="32535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O edifício possui </a:t>
            </a:r>
            <a:r>
              <a:rPr b="1" lang="pt-BR" sz="17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8</a:t>
            </a:r>
            <a:r>
              <a:rPr lang="pt-BR" sz="15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 andares mais o térreo e cada andar possui </a:t>
            </a:r>
            <a:r>
              <a:rPr b="1" lang="pt-BR"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10 </a:t>
            </a:r>
            <a:r>
              <a:rPr lang="pt-BR" sz="15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salas, além dos corredores e banheiros.</a:t>
            </a:r>
            <a:r>
              <a:rPr lang="pt-BR" sz="16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 </a:t>
            </a:r>
            <a:endParaRPr sz="1800">
              <a:solidFill>
                <a:schemeClr val="lt1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63" y="2900450"/>
            <a:ext cx="3316075" cy="203518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868925" y="2900438"/>
            <a:ext cx="378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Tabela de </a:t>
            </a:r>
            <a:r>
              <a:rPr i="1" lang="pt-BR" sz="10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exemplificação</a:t>
            </a:r>
            <a:r>
              <a:rPr i="1" lang="pt-BR" sz="10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 para desenho da solução</a:t>
            </a:r>
            <a:endParaRPr i="1" sz="1000">
              <a:solidFill>
                <a:schemeClr val="lt1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0707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A</a:t>
            </a:r>
            <a:r>
              <a:rPr b="1" lang="pt-BR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m</a:t>
            </a:r>
            <a:r>
              <a:rPr b="1" lang="pt-BR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étrica que utilizamos</a:t>
            </a:r>
            <a:endParaRPr b="1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84225" y="1565250"/>
            <a:ext cx="35820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450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Entendemos que o ideal é que tenhamos uma ocupação de pelo menos</a:t>
            </a:r>
            <a:r>
              <a:rPr lang="pt-BR" sz="18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 </a:t>
            </a:r>
            <a:r>
              <a:rPr lang="pt-BR" sz="30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79,22</a:t>
            </a:r>
            <a:r>
              <a:rPr lang="pt-BR" sz="30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%</a:t>
            </a:r>
            <a:r>
              <a:rPr lang="pt-BR" sz="18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 ,  sendo que o pior cenário possível ficaria abaixo de </a:t>
            </a:r>
            <a:r>
              <a:rPr lang="pt-BR" sz="30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50%</a:t>
            </a:r>
            <a:r>
              <a:rPr lang="pt-BR" sz="18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18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de ocupação.</a:t>
            </a:r>
            <a:endParaRPr sz="2000">
              <a:solidFill>
                <a:schemeClr val="lt1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868700" y="1466050"/>
            <a:ext cx="3850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Veja isso em </a:t>
            </a:r>
            <a:r>
              <a:rPr lang="pt-BR" sz="19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números:</a:t>
            </a:r>
            <a:endParaRPr sz="19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150" y="1943050"/>
            <a:ext cx="4726875" cy="2859864"/>
          </a:xfrm>
          <a:prstGeom prst="rect">
            <a:avLst/>
          </a:prstGeom>
          <a:noFill/>
          <a:ln cap="flat" cmpd="sng" w="38100">
            <a:solidFill>
              <a:srgbClr val="FFD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58550" y="373200"/>
            <a:ext cx="384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Q</a:t>
            </a:r>
            <a:r>
              <a:rPr b="1" lang="pt-BR" sz="20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uais foram os resultados?</a:t>
            </a:r>
            <a:endParaRPr b="1" sz="36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019875" y="1003779"/>
            <a:ext cx="27153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Após </a:t>
            </a:r>
            <a:r>
              <a:rPr b="1" lang="pt-BR" sz="20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1 </a:t>
            </a:r>
            <a:r>
              <a:rPr lang="pt-BR" sz="16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rPr>
              <a:t>mês com o sistema em funcionamento, esses foram os dados recolhidos por nossa solução.</a:t>
            </a:r>
            <a:endParaRPr sz="1800">
              <a:solidFill>
                <a:schemeClr val="lt1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375" y="3027213"/>
            <a:ext cx="3392723" cy="203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75" y="1200514"/>
            <a:ext cx="5064650" cy="2742475"/>
          </a:xfrm>
          <a:prstGeom prst="rect">
            <a:avLst/>
          </a:prstGeom>
          <a:noFill/>
          <a:ln cap="flat" cmpd="sng" w="38100">
            <a:solidFill>
              <a:srgbClr val="FFD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