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3" r:id="rId3"/>
    <p:sldId id="256" r:id="rId4"/>
    <p:sldId id="283" r:id="rId5"/>
    <p:sldId id="261" r:id="rId6"/>
    <p:sldId id="258" r:id="rId7"/>
    <p:sldId id="259" r:id="rId8"/>
    <p:sldId id="260" r:id="rId9"/>
    <p:sldId id="265" r:id="rId10"/>
    <p:sldId id="262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6B5D"/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  <p:guide orient="horz" pos="3113"/>
      </p:guideLst>
    </p:cSldViewPr>
  </p:slideViewPr>
  <p:outlineViewPr>
    <p:cViewPr>
      <p:scale>
        <a:sx n="33" d="100"/>
        <a:sy n="33" d="100"/>
      </p:scale>
      <p:origin x="0" y="-22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D-44BE-AC8F-003E903E01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B6DD-44BE-AC8F-003E903E01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6DD-44BE-AC8F-003E903E0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569261016"/>
        <c:axId val="569262984"/>
      </c:barChart>
      <c:catAx>
        <c:axId val="56926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9262984"/>
        <c:crosses val="autoZero"/>
        <c:auto val="1"/>
        <c:lblAlgn val="ctr"/>
        <c:lblOffset val="100"/>
        <c:noMultiLvlLbl val="0"/>
      </c:catAx>
      <c:valAx>
        <c:axId val="569262984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B2434"/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9261016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1º trimestre</c:v>
                </c:pt>
                <c:pt idx="1">
                  <c:v>2º trimestre</c:v>
                </c:pt>
                <c:pt idx="2">
                  <c:v>3º trimestre</c:v>
                </c:pt>
                <c:pt idx="3">
                  <c:v>4º trimestre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C2C244-6829-4B52-AFD3-381E093F71A6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262D-E9DC-4045-91D2-115DECAEB60A}" type="datetime1">
              <a:rPr lang="pt-BR" smtClean="0"/>
              <a:pPr/>
              <a:t>30/11/2021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13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022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351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484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225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828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838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843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28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55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902825" y="2253996"/>
            <a:ext cx="6537176" cy="100584"/>
            <a:chOff x="3631692" y="2253996"/>
            <a:chExt cx="6537176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79" y="2307679"/>
              <a:ext cx="6444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0682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ção de nú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R$ 12.345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R$ 6.789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conteúdo com círc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832320" cy="100800"/>
            <a:chOff x="-1228304" y="3240138"/>
            <a:chExt cx="4832320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0321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7" name="Espaço Reservado para Texto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R$ 25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0" name="Espaço Reservado para Texto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R$ 50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R$ 100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30" y="1374243"/>
            <a:ext cx="4912962" cy="100800"/>
            <a:chOff x="646000" y="3239179"/>
            <a:chExt cx="2504638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0" y="3290538"/>
              <a:ext cx="24776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09925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2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2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1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5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3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6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4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7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5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8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6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9" name="Espaço Reservado para Texto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caro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conveniente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conveniente</a:t>
            </a:r>
          </a:p>
        </p:txBody>
      </p:sp>
      <p:sp>
        <p:nvSpPr>
          <p:cNvPr id="32" name="Espaço Reservado para Imagem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Texto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caro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conteúdo de 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4265697" cy="100800"/>
            <a:chOff x="0" y="3240138"/>
            <a:chExt cx="4265697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2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1648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22" name="Espaço Reservado para Texto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conteúdo de tabela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conteúdo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LINHA DO TEMPO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88251" y="1375202"/>
            <a:ext cx="3185787" cy="100800"/>
            <a:chOff x="2738338" y="3240138"/>
            <a:chExt cx="162411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8338" y="3290538"/>
              <a:ext cx="15966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11063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0" name="Espaço Reservado para Texto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1" name="Espaço Reservado para Texto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2" name="Espaço Reservado para Texto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a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406535" cy="100800"/>
            <a:chOff x="-1228304" y="3240138"/>
            <a:chExt cx="340653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34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07743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abela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 smtClean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conteúdo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72826" cy="100800"/>
            <a:chOff x="0" y="3240138"/>
            <a:chExt cx="26728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720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5" name="Espaço Reservado para Imagem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6" name="Espaço Reservado para Imagem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layout de conteúdo de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273485" y="1375202"/>
            <a:ext cx="5911021" cy="100800"/>
            <a:chOff x="444179" y="3240138"/>
            <a:chExt cx="369063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4179" y="3290538"/>
              <a:ext cx="366377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06908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ço Reservado para Imagem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55" name="Espaço Reservado para Imagem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6" name="Espaço Reservado para Imagem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52" name="Espaço Reservado para Imagem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94049" cy="102440"/>
            <a:chOff x="3631690" y="2252140"/>
            <a:chExt cx="8002166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0105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58277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03477" cy="100584"/>
            <a:chOff x="3631690" y="2253996"/>
            <a:chExt cx="8018589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90105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7470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Gráfico de Piz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5034512" cy="100800"/>
            <a:chOff x="-1228304" y="3250524"/>
            <a:chExt cx="5034512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96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0540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Gráfico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gráfico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conteúdo agradec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Nicolau Mendes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+7 888 999-000-11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Bergqvist@vanarsdelltd.com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Site: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www.vanarsdelltd.com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315367" cy="100800"/>
            <a:chOff x="808548" y="2750589"/>
            <a:chExt cx="4315367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289297" cy="100800"/>
              <a:chOff x="637695" y="3240138"/>
              <a:chExt cx="2796705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37695" y="3285674"/>
                <a:ext cx="27463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2311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7" y="1660573"/>
            <a:ext cx="4330323" cy="105664"/>
            <a:chOff x="808542" y="2745725"/>
            <a:chExt cx="4330323" cy="105664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2" y="2750589"/>
              <a:ext cx="4289297" cy="100800"/>
              <a:chOff x="637697" y="3240138"/>
              <a:chExt cx="2796703" cy="100800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37697" y="3285674"/>
                <a:ext cx="27463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380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conteúdo apê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APÊNDICE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83291" y="1509426"/>
            <a:ext cx="2625422" cy="100800"/>
            <a:chOff x="4826496" y="1509426"/>
            <a:chExt cx="2625422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26496" y="1509426"/>
              <a:ext cx="2550159" cy="100800"/>
              <a:chOff x="1710178" y="3240138"/>
              <a:chExt cx="1662752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10178" y="3290538"/>
                <a:ext cx="164308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0720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conteúdo depo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DEPOIMENTOS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0" name="Espaço Reservado para Imagem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6" name="Espaço Reservado para Imagem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ço Reservado para Texto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conteúdo de estudo de c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668433" cy="100800"/>
            <a:chOff x="-1228304" y="3240138"/>
            <a:chExt cx="3668433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0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33932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telefone móvel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 smtClean="0"/>
              <a:t>Editar estilos de texto Mestre</a:t>
            </a:r>
          </a:p>
        </p:txBody>
      </p:sp>
      <p:sp>
        <p:nvSpPr>
          <p:cNvPr id="24" name="Espaço Reservado para Imagem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Imagem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 smtClean="0"/>
              <a:t>Editar estilos de texto Mestre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8" name="Espaço Reservado para Imagem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9" name="Espaço Reservado para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 smtClean="0"/>
              <a:t>Editar estilos de texto Mestre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 smtClean="0"/>
              <a:t>Editar estilos de texto Mestre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 smtClean="0"/>
              <a:t>Editar estilos de texto Mestre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37" name="Espaço Reservado para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COMO USAR ESTE MODELO</a:t>
            </a:r>
          </a:p>
        </p:txBody>
      </p:sp>
      <p:sp>
        <p:nvSpPr>
          <p:cNvPr id="41" name="Espaço Reservado para Imagem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632355" cy="100800"/>
            <a:chOff x="0" y="3240138"/>
            <a:chExt cx="363235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6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3155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título e conteúdo vers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274141" cy="100800"/>
            <a:chOff x="0" y="3240138"/>
            <a:chExt cx="3274141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7334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conteúdo de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7" name="Espaço Reservado para Imagem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Imagem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monitor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02426" cy="100800"/>
            <a:chOff x="0" y="3240138"/>
            <a:chExt cx="33024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4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016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conteúdo d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05542" y="1373283"/>
            <a:ext cx="2018624" cy="100800"/>
            <a:chOff x="3092916" y="1373283"/>
            <a:chExt cx="2018624" cy="10080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62062" cy="100800"/>
              <a:chOff x="0" y="3237441"/>
              <a:chExt cx="1962062" cy="100800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61262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092916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680414" y="1375202"/>
            <a:ext cx="6496424" cy="100800"/>
            <a:chOff x="314110" y="3240138"/>
            <a:chExt cx="4056131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4110" y="3290538"/>
              <a:ext cx="40233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0451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e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1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jpg"/><Relationship Id="rId5" Type="http://schemas.openxmlformats.org/officeDocument/2006/relationships/image" Target="../media/image19.jp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5" Type="http://schemas.openxmlformats.org/officeDocument/2006/relationships/chart" Target="../charts/chart2.xml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jpe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jpe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jpe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jpg"/><Relationship Id="rId5" Type="http://schemas.openxmlformats.org/officeDocument/2006/relationships/image" Target="../media/image19.jpg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pt-BR/article/edit-a-presentation-ff353d37-742a-4aa8-8bdd-6b1f488127a2?ui=pt-BR&amp;rs=pt-BR&amp;ad=B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go.microsoft.com/fwlink/?linkid=2006808&amp;clcid=0x40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Plano de fundo abstrato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556" y="-729864"/>
            <a:ext cx="5003074" cy="189246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pt-BR" sz="6600" dirty="0" smtClean="0"/>
              <a:t>SOBRE MIM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DIVISOR</a:t>
            </a:r>
          </a:p>
        </p:txBody>
      </p:sp>
      <p:pic>
        <p:nvPicPr>
          <p:cNvPr id="22" name="Espaço Reservado para Imagem 21" descr="Plano de fundo abstrato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10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Imagem 14" descr="Logotipo da empresa">
            <a:extLst>
              <a:ext uri="{FF2B5EF4-FFF2-40B4-BE49-F238E27FC236}">
                <a16:creationId xmlns:a16="http://schemas.microsoft.com/office/drawing/2014/main" id="{D109D7E8-1657-415E-9652-1926119422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5" y="707529"/>
            <a:ext cx="7698879" cy="5690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OPORTUNIDADE DE MERCADO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sz="5800" dirty="0"/>
              <a:t>R$ 12.345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Seção 1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pt-BR" sz="5800" dirty="0"/>
              <a:t>R$ 6.789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Seção 2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11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ço Reservado para Imagem 18" descr="Logotipo da empresa">
            <a:extLst>
              <a:ext uri="{FF2B5EF4-FFF2-40B4-BE49-F238E27FC236}">
                <a16:creationId xmlns:a16="http://schemas.microsoft.com/office/drawing/2014/main" id="{DD69023F-CCBF-4CBE-A068-92CD818A5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171" r="171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MERCADO</a:t>
            </a:r>
            <a:br>
              <a:rPr lang="pt-BR" dirty="0"/>
            </a:br>
            <a:r>
              <a:rPr lang="pt-BR" dirty="0"/>
              <a:t>OPORTUNIDADE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8BB8737-6A2D-4222-BE20-4DDD0181AC6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928683" y="1185842"/>
            <a:ext cx="1519848" cy="250619"/>
          </a:xfrm>
        </p:spPr>
        <p:txBody>
          <a:bodyPr rtlCol="0"/>
          <a:lstStyle/>
          <a:p>
            <a:pPr rtl="0"/>
            <a:r>
              <a:rPr lang="pt-BR" dirty="0"/>
              <a:t>BILHÕES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E9BDBFC-200B-4A3D-BB1D-543A9FC88E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sz="5000" dirty="0"/>
              <a:t>R$ 25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C70FB9E-DFF7-4E1D-A198-C9B698542CCD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Seção 1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B8B8BFB-8E95-4C40-9D61-7270E95BEABA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190247" y="1537655"/>
            <a:ext cx="1519848" cy="250619"/>
          </a:xfrm>
        </p:spPr>
        <p:txBody>
          <a:bodyPr rtlCol="0"/>
          <a:lstStyle/>
          <a:p>
            <a:pPr rtl="0"/>
            <a:r>
              <a:rPr lang="pt-BR" dirty="0"/>
              <a:t>BILHÕES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48C04BB-E114-40C7-9F39-61419E2CA1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9857" y="1767897"/>
            <a:ext cx="2520000" cy="978408"/>
          </a:xfrm>
        </p:spPr>
        <p:txBody>
          <a:bodyPr rtlCol="0"/>
          <a:lstStyle/>
          <a:p>
            <a:pPr rtl="0"/>
            <a:r>
              <a:rPr lang="pt-BR" sz="5000" dirty="0"/>
              <a:t>R$ 50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D155BA7-00C9-475D-B9E5-CE1970F653B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Seção 2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9183320" y="1818886"/>
            <a:ext cx="1519848" cy="250619"/>
          </a:xfrm>
        </p:spPr>
        <p:txBody>
          <a:bodyPr rtlCol="0"/>
          <a:lstStyle/>
          <a:p>
            <a:pPr rtl="0"/>
            <a:r>
              <a:rPr lang="pt-BR" dirty="0"/>
              <a:t>BILHÕES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27A80BA-ED11-4DB1-A332-B2453F7207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261952" y="2049128"/>
            <a:ext cx="3024000" cy="978408"/>
          </a:xfrm>
        </p:spPr>
        <p:txBody>
          <a:bodyPr rtlCol="0"/>
          <a:lstStyle/>
          <a:p>
            <a:pPr rtl="0"/>
            <a:r>
              <a:rPr lang="pt-BR" sz="5000" dirty="0"/>
              <a:t>R$ 100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0FAB1D6-8588-427D-8AEA-CCD92CBBBBF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/>
              <a:t>Seção 3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927B2D4-FF66-4F53-9CB5-9DB268DE0B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12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F5544-AE99-49B4-B21E-2F2EF64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Logotipo da empresa">
            <a:extLst>
              <a:ext uri="{FF2B5EF4-FFF2-40B4-BE49-F238E27FC236}">
                <a16:creationId xmlns:a16="http://schemas.microsoft.com/office/drawing/2014/main" id="{1A654F13-CD3F-4BDD-83D3-F9485654A4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7963"/>
            <a:ext cx="5574384" cy="1078652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SLIDE SOBRE A CONCORRÊNCIA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</a:t>
            </a:r>
            <a:br>
              <a:rPr lang="pt-BR" dirty="0"/>
            </a:b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13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05" y="707529"/>
            <a:ext cx="4058126" cy="5690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CONCORRÊNCIA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86011A2-BC96-44FB-8A92-659975A8FA5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pt-BR" dirty="0"/>
              <a:t>Mais Conveniente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4B9E7B-91A3-4653-9D11-EAC841812EC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pt-BR" dirty="0"/>
              <a:t>Menos Conveniente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8652C60-0E06-4F27-8EBF-99ED4922DB1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pt-BR" dirty="0"/>
              <a:t>Mais Caro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6714EE8D-6591-4E64-A28D-275EB74081C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pt-BR" dirty="0"/>
              <a:t>Menos Caro</a:t>
            </a:r>
          </a:p>
        </p:txBody>
      </p:sp>
      <p:sp>
        <p:nvSpPr>
          <p:cNvPr id="7" name="Espaço Reservado para Imagem 6" descr="Logotipo da empresa">
            <a:extLst>
              <a:ext uri="{FF2B5EF4-FFF2-40B4-BE49-F238E27FC236}">
                <a16:creationId xmlns:a16="http://schemas.microsoft.com/office/drawing/2014/main" id="{956D8A29-D3FE-4914-9B35-D6262F24BE1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6" name="Espaço Reservado para Imagem 5" descr="Logotipo da empresa">
            <a:extLst>
              <a:ext uri="{FF2B5EF4-FFF2-40B4-BE49-F238E27FC236}">
                <a16:creationId xmlns:a16="http://schemas.microsoft.com/office/drawing/2014/main" id="{7A0E87DB-04F5-4877-B62F-1AA19455033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8" name="Espaço Reservado para Imagem 7" descr="Logotipo da empresa">
            <a:extLst>
              <a:ext uri="{FF2B5EF4-FFF2-40B4-BE49-F238E27FC236}">
                <a16:creationId xmlns:a16="http://schemas.microsoft.com/office/drawing/2014/main" id="{C26DAEDC-A364-498F-A14A-8BB14CA3EC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4E801804-0B72-4C1B-821A-7B07D1E1A0C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3ED00665-2DB8-4219-BAE1-AF3300DC81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4FCD5336-88B4-4116-8C2E-0CA8DB55CD6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18" name="Espaço Reservado para Imagem 17" descr="Logotipo da empresa">
            <a:extLst>
              <a:ext uri="{FF2B5EF4-FFF2-40B4-BE49-F238E27FC236}">
                <a16:creationId xmlns:a16="http://schemas.microsoft.com/office/drawing/2014/main" id="{E4521B55-33FF-47D9-B2D9-238890D9B6B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2CA95-5F9E-4EDF-9631-539839E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14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200280-71A9-4094-B8C4-8BC3C41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0193BA-1489-40A2-9D5D-0490BDF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7356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Imagem 19" descr="Logotipo da empresa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7" y="1512271"/>
            <a:ext cx="3671984" cy="1286838"/>
          </a:xfrm>
        </p:spPr>
        <p:txBody>
          <a:bodyPr rtlCol="0">
            <a:noAutofit/>
          </a:bodyPr>
          <a:lstStyle/>
          <a:p>
            <a:pPr rtl="0"/>
            <a:r>
              <a:rPr lang="pt-BR" spc="-50" dirty="0"/>
              <a:t>CRESCIMENTO</a:t>
            </a:r>
            <a:br>
              <a:rPr lang="pt-BR" spc="-50" dirty="0"/>
            </a:br>
            <a:r>
              <a:rPr lang="pt-BR" spc="-50" dirty="0"/>
              <a:t>ESTRATÉGIA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1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Subtítulo da Seção 1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  <a:p>
            <a:pPr rtl="0"/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2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pt-BR" dirty="0"/>
              <a:t>Subtítulo da seção 2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  <a:p>
            <a:pPr rtl="0"/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</a:p>
          <a:p>
            <a:pPr rtl="0"/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pt-BR" dirty="0"/>
              <a:t>3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3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pt-BR" dirty="0"/>
              <a:t>Subtítulo da Seção 3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  <a:p>
            <a:pPr rtl="0"/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15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87237991-F1A6-42D4-A447-8E5D8E3EBA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27242FD-4B84-40F8-B4E6-626D057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TRAÇÃO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5F63788-D675-4474-98AF-5CA7F8F0538A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Métricas-chave</a:t>
            </a: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8047F0F1-B9F9-4B27-9B70-023763377B5C}"/>
              </a:ext>
            </a:extLst>
          </p:cNvPr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4205585534"/>
              </p:ext>
            </p:extLst>
          </p:nvPr>
        </p:nvGraphicFramePr>
        <p:xfrm>
          <a:off x="803275" y="2524124"/>
          <a:ext cx="5328000" cy="24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7949703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90042965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678199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621625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814727653"/>
                    </a:ext>
                  </a:extLst>
                </a:gridCol>
              </a:tblGrid>
              <a:tr h="482613">
                <a:tc>
                  <a:txBody>
                    <a:bodyPr/>
                    <a:lstStyle/>
                    <a:p>
                      <a:pPr algn="ctr" rtl="0"/>
                      <a:endParaRPr lang="pt-BR" sz="1900" noProof="0" dirty="0"/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RECEITA BRUTA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RECEITA LÍQUIDA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4205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R$ 10.000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R$ 7.000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24462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R$ 20.000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R$ 16.000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0428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R$ 25.000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56611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95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R$ 50.000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16789"/>
                  </a:ext>
                </a:extLst>
              </a:tr>
            </a:tbl>
          </a:graphicData>
        </a:graphic>
      </p:graphicFrame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44E1CC1-FC76-4F7F-B7FD-5BF8B23A036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571988" y="2031832"/>
            <a:ext cx="2915732" cy="360000"/>
          </a:xfrm>
        </p:spPr>
        <p:txBody>
          <a:bodyPr rtlCol="0"/>
          <a:lstStyle/>
          <a:p>
            <a:pPr rtl="0"/>
            <a:r>
              <a:rPr lang="pt-BR" dirty="0"/>
              <a:t>Receita por Ano</a:t>
            </a:r>
          </a:p>
        </p:txBody>
      </p:sp>
      <p:graphicFrame>
        <p:nvGraphicFramePr>
          <p:cNvPr id="14" name="Espaço Reservado para Conteúdo 13" descr="Gráfico">
            <a:extLst>
              <a:ext uri="{FF2B5EF4-FFF2-40B4-BE49-F238E27FC236}">
                <a16:creationId xmlns:a16="http://schemas.microsoft.com/office/drawing/2014/main" id="{F478D7A4-9109-4CDD-B86C-F0EA88F242AB}"/>
              </a:ext>
            </a:extLst>
          </p:cNvPr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1463319419"/>
              </p:ext>
            </p:extLst>
          </p:nvPr>
        </p:nvGraphicFramePr>
        <p:xfrm>
          <a:off x="6521884" y="2448969"/>
          <a:ext cx="4970463" cy="29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B1FE36B-32AA-4E32-8EB1-0BF1B74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16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2129B4-659A-4DED-BA78-4B6F73EA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2F21CE-F509-4792-953E-A7E82159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25788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Logotipo da empresa">
            <a:extLst>
              <a:ext uri="{FF2B5EF4-FFF2-40B4-BE49-F238E27FC236}">
                <a16:creationId xmlns:a16="http://schemas.microsoft.com/office/drawing/2014/main" id="{D49DB483-FBC2-4DC4-983B-5A64A32A68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1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2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3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4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466" y="131975"/>
            <a:ext cx="2673606" cy="1144640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LINHA DO TEMPO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17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D4A3CE-7423-4FF3-8738-B7BF3FF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73D475-C5F4-4E45-B91A-0747964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E3101BB9-5083-43DD-84CB-1F61DAB74E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B65365-4521-4F81-B6BD-11364F3F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FINANÇAS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D5E241-5BDF-4E31-AEE3-F95545B01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graphicFrame>
        <p:nvGraphicFramePr>
          <p:cNvPr id="9" name="Espaço reservado para a tabela 8">
            <a:extLst>
              <a:ext uri="{FF2B5EF4-FFF2-40B4-BE49-F238E27FC236}">
                <a16:creationId xmlns:a16="http://schemas.microsoft.com/office/drawing/2014/main" id="{310E0F95-76C3-48B4-BEFB-5B1DB71B97E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777465725"/>
              </p:ext>
            </p:extLst>
          </p:nvPr>
        </p:nvGraphicFramePr>
        <p:xfrm>
          <a:off x="4430062" y="859665"/>
          <a:ext cx="6510345" cy="480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64802800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1653645961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714343349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33804434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4146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b="1" i="1" kern="1200" noProof="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249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Usuários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252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Trabalhos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6125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Preço médio por trabalho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3807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RECEITA DA EMPRESA A 15%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977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Custo da Receita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8065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Lucro Bruto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098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OPEX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6095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Vendas e Marketing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5.062.500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151.200.000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497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Atendimento ao Cliente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9290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Desenvolvimento do Produto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031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Diversos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3938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OPEX 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7.596.750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534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EBIT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-1.968.750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-4.800.000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1" kern="1200" noProof="0" dirty="0">
                          <a:solidFill>
                            <a:srgbClr val="34815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28.080.000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82539"/>
                  </a:ext>
                </a:extLst>
              </a:tr>
            </a:tbl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0845F57-2399-46AA-85F3-D790CEA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18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DF3C5-F687-4A1D-AFCF-1BADF8B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A012A-C1D5-4E0A-AEFE-277577B1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50709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Logotipo da empresa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NOSSA</a:t>
            </a:r>
            <a:br>
              <a:rPr lang="pt-BR" dirty="0"/>
            </a:br>
            <a:r>
              <a:rPr lang="pt-BR" dirty="0"/>
              <a:t>EQUIPE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</a:t>
            </a:r>
            <a:br>
              <a:rPr lang="pt-BR" dirty="0"/>
            </a:br>
            <a:r>
              <a:rPr lang="pt-BR" dirty="0"/>
              <a:t>DOLOR SIT AMET, CONSECTETUER ADIPISCING ELIT. MAECENAS PORTTITOR</a:t>
            </a:r>
          </a:p>
        </p:txBody>
      </p:sp>
      <p:pic>
        <p:nvPicPr>
          <p:cNvPr id="23" name="Espaço Reservado para Imagem 22" descr="Foto dos membros da equipe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Angelica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Lima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de membros da equipe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pic>
        <p:nvPicPr>
          <p:cNvPr id="25" name="Espaço Reservado para Imagem 24" descr="Foto dos membros da equipe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pt-BR" dirty="0"/>
              <a:t>Ian</a:t>
            </a:r>
            <a:br>
              <a:rPr lang="pt-BR" dirty="0"/>
            </a:br>
            <a:r>
              <a:rPr lang="pt-BR" dirty="0" err="1"/>
              <a:t>Hansson</a:t>
            </a:r>
            <a:endParaRPr lang="pt-BR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pic>
        <p:nvPicPr>
          <p:cNvPr id="27" name="Espaço Reservado para Imagem 26" descr="Foto dos membros da equipe">
            <a:extLst>
              <a:ext uri="{FF2B5EF4-FFF2-40B4-BE49-F238E27FC236}">
                <a16:creationId xmlns:a16="http://schemas.microsoft.com/office/drawing/2014/main" id="{9DA5D71E-B63C-4740-816D-8CDEE14F11D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pt-BR" dirty="0"/>
              <a:t>Jens</a:t>
            </a:r>
            <a:br>
              <a:rPr lang="pt-BR" dirty="0"/>
            </a:br>
            <a:r>
              <a:rPr lang="pt-BR" dirty="0" err="1"/>
              <a:t>Martensson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E81294A-CAF6-4165-AEDE-DAEA7D37245F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19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 descr="Logotipo da empresa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04" y="489386"/>
            <a:ext cx="3930133" cy="569086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 smtClean="0"/>
              <a:t>CONTEXTO</a:t>
            </a:r>
            <a:endParaRPr lang="pt-BR" sz="48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1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2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pt-BR" dirty="0"/>
              <a:t>3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3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2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spaço Reservado para Imagem 26" descr="Logotipo da empresa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NOSSA EQUIPE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pic>
        <p:nvPicPr>
          <p:cNvPr id="29" name="Espaço Reservado para Imagem 28" descr="Foto dos membros da equi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Angelica</a:t>
            </a:r>
            <a:r>
              <a:rPr lang="pt-BR" dirty="0"/>
              <a:t> </a:t>
            </a:r>
            <a:r>
              <a:rPr lang="pt-BR" dirty="0" err="1"/>
              <a:t>Astrom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3" name="Espaço Reservado para Imagem 32" descr="Foto dos membros da equi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Diogo Martins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7" name="Espaço Reservado para Imagem 36" descr="Foto dos membros da equi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Jens </a:t>
            </a:r>
            <a:r>
              <a:rPr lang="pt-BR" dirty="0" err="1"/>
              <a:t>Martensson</a:t>
            </a:r>
            <a:endParaRPr lang="pt-BR" dirty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1" name="Espaço Reservado para Imagem 30" descr="Foto dos membros da equi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 err="1"/>
              <a:t>Angelica</a:t>
            </a:r>
            <a:r>
              <a:rPr lang="pt-BR" dirty="0"/>
              <a:t> </a:t>
            </a:r>
            <a:r>
              <a:rPr lang="pt-BR" dirty="0" err="1"/>
              <a:t>Astrom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5" name="Espaço Reservado para Imagem 34" descr="Foto dos membros da equi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pt-BR" dirty="0"/>
              <a:t>Diogo Martins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9" name="Espaço Reservado para Imagem 38" descr="Foto dos membros da equi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pt-BR" dirty="0"/>
              <a:t>Jens </a:t>
            </a:r>
            <a:r>
              <a:rPr lang="pt-BR" dirty="0" err="1"/>
              <a:t>Martensson</a:t>
            </a:r>
            <a:endParaRPr lang="pt-BR" dirty="0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20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Logotipo da empresa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FINANCIAMENTO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2.500.000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graphicFrame>
        <p:nvGraphicFramePr>
          <p:cNvPr id="23" name="Espaço Reservado para Gráfico 22" descr="Gráfico de pizza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3995028696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21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ço Reservado para Imagem 19" descr="Plano de fundo abstrato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22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 descr="Logotipo da empresa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Nicolau Mendes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Telefone: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678-555-0134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 err="1"/>
              <a:t>Email</a:t>
            </a:r>
            <a:r>
              <a:rPr lang="pt-BR" dirty="0"/>
              <a:t>: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 dirty="0"/>
              <a:t>bergqvist@treyresearch.com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Site: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http://www.treyresearch.net/</a:t>
            </a:r>
          </a:p>
        </p:txBody>
      </p:sp>
      <p:pic>
        <p:nvPicPr>
          <p:cNvPr id="15" name="Espaço Reservado para Imagem 14" descr="Plano de fundo abstrato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APÊNDICE</a:t>
            </a:r>
          </a:p>
        </p:txBody>
      </p:sp>
      <p:pic>
        <p:nvPicPr>
          <p:cNvPr id="11" name="Espaço Reservado para Imagem 10" descr="Plano de fundo abstrato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24</a:t>
            </a:fld>
            <a:endParaRPr lang="pt-BR" sz="1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Imagem 19" descr="Logotipo da empresa">
            <a:extLst>
              <a:ext uri="{FF2B5EF4-FFF2-40B4-BE49-F238E27FC236}">
                <a16:creationId xmlns:a16="http://schemas.microsoft.com/office/drawing/2014/main" id="{32FE3A4A-F86E-45E3-85CF-8A3724872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D098301-1531-4D1F-B3B5-AA2E138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DEPOIMENTOS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1D41190-7F39-488F-9E5D-4AE05DDC58E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794967E-8F70-4233-99EA-5336D5F27F17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/>
              <a:t>Pessoa 1 </a:t>
            </a:r>
            <a:br>
              <a:rPr lang="pt-BR" dirty="0"/>
            </a:br>
            <a:r>
              <a:rPr lang="pt-BR" dirty="0"/>
              <a:t>Nome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A0576E1-AFC7-43F6-8EF6-A945CD9BFC4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pt-BR" dirty="0"/>
              <a:t>Título do cliente</a:t>
            </a:r>
          </a:p>
        </p:txBody>
      </p:sp>
      <p:pic>
        <p:nvPicPr>
          <p:cNvPr id="22" name="Espaço Reservado para Imagem 21" descr="Foto dos membros da equipe">
            <a:extLst>
              <a:ext uri="{FF2B5EF4-FFF2-40B4-BE49-F238E27FC236}">
                <a16:creationId xmlns:a16="http://schemas.microsoft.com/office/drawing/2014/main" id="{6AF672FA-0966-48DE-887F-1BB8A421C9F0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9AFD75A-51EE-4D37-BEC2-840C26DF40C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51DECD4-A8B1-4A96-A9C8-05065862365F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pt-BR" dirty="0"/>
              <a:t>Pessoa 2</a:t>
            </a:r>
            <a:br>
              <a:rPr lang="pt-BR" dirty="0"/>
            </a:br>
            <a:r>
              <a:rPr lang="pt-BR" dirty="0"/>
              <a:t>Nome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025FF9A-0032-4520-B1C4-7AB210C8D49D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pt-BR" dirty="0"/>
              <a:t>Título do cliente</a:t>
            </a:r>
          </a:p>
        </p:txBody>
      </p:sp>
      <p:pic>
        <p:nvPicPr>
          <p:cNvPr id="24" name="Espaço Reservado para Imagem 23" descr="Foto dos membros da equipe">
            <a:extLst>
              <a:ext uri="{FF2B5EF4-FFF2-40B4-BE49-F238E27FC236}">
                <a16:creationId xmlns:a16="http://schemas.microsoft.com/office/drawing/2014/main" id="{E881B889-6B21-40D2-AB48-80206FFE1C4E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0D0B87D-CB88-40FC-B9B2-76F6F933EAC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145029F8-F63F-48BD-8D26-E0FB1877D54A}"/>
              </a:ext>
            </a:extLst>
          </p:cNvPr>
          <p:cNvSpPr>
            <a:spLocks noGrp="1"/>
          </p:cNvSpPr>
          <p:nvPr>
            <p:ph type="body" idx="55"/>
          </p:nvPr>
        </p:nvSpPr>
        <p:spPr/>
        <p:txBody>
          <a:bodyPr rtlCol="0"/>
          <a:lstStyle/>
          <a:p>
            <a:pPr rtl="0"/>
            <a:r>
              <a:rPr lang="pt-BR" dirty="0"/>
              <a:t>Pessoa 3</a:t>
            </a:r>
            <a:br>
              <a:rPr lang="pt-BR" dirty="0"/>
            </a:br>
            <a:r>
              <a:rPr lang="pt-BR" dirty="0"/>
              <a:t>Nome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C674253-BB9C-4BB6-BEC6-066264345C61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pt-BR" dirty="0"/>
              <a:t>Título do cliente</a:t>
            </a:r>
          </a:p>
        </p:txBody>
      </p:sp>
      <p:pic>
        <p:nvPicPr>
          <p:cNvPr id="26" name="Espaço Reservado para Imagem 25" descr="Foto dos membros da equipe">
            <a:extLst>
              <a:ext uri="{FF2B5EF4-FFF2-40B4-BE49-F238E27FC236}">
                <a16:creationId xmlns:a16="http://schemas.microsoft.com/office/drawing/2014/main" id="{8FDDB9F3-117D-4589-A099-58DAD9B062A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7702740-202F-4187-9EDA-814B3E4A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25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08C01E-B7AF-4AE4-ACD2-39AE40EE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66A137-D154-4724-B8FF-4F012A45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343489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C47BEEC-998C-4585-8B1A-09116FD17BC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45EDD4A-55D8-42A3-A994-18744461428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26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Espaço Reservado para Imagem 22" descr="Plano de fundo abstrato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Espaço Reservado para Imagem 20" descr="Plano de fundo abstrato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VERSÃO MÓVEL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endParaRPr lang="pt-BR" dirty="0"/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27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Personalize este modelo.</a:t>
            </a:r>
          </a:p>
        </p:txBody>
      </p:sp>
      <p:sp>
        <p:nvSpPr>
          <p:cNvPr id="8" name="Caixa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6000" b="1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Modelo de instruções de edição e feedback</a:t>
            </a:r>
            <a:endParaRPr lang="pt-BR" sz="6000" b="1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044" y="6132882"/>
            <a:ext cx="11969932" cy="1031806"/>
          </a:xfrm>
        </p:spPr>
        <p:txBody>
          <a:bodyPr rtlCol="0">
            <a:noAutofit/>
          </a:bodyPr>
          <a:lstStyle/>
          <a:p>
            <a:pPr rtl="0"/>
            <a:r>
              <a:rPr lang="pt-BR" sz="16600" dirty="0" smtClean="0">
                <a:solidFill>
                  <a:srgbClr val="B36B5D"/>
                </a:solidFill>
                <a:latin typeface="Arial Black" panose="020B0A04020102020204" pitchFamily="34" charset="0"/>
              </a:rPr>
              <a:t>ALÉM</a:t>
            </a:r>
            <a:r>
              <a:rPr lang="pt-BR" sz="16600" dirty="0" smtClean="0">
                <a:latin typeface="Arial Black" panose="020B0A04020102020204" pitchFamily="34" charset="0"/>
              </a:rPr>
              <a:t> </a:t>
            </a:r>
            <a:r>
              <a:rPr lang="pt-BR" sz="16600" dirty="0" smtClean="0">
                <a:solidFill>
                  <a:srgbClr val="B36B5D"/>
                </a:solidFill>
                <a:latin typeface="Arial Black" panose="020B0A04020102020204" pitchFamily="34" charset="0"/>
              </a:rPr>
              <a:t>D</a:t>
            </a:r>
            <a:endParaRPr lang="pt-BR" sz="16600" dirty="0">
              <a:solidFill>
                <a:srgbClr val="B36B5D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4574" y="-752785"/>
            <a:ext cx="7704914" cy="77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62179" y="6159776"/>
            <a:ext cx="11969932" cy="1031806"/>
          </a:xfrm>
        </p:spPr>
        <p:txBody>
          <a:bodyPr rtlCol="0">
            <a:noAutofit/>
          </a:bodyPr>
          <a:lstStyle/>
          <a:p>
            <a:pPr rtl="0"/>
            <a:r>
              <a:rPr lang="pt-BR" sz="16600" dirty="0" smtClean="0">
                <a:solidFill>
                  <a:srgbClr val="B36B5D"/>
                </a:solidFill>
                <a:latin typeface="Arial Black" panose="020B0A04020102020204" pitchFamily="34" charset="0"/>
              </a:rPr>
              <a:t>O RAP</a:t>
            </a:r>
            <a:endParaRPr lang="pt-BR" sz="16600" dirty="0">
              <a:solidFill>
                <a:srgbClr val="B36B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24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Logotipo da empresa">
            <a:extLst>
              <a:ext uri="{FF2B5EF4-FFF2-40B4-BE49-F238E27FC236}">
                <a16:creationId xmlns:a16="http://schemas.microsoft.com/office/drawing/2014/main" id="{050063B3-C0D3-4BFD-82C5-423222881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7" name="Título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17" y="707529"/>
            <a:ext cx="5072104" cy="5690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SLIDE DO PRODUTO</a:t>
            </a:r>
          </a:p>
        </p:txBody>
      </p:sp>
      <p:sp>
        <p:nvSpPr>
          <p:cNvPr id="68" name="Espaço Reservado para Texto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pt-BR" dirty="0"/>
              <a:t>Seção 1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7" name="Espaço Reservado para Imagem 6" descr="Ícone de globo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pt-BR" dirty="0"/>
              <a:t>Seção 2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12" name="Espaço Reservado para Imagem 11" descr="Ícone de cubos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rtlCol="0"/>
          <a:lstStyle/>
          <a:p>
            <a:pPr rtl="0"/>
            <a:r>
              <a:rPr lang="pt-BR" dirty="0"/>
              <a:t>Seção 3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18" name="Espaço Reservado para Imagem 17" descr="Ícone de microprocessador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pt-BR" dirty="0"/>
              <a:t>Seção 4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21" name="Espaço Reservado para Imagem 20" descr="Ícone de átomo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5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SOBRE NÓS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</a:p>
        </p:txBody>
      </p:sp>
      <p:pic>
        <p:nvPicPr>
          <p:cNvPr id="20" name="Espaço Reservado para Imagem 19" descr="Plano de fundo abstrato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6</a:t>
            </a:fld>
            <a:endParaRPr lang="pt-BR" sz="100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ço Reservado para Imagem 19" descr="Plano de fundo abstrato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7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SOLUÇÃO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</a:t>
            </a:r>
          </a:p>
          <a:p>
            <a:pPr rtl="0"/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</a:p>
          <a:p>
            <a:pPr rtl="0"/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pic>
        <p:nvPicPr>
          <p:cNvPr id="18" name="Espaço Reservado para Imagem 17" descr="Plano de fundo abstrato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8</a:t>
            </a:fld>
            <a:endParaRPr lang="pt-BR" sz="1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PRODUTO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pic>
        <p:nvPicPr>
          <p:cNvPr id="13" name="Espaço Reservado para Imagem 12" descr="Plano de fundo abstrato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9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223_TF56488565" id="{AAAA69CE-CB9B-42DD-967B-5E81A8C1E7AB}" vid="{47D404EB-B5DC-406F-88D6-1DD595028D3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tf56488565_win32</Template>
  <TotalTime>0</TotalTime>
  <Words>2168</Words>
  <Application>Microsoft Office PowerPoint</Application>
  <PresentationFormat>Widescreen</PresentationFormat>
  <Paragraphs>382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Tema do Office</vt:lpstr>
      <vt:lpstr>SOBRE MIM</vt:lpstr>
      <vt:lpstr>CONTEXTO</vt:lpstr>
      <vt:lpstr>ALÉM D</vt:lpstr>
      <vt:lpstr>O RAP</vt:lpstr>
      <vt:lpstr>SLIDE DO PRODUTO</vt:lpstr>
      <vt:lpstr>SOBRE NÓS</vt:lpstr>
      <vt:lpstr>PROBLEMA</vt:lpstr>
      <vt:lpstr>SOLUÇÃO</vt:lpstr>
      <vt:lpstr>PRODUTO</vt:lpstr>
      <vt:lpstr>DIVISOR</vt:lpstr>
      <vt:lpstr>OPORTUNIDADE DE MERCADO</vt:lpstr>
      <vt:lpstr>MERCADO OPORTUNIDADE</vt:lpstr>
      <vt:lpstr>SLIDE SOBRE A CONCORRÊNCIA</vt:lpstr>
      <vt:lpstr>CONCORRÊNCIA</vt:lpstr>
      <vt:lpstr>CRESCIMENTO ESTRATÉGIA</vt:lpstr>
      <vt:lpstr>TRAÇÃO</vt:lpstr>
      <vt:lpstr>LINHA DO TEMPO</vt:lpstr>
      <vt:lpstr>FINANÇAS</vt:lpstr>
      <vt:lpstr>NOSSA EQUIPE</vt:lpstr>
      <vt:lpstr>SLIDE NOSSA EQUIPE</vt:lpstr>
      <vt:lpstr>FINANCIAMENTO</vt:lpstr>
      <vt:lpstr>RESUMO</vt:lpstr>
      <vt:lpstr>OBRIGADO!</vt:lpstr>
      <vt:lpstr>APÊNDICE</vt:lpstr>
      <vt:lpstr>DEPOIMENTOS</vt:lpstr>
      <vt:lpstr>ESTUDO DE CASO</vt:lpstr>
      <vt:lpstr>VERSÃO MÓVEL</vt:lpstr>
      <vt:lpstr>Personalize este modelo.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2021-11-30T12:16:18Z</dcterms:created>
  <dcterms:modified xsi:type="dcterms:W3CDTF">2021-11-30T12:48:43Z</dcterms:modified>
</cp:coreProperties>
</file>