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28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VCG21126369532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214485" y="5028749"/>
            <a:ext cx="1965960" cy="46926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4318458" y="897439"/>
            <a:ext cx="6941997" cy="104711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50000"/>
              </a:lnSpc>
              <a:buClrTx/>
              <a:buSzTx/>
              <a:buFontTx/>
              <a:buNone/>
              <a:defRPr kumimoji="0" sz="2800" b="0" i="0" u="none" strike="noStrike" kern="1200" cap="none" spc="0" normalizeH="0" baseline="0" noProof="1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/>
                    </a:gs>
                  </a:gsLst>
                  <a:lin ang="15600000" scaled="0"/>
                </a:gra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dirty="0" err="1"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4324173" y="1952174"/>
            <a:ext cx="6941998" cy="302147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45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2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30000"/>
          </a:blip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3607435" y="981710"/>
            <a:ext cx="4982210" cy="1102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000" b="0" i="0" u="none" strike="noStrike" kern="1200" cap="none" spc="0" normalizeH="0" baseline="0" noProof="1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8"/>
            </p:custDataLst>
          </p:nvPr>
        </p:nvSpPr>
        <p:spPr>
          <a:xfrm>
            <a:off x="4104901" y="871398"/>
            <a:ext cx="3984116" cy="560984"/>
          </a:xfrm>
          <a:custGeom>
            <a:avLst/>
            <a:gdLst/>
            <a:ahLst/>
            <a:cxnLst/>
            <a:rect l="l" t="t" r="r" b="b"/>
            <a:pathLst>
              <a:path w="3984116" h="560984">
                <a:moveTo>
                  <a:pt x="780364" y="119329"/>
                </a:moveTo>
                <a:cubicBezTo>
                  <a:pt x="741044" y="119329"/>
                  <a:pt x="710183" y="133502"/>
                  <a:pt x="687781" y="161849"/>
                </a:cubicBezTo>
                <a:cubicBezTo>
                  <a:pt x="665378" y="190195"/>
                  <a:pt x="654176" y="229743"/>
                  <a:pt x="654176" y="280492"/>
                </a:cubicBezTo>
                <a:cubicBezTo>
                  <a:pt x="654176" y="331241"/>
                  <a:pt x="665378" y="370789"/>
                  <a:pt x="687781" y="399136"/>
                </a:cubicBezTo>
                <a:cubicBezTo>
                  <a:pt x="710183" y="427482"/>
                  <a:pt x="741044" y="441655"/>
                  <a:pt x="780364" y="441655"/>
                </a:cubicBezTo>
                <a:cubicBezTo>
                  <a:pt x="819683" y="441655"/>
                  <a:pt x="850544" y="427482"/>
                  <a:pt x="872947" y="399136"/>
                </a:cubicBezTo>
                <a:cubicBezTo>
                  <a:pt x="895349" y="370789"/>
                  <a:pt x="906551" y="331241"/>
                  <a:pt x="906551" y="280492"/>
                </a:cubicBezTo>
                <a:cubicBezTo>
                  <a:pt x="906551" y="229743"/>
                  <a:pt x="895349" y="190195"/>
                  <a:pt x="872947" y="161849"/>
                </a:cubicBezTo>
                <a:cubicBezTo>
                  <a:pt x="850544" y="133502"/>
                  <a:pt x="819683" y="119329"/>
                  <a:pt x="780364" y="119329"/>
                </a:cubicBezTo>
                <a:close/>
                <a:moveTo>
                  <a:pt x="3086023" y="9601"/>
                </a:moveTo>
                <a:lnTo>
                  <a:pt x="3511219" y="9601"/>
                </a:lnTo>
                <a:lnTo>
                  <a:pt x="3511219" y="128930"/>
                </a:lnTo>
                <a:lnTo>
                  <a:pt x="3362400" y="128930"/>
                </a:lnTo>
                <a:lnTo>
                  <a:pt x="3362400" y="551383"/>
                </a:lnTo>
                <a:lnTo>
                  <a:pt x="3234842" y="551383"/>
                </a:lnTo>
                <a:lnTo>
                  <a:pt x="3234842" y="128930"/>
                </a:lnTo>
                <a:lnTo>
                  <a:pt x="3086023" y="128930"/>
                </a:lnTo>
                <a:close/>
                <a:moveTo>
                  <a:pt x="2567787" y="9601"/>
                </a:moveTo>
                <a:lnTo>
                  <a:pt x="2684373" y="9601"/>
                </a:lnTo>
                <a:lnTo>
                  <a:pt x="2892170" y="316840"/>
                </a:lnTo>
                <a:lnTo>
                  <a:pt x="2896285" y="316840"/>
                </a:lnTo>
                <a:lnTo>
                  <a:pt x="2896285" y="9601"/>
                </a:lnTo>
                <a:lnTo>
                  <a:pt x="3023844" y="9601"/>
                </a:lnTo>
                <a:lnTo>
                  <a:pt x="3023844" y="551383"/>
                </a:lnTo>
                <a:lnTo>
                  <a:pt x="2914116" y="551383"/>
                </a:lnTo>
                <a:lnTo>
                  <a:pt x="2699461" y="244145"/>
                </a:lnTo>
                <a:lnTo>
                  <a:pt x="2695346" y="244145"/>
                </a:lnTo>
                <a:lnTo>
                  <a:pt x="2695346" y="551383"/>
                </a:lnTo>
                <a:lnTo>
                  <a:pt x="2567787" y="551383"/>
                </a:lnTo>
                <a:close/>
                <a:moveTo>
                  <a:pt x="2120112" y="9601"/>
                </a:moveTo>
                <a:lnTo>
                  <a:pt x="2488387" y="9601"/>
                </a:lnTo>
                <a:lnTo>
                  <a:pt x="2488387" y="124816"/>
                </a:lnTo>
                <a:lnTo>
                  <a:pt x="2247670" y="124816"/>
                </a:lnTo>
                <a:lnTo>
                  <a:pt x="2247670" y="219456"/>
                </a:lnTo>
                <a:lnTo>
                  <a:pt x="2475356" y="219456"/>
                </a:lnTo>
                <a:lnTo>
                  <a:pt x="2475356" y="334670"/>
                </a:lnTo>
                <a:lnTo>
                  <a:pt x="2247670" y="334670"/>
                </a:lnTo>
                <a:lnTo>
                  <a:pt x="2247670" y="436169"/>
                </a:lnTo>
                <a:lnTo>
                  <a:pt x="2496616" y="436169"/>
                </a:lnTo>
                <a:lnTo>
                  <a:pt x="2496616" y="551383"/>
                </a:lnTo>
                <a:lnTo>
                  <a:pt x="2120112" y="551383"/>
                </a:lnTo>
                <a:close/>
                <a:moveTo>
                  <a:pt x="1628698" y="9601"/>
                </a:moveTo>
                <a:lnTo>
                  <a:pt x="2053894" y="9601"/>
                </a:lnTo>
                <a:lnTo>
                  <a:pt x="2053894" y="128930"/>
                </a:lnTo>
                <a:lnTo>
                  <a:pt x="1905075" y="128930"/>
                </a:lnTo>
                <a:lnTo>
                  <a:pt x="1905075" y="551383"/>
                </a:lnTo>
                <a:lnTo>
                  <a:pt x="1777517" y="551383"/>
                </a:lnTo>
                <a:lnTo>
                  <a:pt x="1777517" y="128930"/>
                </a:lnTo>
                <a:lnTo>
                  <a:pt x="1628698" y="128930"/>
                </a:lnTo>
                <a:close/>
                <a:moveTo>
                  <a:pt x="1110462" y="9601"/>
                </a:moveTo>
                <a:lnTo>
                  <a:pt x="1227048" y="9601"/>
                </a:lnTo>
                <a:lnTo>
                  <a:pt x="1434845" y="316840"/>
                </a:lnTo>
                <a:lnTo>
                  <a:pt x="1438960" y="316840"/>
                </a:lnTo>
                <a:lnTo>
                  <a:pt x="1438960" y="9601"/>
                </a:lnTo>
                <a:lnTo>
                  <a:pt x="1566519" y="9601"/>
                </a:lnTo>
                <a:lnTo>
                  <a:pt x="1566519" y="551383"/>
                </a:lnTo>
                <a:lnTo>
                  <a:pt x="1456791" y="551383"/>
                </a:lnTo>
                <a:lnTo>
                  <a:pt x="1242135" y="244145"/>
                </a:lnTo>
                <a:lnTo>
                  <a:pt x="1238021" y="244145"/>
                </a:lnTo>
                <a:lnTo>
                  <a:pt x="1238021" y="551383"/>
                </a:lnTo>
                <a:lnTo>
                  <a:pt x="1110462" y="551383"/>
                </a:lnTo>
                <a:close/>
                <a:moveTo>
                  <a:pt x="3773576" y="0"/>
                </a:moveTo>
                <a:cubicBezTo>
                  <a:pt x="3871417" y="0"/>
                  <a:pt x="3941597" y="43891"/>
                  <a:pt x="3984116" y="131674"/>
                </a:cubicBezTo>
                <a:lnTo>
                  <a:pt x="3874388" y="182423"/>
                </a:lnTo>
                <a:cubicBezTo>
                  <a:pt x="3862959" y="158191"/>
                  <a:pt x="3849014" y="140932"/>
                  <a:pt x="3832555" y="130645"/>
                </a:cubicBezTo>
                <a:cubicBezTo>
                  <a:pt x="3816095" y="120358"/>
                  <a:pt x="3795979" y="115214"/>
                  <a:pt x="3772204" y="115214"/>
                </a:cubicBezTo>
                <a:cubicBezTo>
                  <a:pt x="3750716" y="115214"/>
                  <a:pt x="3732542" y="119901"/>
                  <a:pt x="3717683" y="129273"/>
                </a:cubicBezTo>
                <a:cubicBezTo>
                  <a:pt x="3702824" y="138646"/>
                  <a:pt x="3695395" y="150419"/>
                  <a:pt x="3695395" y="164592"/>
                </a:cubicBezTo>
                <a:cubicBezTo>
                  <a:pt x="3695395" y="174193"/>
                  <a:pt x="3698252" y="182080"/>
                  <a:pt x="3703967" y="188252"/>
                </a:cubicBezTo>
                <a:cubicBezTo>
                  <a:pt x="3709682" y="194424"/>
                  <a:pt x="3719626" y="200482"/>
                  <a:pt x="3733799" y="206426"/>
                </a:cubicBezTo>
                <a:cubicBezTo>
                  <a:pt x="3747973" y="212369"/>
                  <a:pt x="3769004" y="218999"/>
                  <a:pt x="3796893" y="226314"/>
                </a:cubicBezTo>
                <a:cubicBezTo>
                  <a:pt x="3833012" y="235458"/>
                  <a:pt x="3863416" y="245173"/>
                  <a:pt x="3888104" y="255460"/>
                </a:cubicBezTo>
                <a:cubicBezTo>
                  <a:pt x="3912793" y="265747"/>
                  <a:pt x="3934510" y="281864"/>
                  <a:pt x="3953255" y="303809"/>
                </a:cubicBezTo>
                <a:cubicBezTo>
                  <a:pt x="3972001" y="325755"/>
                  <a:pt x="3981373" y="355016"/>
                  <a:pt x="3981373" y="391592"/>
                </a:cubicBezTo>
                <a:cubicBezTo>
                  <a:pt x="3981373" y="425425"/>
                  <a:pt x="3972230" y="455143"/>
                  <a:pt x="3953941" y="480746"/>
                </a:cubicBezTo>
                <a:cubicBezTo>
                  <a:pt x="3935653" y="506349"/>
                  <a:pt x="3910164" y="526123"/>
                  <a:pt x="3877475" y="540067"/>
                </a:cubicBezTo>
                <a:cubicBezTo>
                  <a:pt x="3844785" y="554012"/>
                  <a:pt x="3807409" y="560984"/>
                  <a:pt x="3765346" y="560984"/>
                </a:cubicBezTo>
                <a:cubicBezTo>
                  <a:pt x="3713683" y="560984"/>
                  <a:pt x="3668763" y="548526"/>
                  <a:pt x="3630586" y="523608"/>
                </a:cubicBezTo>
                <a:cubicBezTo>
                  <a:pt x="3592410" y="498691"/>
                  <a:pt x="3564178" y="465658"/>
                  <a:pt x="3545890" y="424510"/>
                </a:cubicBezTo>
                <a:lnTo>
                  <a:pt x="3656304" y="374447"/>
                </a:lnTo>
                <a:cubicBezTo>
                  <a:pt x="3665448" y="398221"/>
                  <a:pt x="3679621" y="416052"/>
                  <a:pt x="3698824" y="427939"/>
                </a:cubicBezTo>
                <a:cubicBezTo>
                  <a:pt x="3718026" y="439826"/>
                  <a:pt x="3740429" y="445770"/>
                  <a:pt x="3766032" y="445770"/>
                </a:cubicBezTo>
                <a:cubicBezTo>
                  <a:pt x="3792092" y="445770"/>
                  <a:pt x="3812781" y="441541"/>
                  <a:pt x="3828097" y="433083"/>
                </a:cubicBezTo>
                <a:cubicBezTo>
                  <a:pt x="3843413" y="424624"/>
                  <a:pt x="3851071" y="413080"/>
                  <a:pt x="3851071" y="398450"/>
                </a:cubicBezTo>
                <a:cubicBezTo>
                  <a:pt x="3851071" y="388391"/>
                  <a:pt x="3848328" y="379933"/>
                  <a:pt x="3842841" y="373075"/>
                </a:cubicBezTo>
                <a:cubicBezTo>
                  <a:pt x="3837355" y="366217"/>
                  <a:pt x="3827411" y="359702"/>
                  <a:pt x="3813009" y="353530"/>
                </a:cubicBezTo>
                <a:cubicBezTo>
                  <a:pt x="3798608" y="347358"/>
                  <a:pt x="3777691" y="340614"/>
                  <a:pt x="3750258" y="333299"/>
                </a:cubicBezTo>
                <a:cubicBezTo>
                  <a:pt x="3713225" y="323240"/>
                  <a:pt x="3682479" y="313068"/>
                  <a:pt x="3658018" y="302781"/>
                </a:cubicBezTo>
                <a:cubicBezTo>
                  <a:pt x="3633558" y="292494"/>
                  <a:pt x="3611956" y="276263"/>
                  <a:pt x="3593210" y="254089"/>
                </a:cubicBezTo>
                <a:cubicBezTo>
                  <a:pt x="3574465" y="231915"/>
                  <a:pt x="3565092" y="202768"/>
                  <a:pt x="3565092" y="166649"/>
                </a:cubicBezTo>
                <a:cubicBezTo>
                  <a:pt x="3565092" y="134645"/>
                  <a:pt x="3574351" y="105956"/>
                  <a:pt x="3592868" y="80581"/>
                </a:cubicBezTo>
                <a:cubicBezTo>
                  <a:pt x="3611384" y="55207"/>
                  <a:pt x="3636530" y="35433"/>
                  <a:pt x="3668305" y="21260"/>
                </a:cubicBezTo>
                <a:cubicBezTo>
                  <a:pt x="3700081" y="7086"/>
                  <a:pt x="3735171" y="0"/>
                  <a:pt x="3773576" y="0"/>
                </a:cubicBezTo>
                <a:close/>
                <a:moveTo>
                  <a:pt x="780364" y="0"/>
                </a:moveTo>
                <a:cubicBezTo>
                  <a:pt x="832942" y="0"/>
                  <a:pt x="878433" y="11201"/>
                  <a:pt x="916838" y="33604"/>
                </a:cubicBezTo>
                <a:cubicBezTo>
                  <a:pt x="955243" y="56007"/>
                  <a:pt x="984846" y="88239"/>
                  <a:pt x="1005649" y="130302"/>
                </a:cubicBezTo>
                <a:cubicBezTo>
                  <a:pt x="1026451" y="172364"/>
                  <a:pt x="1036853" y="222428"/>
                  <a:pt x="1036853" y="280492"/>
                </a:cubicBezTo>
                <a:cubicBezTo>
                  <a:pt x="1036853" y="338557"/>
                  <a:pt x="1026451" y="388620"/>
                  <a:pt x="1005649" y="430682"/>
                </a:cubicBezTo>
                <a:cubicBezTo>
                  <a:pt x="984846" y="472745"/>
                  <a:pt x="955243" y="504977"/>
                  <a:pt x="916838" y="527380"/>
                </a:cubicBezTo>
                <a:cubicBezTo>
                  <a:pt x="878433" y="549783"/>
                  <a:pt x="832942" y="560984"/>
                  <a:pt x="780364" y="560984"/>
                </a:cubicBezTo>
                <a:cubicBezTo>
                  <a:pt x="727786" y="560984"/>
                  <a:pt x="682294" y="549783"/>
                  <a:pt x="643889" y="527380"/>
                </a:cubicBezTo>
                <a:cubicBezTo>
                  <a:pt x="605485" y="504977"/>
                  <a:pt x="575881" y="472745"/>
                  <a:pt x="555078" y="430682"/>
                </a:cubicBezTo>
                <a:cubicBezTo>
                  <a:pt x="534276" y="388620"/>
                  <a:pt x="523874" y="338557"/>
                  <a:pt x="523874" y="280492"/>
                </a:cubicBezTo>
                <a:cubicBezTo>
                  <a:pt x="523874" y="222428"/>
                  <a:pt x="534276" y="172364"/>
                  <a:pt x="555078" y="130302"/>
                </a:cubicBezTo>
                <a:cubicBezTo>
                  <a:pt x="575881" y="88239"/>
                  <a:pt x="605485" y="56007"/>
                  <a:pt x="643889" y="33604"/>
                </a:cubicBezTo>
                <a:cubicBezTo>
                  <a:pt x="682294" y="11201"/>
                  <a:pt x="727786" y="0"/>
                  <a:pt x="780364" y="0"/>
                </a:cubicBezTo>
                <a:close/>
                <a:moveTo>
                  <a:pt x="266090" y="0"/>
                </a:moveTo>
                <a:cubicBezTo>
                  <a:pt x="359816" y="0"/>
                  <a:pt x="428396" y="45948"/>
                  <a:pt x="471830" y="137846"/>
                </a:cubicBezTo>
                <a:lnTo>
                  <a:pt x="358673" y="187223"/>
                </a:lnTo>
                <a:cubicBezTo>
                  <a:pt x="349072" y="164821"/>
                  <a:pt x="335698" y="147904"/>
                  <a:pt x="318553" y="136474"/>
                </a:cubicBezTo>
                <a:cubicBezTo>
                  <a:pt x="301408" y="125044"/>
                  <a:pt x="281406" y="119329"/>
                  <a:pt x="258546" y="119329"/>
                </a:cubicBezTo>
                <a:cubicBezTo>
                  <a:pt x="233857" y="119329"/>
                  <a:pt x="211797" y="125844"/>
                  <a:pt x="192366" y="138874"/>
                </a:cubicBezTo>
                <a:cubicBezTo>
                  <a:pt x="172935" y="151905"/>
                  <a:pt x="157848" y="170421"/>
                  <a:pt x="147103" y="194424"/>
                </a:cubicBezTo>
                <a:cubicBezTo>
                  <a:pt x="136359" y="218427"/>
                  <a:pt x="130987" y="246202"/>
                  <a:pt x="130987" y="277749"/>
                </a:cubicBezTo>
                <a:cubicBezTo>
                  <a:pt x="130987" y="310667"/>
                  <a:pt x="136359" y="339471"/>
                  <a:pt x="147103" y="364160"/>
                </a:cubicBezTo>
                <a:cubicBezTo>
                  <a:pt x="157848" y="388849"/>
                  <a:pt x="172935" y="407937"/>
                  <a:pt x="192366" y="421424"/>
                </a:cubicBezTo>
                <a:cubicBezTo>
                  <a:pt x="211797" y="434911"/>
                  <a:pt x="233857" y="441655"/>
                  <a:pt x="258546" y="441655"/>
                </a:cubicBezTo>
                <a:cubicBezTo>
                  <a:pt x="301980" y="441655"/>
                  <a:pt x="335813" y="419024"/>
                  <a:pt x="360044" y="373761"/>
                </a:cubicBezTo>
                <a:lnTo>
                  <a:pt x="473201" y="423139"/>
                </a:lnTo>
                <a:cubicBezTo>
                  <a:pt x="452627" y="467487"/>
                  <a:pt x="423938" y="501548"/>
                  <a:pt x="387133" y="525323"/>
                </a:cubicBezTo>
                <a:cubicBezTo>
                  <a:pt x="350329" y="549097"/>
                  <a:pt x="307695" y="560984"/>
                  <a:pt x="259232" y="560984"/>
                </a:cubicBezTo>
                <a:cubicBezTo>
                  <a:pt x="208940" y="560984"/>
                  <a:pt x="164134" y="549211"/>
                  <a:pt x="124815" y="525666"/>
                </a:cubicBezTo>
                <a:cubicBezTo>
                  <a:pt x="85496" y="502120"/>
                  <a:pt x="54864" y="468859"/>
                  <a:pt x="32918" y="425882"/>
                </a:cubicBezTo>
                <a:cubicBezTo>
                  <a:pt x="10972" y="382905"/>
                  <a:pt x="0" y="333527"/>
                  <a:pt x="0" y="277749"/>
                </a:cubicBezTo>
                <a:cubicBezTo>
                  <a:pt x="0" y="222885"/>
                  <a:pt x="11087" y="174422"/>
                  <a:pt x="33261" y="132359"/>
                </a:cubicBezTo>
                <a:cubicBezTo>
                  <a:pt x="55435" y="90297"/>
                  <a:pt x="86753" y="57721"/>
                  <a:pt x="127215" y="34633"/>
                </a:cubicBezTo>
                <a:cubicBezTo>
                  <a:pt x="167677" y="11544"/>
                  <a:pt x="213969" y="0"/>
                  <a:pt x="266090" y="0"/>
                </a:cubicBezTo>
                <a:close/>
              </a:path>
            </a:pathLst>
          </a:custGeom>
          <a:noFill/>
          <a:ln w="19050"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alpha val="35000"/>
                  </a:schemeClr>
                </a:gs>
              </a:gsLst>
              <a:lin ang="16200000" scaled="1"/>
            </a:gra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 fontScale="62500" lnSpcReduction="20000"/>
          </a:bodyPr>
          <a:lstStyle/>
          <a:p>
            <a:pPr indent="-228600" algn="ctr" fontAlgn="ctr">
              <a:spcBef>
                <a:spcPts val="1200"/>
              </a:spcBef>
            </a:pPr>
            <a:endParaRPr lang="en-US" sz="540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文本框 6" descr="VCG2112636953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 bwMode="auto">
          <a:xfrm>
            <a:off x="0" y="1905"/>
            <a:ext cx="12192000" cy="685609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5280025" y="1991762"/>
            <a:ext cx="5918835" cy="920983"/>
          </a:xfrm>
          <a:prstGeom prst="rect">
            <a:avLst/>
          </a:prstGeom>
          <a:noFill/>
        </p:spPr>
        <p:txBody>
          <a:bodyPr wrap="non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9000" b="0" i="0" u="none" strike="noStrike" kern="1200" cap="none" spc="0" normalizeH="0" baseline="0" noProof="1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n-lt"/>
                <a:sym typeface="+mn-ea"/>
              </a:defRPr>
            </a:lvl1pPr>
          </a:lstStyle>
          <a:p>
            <a:pPr lvl="0" algn="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4362627" y="2912745"/>
            <a:ext cx="6836233" cy="183515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0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0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960" y="360000"/>
            <a:ext cx="1080008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960" y="360000"/>
            <a:ext cx="10799088" cy="86400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VCG2112636953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0" y="0"/>
            <a:ext cx="12192000" cy="6826885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5239385" y="1599565"/>
            <a:ext cx="6038215" cy="179959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50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254490" y="3625850"/>
            <a:ext cx="1965960" cy="46926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image" Target="../media/image4.jpeg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9" name="图片 8" descr="VCG21126369532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alphaModFix amt="3000"/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noProof="1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image" Target="../media/image6.jpeg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6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00.xml"/><Relationship Id="rId11" Type="http://schemas.openxmlformats.org/officeDocument/2006/relationships/image" Target="../media/image5.jpeg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altLang="en-US"/>
              <a:t>Mariana ElMasry</a:t>
            </a:r>
            <a:endParaRPr lang="en-GB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Phishing Attacks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Verifying Sender Identity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Examine Email Address</a:t>
            </a:r>
            <a:endParaRPr lang="zh-CN" altLang="en-US"/>
          </a:p>
          <a:p>
            <a:pPr lvl="1"/>
            <a:r>
              <a:rPr lang="zh-CN" altLang="en-US"/>
              <a:t>Check for misspellings or unusual domain names.</a:t>
            </a:r>
            <a:endParaRPr lang="zh-CN" altLang="en-US"/>
          </a:p>
          <a:p>
            <a:r>
              <a:rPr lang="zh-CN" altLang="en-US"/>
              <a:t>Scrutinize Sender Details</a:t>
            </a:r>
            <a:endParaRPr lang="zh-CN" altLang="en-US"/>
          </a:p>
          <a:p>
            <a:pPr lvl="1"/>
            <a:r>
              <a:rPr lang="zh-CN" altLang="en-US"/>
              <a:t>Confirm the sender's identity matches the email address.</a:t>
            </a:r>
            <a:endParaRPr lang="zh-CN" altLang="en-US"/>
          </a:p>
          <a:p>
            <a:r>
              <a:rPr lang="zh-CN" altLang="en-US"/>
              <a:t>Validate Digital Signatures</a:t>
            </a:r>
            <a:endParaRPr lang="zh-CN" altLang="en-US"/>
          </a:p>
          <a:p>
            <a:pPr lvl="1"/>
            <a:r>
              <a:rPr lang="zh-CN" altLang="en-US"/>
              <a:t>Ensure the email's digital signature is authentic.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03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Protecting Against Phishing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Employee Training and Awareness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584108" y="230598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24833" y="31971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Educate employees on recognizing suspicious emails, links, and requests.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24833" y="222150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Identify Phishing Attempts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298511" y="230598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539236" y="31971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Establish procedures for reporting and responding to potential phishing incidents.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539236" y="222150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Implement Security Protocols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7994495" y="2291372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235220" y="31971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Test employee preparedness through phishing simulation exercises.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235220" y="2206896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Conduct Regular Simulations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41665" y="1159510"/>
            <a:ext cx="5325745" cy="2811145"/>
          </a:xfrm>
        </p:spPr>
        <p:txBody>
          <a:bodyPr wrap="square" lIns="0" tIns="0" rIns="0" bIns="0" anchor="b" anchorCtr="0">
            <a:normAutofit/>
          </a:bodyPr>
          <a:lstStyle/>
          <a:p>
            <a:pPr algn="l"/>
            <a:r>
              <a:rPr lang="en-GB" altLang="en-US" spc="0" dirty="0">
                <a:latin typeface="+mj-lt"/>
              </a:rPr>
              <a:t>  </a:t>
            </a:r>
            <a:r>
              <a:rPr lang="en-US" spc="0" dirty="0">
                <a:latin typeface="+mj-lt"/>
              </a:rPr>
              <a:t>Technical</a:t>
            </a:r>
            <a:br>
              <a:rPr lang="en-US" spc="0" dirty="0">
                <a:latin typeface="+mj-lt"/>
              </a:rPr>
            </a:br>
            <a:r>
              <a:rPr lang="en-US" spc="0" dirty="0">
                <a:latin typeface="+mj-lt"/>
              </a:rPr>
              <a:t> Safeguards</a:t>
            </a:r>
            <a:endParaRPr lang="en-US" spc="0" dirty="0">
              <a:latin typeface="+mj-lt"/>
            </a:endParaRPr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319711" y="2262964"/>
            <a:ext cx="5039000" cy="4753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Detect and block suspicious emails.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319711" y="1734820"/>
            <a:ext cx="5035818" cy="47532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Implement Email Filtering</a:t>
            </a:r>
            <a:endParaRPr 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1319711" y="3294435"/>
            <a:ext cx="5039000" cy="4753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Secure accounts with additional verification.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1319711" y="2766291"/>
            <a:ext cx="5035818" cy="47532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Enable Multi-Factor Authentication</a:t>
            </a:r>
            <a:endParaRPr 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319711" y="4326542"/>
            <a:ext cx="5039000" cy="4753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Patch vulnerabilities to prevent exploits.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1319711" y="3797762"/>
            <a:ext cx="5035818" cy="47532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Update Software Regularly</a:t>
            </a:r>
            <a:endParaRPr lang="en-US" sz="2000" b="1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Incident Response Planning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713648" y="234916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54373" y="324028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Recognize common phishing tactics and indicators.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54373" y="226468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Identify Phishing Threats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428051" y="234916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668776" y="324028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Outline steps to contain, investigate, and mitigate phishing attacks.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668776" y="226468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Establish Incident Response Protocols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8124035" y="2334552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364760" y="324028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Educate staff to identify and report suspicious emails.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364760" y="2250076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Train Employees on Phishing Awareness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04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Impact of Phishing Attacks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>
            <p:custDataLst>
              <p:tags r:id="rId1"/>
            </p:custDataLst>
          </p:nvPr>
        </p:nvSpPr>
        <p:spPr>
          <a:xfrm>
            <a:off x="1198834" y="1429017"/>
            <a:ext cx="3486150" cy="3560445"/>
          </a:xfrm>
          <a:prstGeom prst="parallelogram">
            <a:avLst>
              <a:gd name="adj" fmla="val 1786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标题 2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08505" y="1720850"/>
            <a:ext cx="2150745" cy="2119630"/>
          </a:xfrm>
        </p:spPr>
        <p:txBody>
          <a:bodyPr wrap="square">
            <a:normAutofit/>
          </a:bodyPr>
          <a:lstStyle/>
          <a:p>
            <a:pPr algn="l"/>
            <a:r>
              <a:rPr lang="en-US" spc="0" dirty="0">
                <a:latin typeface="+mj-lt"/>
              </a:rPr>
              <a:t>Financial </a:t>
            </a:r>
            <a:r>
              <a:rPr lang="en-GB" altLang="en-US" spc="0" dirty="0">
                <a:latin typeface="+mj-lt"/>
              </a:rPr>
              <a:t>    </a:t>
            </a:r>
            <a:r>
              <a:rPr lang="en-US" spc="0" dirty="0">
                <a:latin typeface="+mj-lt"/>
              </a:rPr>
              <a:t>Losses</a:t>
            </a:r>
            <a:endParaRPr lang="en-US" spc="0" dirty="0">
              <a:latin typeface="+mj-lt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6354280" y="2506050"/>
            <a:ext cx="5256686" cy="85898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 fontScale="7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Phishing attacks can lead to substantial financial losses through theft of funds, identity theft, and fraudulent transactions.</a:t>
            </a:r>
            <a:endParaRPr 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356821" y="1994808"/>
            <a:ext cx="5256686" cy="4713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200" b="1" dirty="0">
                <a:solidFill>
                  <a:schemeClr val="accent1"/>
                </a:solidFill>
                <a:latin typeface="+mj-lt"/>
              </a:rPr>
              <a:t>Significant monetary damages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354280" y="4098203"/>
            <a:ext cx="5256686" cy="85898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 fontScale="7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Phishing incidents can disrupt normal business activities, resulting in productivity losses and increased operational costs.</a:t>
            </a:r>
            <a:endParaRPr 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6354280" y="3590771"/>
            <a:ext cx="5256686" cy="4713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 fontScale="90000"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b="1">
                <a:solidFill>
                  <a:schemeClr val="accent1"/>
                </a:solidFill>
                <a:latin typeface="+mj-lt"/>
              </a:rPr>
              <a:t>Disruption of business operations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>
            <p:custDataLst>
              <p:tags r:id="rId1"/>
            </p:custDataLst>
          </p:nvPr>
        </p:nvSpPr>
        <p:spPr>
          <a:xfrm>
            <a:off x="5597325" y="0"/>
            <a:ext cx="6606075" cy="6858000"/>
          </a:xfrm>
          <a:custGeom>
            <a:avLst/>
            <a:gdLst>
              <a:gd name="connsiteX0" fmla="*/ 3372960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5606 h 6858000"/>
              <a:gd name="connsiteX3" fmla="*/ 6572407 w 6606075"/>
              <a:gd name="connsiteY3" fmla="*/ 4226949 h 6858000"/>
              <a:gd name="connsiteX4" fmla="*/ 6295001 w 6606075"/>
              <a:gd name="connsiteY4" fmla="*/ 4198984 h 6858000"/>
              <a:gd name="connsiteX5" fmla="*/ 4918536 w 6606075"/>
              <a:gd name="connsiteY5" fmla="*/ 5575449 h 6858000"/>
              <a:gd name="connsiteX6" fmla="*/ 5759219 w 6606075"/>
              <a:gd name="connsiteY6" fmla="*/ 6843745 h 6858000"/>
              <a:gd name="connsiteX7" fmla="*/ 5798167 w 6606075"/>
              <a:gd name="connsiteY7" fmla="*/ 6858000 h 6858000"/>
              <a:gd name="connsiteX8" fmla="*/ 131098 w 6606075"/>
              <a:gd name="connsiteY8" fmla="*/ 6858000 h 6858000"/>
              <a:gd name="connsiteX9" fmla="*/ 127892 w 6606075"/>
              <a:gd name="connsiteY9" fmla="*/ 6844111 h 6858000"/>
              <a:gd name="connsiteX10" fmla="*/ 0 w 6606075"/>
              <a:gd name="connsiteY10" fmla="*/ 5575449 h 6858000"/>
              <a:gd name="connsiteX11" fmla="*/ 3294430 w 6606075"/>
              <a:gd name="connsiteY11" fmla="*/ 40221 h 6858000"/>
              <a:gd name="connsiteX12" fmla="*/ 3372960 w 660607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06075" h="6858000">
                <a:moveTo>
                  <a:pt x="3372960" y="0"/>
                </a:moveTo>
                <a:lnTo>
                  <a:pt x="6606075" y="0"/>
                </a:lnTo>
                <a:lnTo>
                  <a:pt x="6606075" y="4235606"/>
                </a:lnTo>
                <a:lnTo>
                  <a:pt x="6572407" y="4226949"/>
                </a:lnTo>
                <a:cubicBezTo>
                  <a:pt x="6482802" y="4208613"/>
                  <a:pt x="6390026" y="4198984"/>
                  <a:pt x="6295001" y="4198984"/>
                </a:cubicBezTo>
                <a:cubicBezTo>
                  <a:pt x="5534800" y="4198984"/>
                  <a:pt x="4918536" y="4815248"/>
                  <a:pt x="4918536" y="5575449"/>
                </a:cubicBezTo>
                <a:cubicBezTo>
                  <a:pt x="4918536" y="6145600"/>
                  <a:pt x="5265184" y="6634786"/>
                  <a:pt x="5759219" y="6843745"/>
                </a:cubicBezTo>
                <a:lnTo>
                  <a:pt x="5798167" y="6858000"/>
                </a:lnTo>
                <a:lnTo>
                  <a:pt x="131098" y="6858000"/>
                </a:lnTo>
                <a:lnTo>
                  <a:pt x="127892" y="6844111"/>
                </a:lnTo>
                <a:cubicBezTo>
                  <a:pt x="44037" y="6434322"/>
                  <a:pt x="0" y="6010028"/>
                  <a:pt x="0" y="5575449"/>
                </a:cubicBezTo>
                <a:cubicBezTo>
                  <a:pt x="0" y="3185264"/>
                  <a:pt x="1332119" y="1106212"/>
                  <a:pt x="3294430" y="40221"/>
                </a:cubicBezTo>
                <a:lnTo>
                  <a:pt x="337296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alpha val="5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6135208" cy="720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US" spc="0" dirty="0">
                <a:latin typeface="+mj-lt"/>
              </a:rPr>
              <a:t>Financial Losses</a:t>
            </a:r>
            <a:endParaRPr lang="en-US" spc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0" r="15978"/>
          <a:stretch>
            <a:fillRect/>
          </a:stretch>
        </p:blipFill>
        <p:spPr>
          <a:xfrm>
            <a:off x="5585927" y="0"/>
            <a:ext cx="6606075" cy="6858000"/>
          </a:xfrm>
          <a:custGeom>
            <a:avLst/>
            <a:gdLst>
              <a:gd name="connsiteX0" fmla="*/ 4692578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8722 h 6858000"/>
              <a:gd name="connsiteX3" fmla="*/ 6486982 w 6606075"/>
              <a:gd name="connsiteY3" fmla="*/ 4220546 h 6858000"/>
              <a:gd name="connsiteX4" fmla="*/ 6295001 w 6606075"/>
              <a:gd name="connsiteY4" fmla="*/ 4210852 h 6858000"/>
              <a:gd name="connsiteX5" fmla="*/ 4417328 w 6606075"/>
              <a:gd name="connsiteY5" fmla="*/ 6088525 h 6858000"/>
              <a:gd name="connsiteX6" fmla="*/ 4564885 w 6606075"/>
              <a:gd name="connsiteY6" fmla="*/ 6819400 h 6858000"/>
              <a:gd name="connsiteX7" fmla="*/ 4583480 w 6606075"/>
              <a:gd name="connsiteY7" fmla="*/ 6858000 h 6858000"/>
              <a:gd name="connsiteX8" fmla="*/ 48492 w 6606075"/>
              <a:gd name="connsiteY8" fmla="*/ 6858000 h 6858000"/>
              <a:gd name="connsiteX9" fmla="*/ 32500 w 6606075"/>
              <a:gd name="connsiteY9" fmla="*/ 6732152 h 6858000"/>
              <a:gd name="connsiteX10" fmla="*/ 0 w 6606075"/>
              <a:gd name="connsiteY10" fmla="*/ 6088525 h 6858000"/>
              <a:gd name="connsiteX11" fmla="*/ 4423060 w 6606075"/>
              <a:gd name="connsiteY11" fmla="*/ 76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6075" h="6858000">
                <a:moveTo>
                  <a:pt x="4692578" y="0"/>
                </a:moveTo>
                <a:lnTo>
                  <a:pt x="6606075" y="0"/>
                </a:lnTo>
                <a:lnTo>
                  <a:pt x="6606075" y="4238722"/>
                </a:lnTo>
                <a:lnTo>
                  <a:pt x="6486982" y="4220546"/>
                </a:lnTo>
                <a:cubicBezTo>
                  <a:pt x="6423860" y="4214136"/>
                  <a:pt x="6359814" y="4210852"/>
                  <a:pt x="6295001" y="4210852"/>
                </a:cubicBezTo>
                <a:cubicBezTo>
                  <a:pt x="5257991" y="4210852"/>
                  <a:pt x="4417328" y="5051515"/>
                  <a:pt x="4417328" y="6088525"/>
                </a:cubicBezTo>
                <a:cubicBezTo>
                  <a:pt x="4417328" y="6347777"/>
                  <a:pt x="4469869" y="6594758"/>
                  <a:pt x="4564885" y="6819400"/>
                </a:cubicBezTo>
                <a:lnTo>
                  <a:pt x="4583480" y="6858000"/>
                </a:lnTo>
                <a:lnTo>
                  <a:pt x="48492" y="6858000"/>
                </a:lnTo>
                <a:lnTo>
                  <a:pt x="32500" y="6732152"/>
                </a:lnTo>
                <a:cubicBezTo>
                  <a:pt x="11009" y="6520533"/>
                  <a:pt x="0" y="6305814"/>
                  <a:pt x="0" y="6088525"/>
                </a:cubicBezTo>
                <a:cubicBezTo>
                  <a:pt x="0" y="3263761"/>
                  <a:pt x="1860563" y="873554"/>
                  <a:pt x="4423060" y="76535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95401" y="2775024"/>
            <a:ext cx="4189755" cy="17698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rmAutofit fontScale="9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Successful phishing attacks can severely harm an organization's reputation, leading to loss of customer trust and potential legal liabilities.</a:t>
            </a:r>
            <a:endParaRPr 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5401" y="2150934"/>
            <a:ext cx="4189755" cy="471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Reputational damage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Reputational Damage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Tarnished brand image</a:t>
            </a:r>
            <a:endParaRPr lang="zh-CN" altLang="en-US"/>
          </a:p>
          <a:p>
            <a:pPr lvl="1"/>
            <a:r>
              <a:rPr lang="zh-CN" altLang="en-US"/>
              <a:t>Phishing attacks can severely damage a company's reputation, leading to loss of customer trust.</a:t>
            </a:r>
            <a:endParaRPr lang="zh-CN" altLang="en-US"/>
          </a:p>
          <a:p>
            <a:r>
              <a:rPr lang="zh-CN" altLang="en-US"/>
              <a:t>Financial losses</a:t>
            </a:r>
            <a:endParaRPr lang="zh-CN" altLang="en-US"/>
          </a:p>
          <a:p>
            <a:pPr lvl="1"/>
            <a:r>
              <a:rPr lang="zh-CN" altLang="en-US"/>
              <a:t>Phishing attacks can result in significant financial losses due to fraud and theft.</a:t>
            </a:r>
            <a:endParaRPr lang="zh-CN" altLang="en-US"/>
          </a:p>
          <a:p>
            <a:r>
              <a:rPr lang="zh-CN" altLang="en-US"/>
              <a:t>Legal and regulatory issues</a:t>
            </a:r>
            <a:endParaRPr lang="zh-CN" altLang="en-US"/>
          </a:p>
          <a:p>
            <a:pPr lvl="1"/>
            <a:r>
              <a:rPr lang="zh-CN" altLang="en-US"/>
              <a:t>Phishing attacks may lead to legal and regulatory consequences for the affected organization.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Data Breaches</a:t>
            </a:r>
            <a:endParaRPr lang="en-US" spc="0">
              <a:latin typeface="+mj-lt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V="1">
            <a:off x="699565" y="2095560"/>
            <a:ext cx="0" cy="272512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40479" y="2849449"/>
            <a:ext cx="4988812" cy="19715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Phishing attacks can lead to the theft of sensitive personal or financial information.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940479" y="2095560"/>
            <a:ext cx="4988812" cy="622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chemeClr val="accent1"/>
                </a:solidFill>
                <a:latin typeface="+mj-lt"/>
                <a:sym typeface="+mn-ea"/>
              </a:rPr>
              <a:t>Sensitive Data Exposure</a:t>
            </a:r>
            <a:endParaRPr lang="en-US" sz="24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V="1">
            <a:off x="6262200" y="2080940"/>
            <a:ext cx="0" cy="272512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503114" y="2834829"/>
            <a:ext cx="4988813" cy="19715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Victims of phishing attacks may suffer direct monetary losses through fraudulent transactions.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503114" y="2080940"/>
            <a:ext cx="4988812" cy="622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chemeClr val="accent1"/>
                </a:solidFill>
                <a:latin typeface="+mj-lt"/>
                <a:sym typeface="+mn-ea"/>
              </a:rPr>
              <a:t>Financial Losses</a:t>
            </a:r>
            <a:endParaRPr lang="en-US" sz="24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Contents </a:t>
            </a:r>
            <a:endParaRPr lang="en-US"/>
          </a:p>
        </p:txBody>
      </p:sp>
      <p:sp>
        <p:nvSpPr>
          <p:cNvPr id="18" name="序号"/>
          <p:cNvSpPr txBox="1"/>
          <p:nvPr>
            <p:custDataLst>
              <p:tags r:id="rId2"/>
            </p:custDataLst>
          </p:nvPr>
        </p:nvSpPr>
        <p:spPr>
          <a:xfrm>
            <a:off x="2072005" y="231775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01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20" name="标题"/>
          <p:cNvSpPr txBox="1"/>
          <p:nvPr>
            <p:custDataLst>
              <p:tags r:id="rId3"/>
            </p:custDataLst>
          </p:nvPr>
        </p:nvSpPr>
        <p:spPr>
          <a:xfrm>
            <a:off x="2072005" y="321056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What is Phishing?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5" name="序号"/>
          <p:cNvSpPr txBox="1"/>
          <p:nvPr>
            <p:custDataLst>
              <p:tags r:id="rId4"/>
            </p:custDataLst>
          </p:nvPr>
        </p:nvSpPr>
        <p:spPr>
          <a:xfrm>
            <a:off x="5022850" y="231775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02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5"/>
            </p:custDataLst>
          </p:nvPr>
        </p:nvSpPr>
        <p:spPr>
          <a:xfrm>
            <a:off x="5022850" y="321056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Identifying Phishing Attacks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6"/>
            </p:custDataLst>
          </p:nvPr>
        </p:nvSpPr>
        <p:spPr>
          <a:xfrm>
            <a:off x="7973695" y="231775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03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14" name="标题"/>
          <p:cNvSpPr txBox="1"/>
          <p:nvPr>
            <p:custDataLst>
              <p:tags r:id="rId7"/>
            </p:custDataLst>
          </p:nvPr>
        </p:nvSpPr>
        <p:spPr>
          <a:xfrm>
            <a:off x="7973695" y="321056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Protecting Against Phishing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4" name="序号"/>
          <p:cNvSpPr txBox="1"/>
          <p:nvPr>
            <p:custDataLst>
              <p:tags r:id="rId8"/>
            </p:custDataLst>
          </p:nvPr>
        </p:nvSpPr>
        <p:spPr>
          <a:xfrm>
            <a:off x="2072005" y="446659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04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46" name="标题"/>
          <p:cNvSpPr txBox="1"/>
          <p:nvPr>
            <p:custDataLst>
              <p:tags r:id="rId9"/>
            </p:custDataLst>
          </p:nvPr>
        </p:nvSpPr>
        <p:spPr>
          <a:xfrm>
            <a:off x="2072005" y="535940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Impact of Phishing Attacks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1" name="序号"/>
          <p:cNvSpPr txBox="1"/>
          <p:nvPr>
            <p:custDataLst>
              <p:tags r:id="rId10"/>
            </p:custDataLst>
          </p:nvPr>
        </p:nvSpPr>
        <p:spPr>
          <a:xfrm>
            <a:off x="5022850" y="446659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05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43" name="标题"/>
          <p:cNvSpPr txBox="1"/>
          <p:nvPr>
            <p:custDataLst>
              <p:tags r:id="rId11"/>
            </p:custDataLst>
          </p:nvPr>
        </p:nvSpPr>
        <p:spPr>
          <a:xfrm>
            <a:off x="5022850" y="535940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Phishing Trends and Statistics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4" name="序号"/>
          <p:cNvSpPr txBox="1"/>
          <p:nvPr>
            <p:custDataLst>
              <p:tags r:id="rId12"/>
            </p:custDataLst>
          </p:nvPr>
        </p:nvSpPr>
        <p:spPr>
          <a:xfrm>
            <a:off x="7973695" y="4466590"/>
            <a:ext cx="2146300" cy="1610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ctr" fontAlgn="ctr">
              <a:buClrTx/>
              <a:buSzTx/>
              <a:buFontTx/>
            </a:pPr>
            <a:r>
              <a:rPr lang="en-US" sz="9000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6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j-lt"/>
                <a:sym typeface="+mn-lt"/>
              </a:rPr>
              <a:t>06</a:t>
            </a:r>
            <a:endParaRPr lang="en-US" sz="9000" dirty="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  <a:sym typeface="+mn-lt"/>
            </a:endParaRPr>
          </a:p>
        </p:txBody>
      </p:sp>
      <p:sp>
        <p:nvSpPr>
          <p:cNvPr id="39" name="标题"/>
          <p:cNvSpPr txBox="1"/>
          <p:nvPr>
            <p:custDataLst>
              <p:tags r:id="rId13"/>
            </p:custDataLst>
          </p:nvPr>
        </p:nvSpPr>
        <p:spPr>
          <a:xfrm>
            <a:off x="7973695" y="5359400"/>
            <a:ext cx="2146300" cy="1256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+mn-ea"/>
              </a:rPr>
              <a:t>Reporting and Responding to Phishing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13839" y="712929"/>
            <a:ext cx="4951187" cy="79216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US" sz="3600" spc="0" dirty="0">
                <a:latin typeface="+mj-lt"/>
              </a:rPr>
              <a:t>Data Breaches</a:t>
            </a:r>
            <a:endParaRPr lang="en-US" sz="3600" spc="0" dirty="0">
              <a:latin typeface="+mj-lt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896696" y="3817694"/>
            <a:ext cx="4189755" cy="17698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Organizations hit by phishing-related data breaches can face significant reputational harm.</a:t>
            </a:r>
            <a:endParaRPr 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96696" y="3193604"/>
            <a:ext cx="4189755" cy="471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Reputational Damage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05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Phishing Trends and Statistics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 dirty="0">
                <a:latin typeface="+mj-lt"/>
              </a:rPr>
              <a:t>Increase in Phishing Attacks</a:t>
            </a:r>
            <a:endParaRPr lang="en-US" spc="0" dirty="0">
              <a:latin typeface="+mj-lt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2533952" y="2259356"/>
            <a:ext cx="4201578" cy="13862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Phishing attacks have seen a significant increase in recent years, with more individuals and organizations being targeted.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2533952" y="1885854"/>
            <a:ext cx="4201578" cy="32592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latin typeface="+mj-lt"/>
                <a:sym typeface="+mn-ea"/>
              </a:rPr>
              <a:t>Phishing attacks on the rise</a:t>
            </a:r>
            <a:endParaRPr lang="en-US" sz="2000" b="1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1477709" y="1898579"/>
            <a:ext cx="721554" cy="7215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01</a:t>
            </a:r>
            <a:endParaRPr lang="en-US" sz="2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2534589" y="4137687"/>
            <a:ext cx="4201578" cy="32592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latin typeface="+mj-lt"/>
                <a:sym typeface="+mn-ea"/>
              </a:rPr>
              <a:t>Sophisticated phishing tactics</a:t>
            </a:r>
            <a:endParaRPr lang="en-US" sz="2000" b="1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477709" y="4166957"/>
            <a:ext cx="721554" cy="7215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02</a:t>
            </a:r>
            <a:endParaRPr lang="en-US" sz="2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2533316" y="4540459"/>
            <a:ext cx="4201578" cy="13852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Cybercriminals are using more advanced techniques to make their phishing attempts more convincing and successful.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4800" y="360000"/>
            <a:ext cx="6741698" cy="720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pc="0" dirty="0">
                <a:latin typeface="+mj-lt"/>
              </a:rPr>
              <a:t>Increase in Phishing Attacks</a:t>
            </a:r>
            <a:endParaRPr lang="en-US" spc="0" dirty="0">
              <a:latin typeface="+mj-lt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11911" y="2369894"/>
            <a:ext cx="4189755" cy="17698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rmAutofit lnSpcReduction="1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Certain industries, such as finance and healthcare, are disproportionately affected by phishing attacks.</a:t>
            </a:r>
            <a:endParaRPr 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11911" y="1745804"/>
            <a:ext cx="4189755" cy="471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Targeted industries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Targeted Industries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714283" y="213199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55008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Phishing attacks often target financial institutions and their customers.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55008" y="204751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Financial Services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428686" y="213199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669411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Healthcare organizations are vulnerable due to sensitive patient data.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669411" y="204751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Healthcare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8124670" y="2117382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365395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Retail companies are targeted for customer payment information.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365395" y="2032906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Retail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Evolving Phishing Tactics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Increased Personalization</a:t>
            </a:r>
            <a:endParaRPr lang="zh-CN" altLang="en-US"/>
          </a:p>
          <a:p>
            <a:pPr lvl="1"/>
            <a:r>
              <a:rPr lang="zh-CN" altLang="en-US"/>
              <a:t>Phishers leverage personal data to craft more convincing lures.</a:t>
            </a:r>
            <a:endParaRPr lang="zh-CN" altLang="en-US"/>
          </a:p>
          <a:p>
            <a:r>
              <a:rPr lang="zh-CN" altLang="en-US"/>
              <a:t>Expanded Attack Vectors</a:t>
            </a:r>
            <a:endParaRPr lang="zh-CN" altLang="en-US"/>
          </a:p>
          <a:p>
            <a:pPr lvl="1"/>
            <a:r>
              <a:rPr lang="zh-CN" altLang="en-US"/>
              <a:t>Phishing extends beyond email to social media, messaging apps, and SMS.</a:t>
            </a:r>
            <a:endParaRPr lang="zh-CN" altLang="en-US"/>
          </a:p>
          <a:p>
            <a:r>
              <a:rPr lang="zh-CN" altLang="en-US"/>
              <a:t>Sophisticated Techniques</a:t>
            </a:r>
            <a:endParaRPr lang="zh-CN" altLang="en-US"/>
          </a:p>
          <a:p>
            <a:pPr lvl="1"/>
            <a:r>
              <a:rPr lang="zh-CN" altLang="en-US"/>
              <a:t>Phishers use AI-generated content and deepfakes to bypass detection.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06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Reporting and Responding to Phishing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Reporting to Authorities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659038" y="200181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99763" y="289294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Report phishing attempts to law enforcement and cybersecurity authorities.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99763" y="191734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Notify Relevant Agencies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373441" y="200181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614166" y="289294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Share specifics about the phishing attack, including email, website, and any compromised data.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614166" y="191734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Provide Detailed Information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8069425" y="1987207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310150" y="289294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Assist authorities in their efforts to track and mitigate the phishing threat.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310150" y="1902731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Cooperate with Investigations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@path_Rectangle 41759-886&amp;3462"/>
          <p:cNvSpPr/>
          <p:nvPr>
            <p:custDataLst>
              <p:tags r:id="rId1"/>
            </p:custDataLst>
          </p:nvPr>
        </p:nvSpPr>
        <p:spPr>
          <a:xfrm>
            <a:off x="180975" y="892175"/>
            <a:ext cx="11314430" cy="2546985"/>
          </a:xfrm>
          <a:prstGeom prst="roundRect">
            <a:avLst>
              <a:gd name="adj" fmla="val 8160"/>
            </a:avLst>
          </a:prstGeom>
          <a:solidFill>
            <a:schemeClr val="lt1"/>
          </a:solidFill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53789" y="892174"/>
            <a:ext cx="4548505" cy="2536825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pc="0" dirty="0">
                <a:solidFill>
                  <a:schemeClr val="dk1">
                    <a:lumMod val="100000"/>
                  </a:schemeClr>
                </a:solidFill>
                <a:latin typeface="+mj-lt"/>
              </a:rPr>
              <a:t>Mitigating the Impact</a:t>
            </a:r>
            <a:endParaRPr lang="en-US" spc="0" dirty="0">
              <a:solidFill>
                <a:schemeClr val="dk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87185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n-lt"/>
                <a:sym typeface="+mn-lt"/>
              </a:rPr>
              <a:t>01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604010" y="4869180"/>
            <a:ext cx="2382520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Educate employees to recognize phishing indicators.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60464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Identify Phishing Attempts</a:t>
            </a:r>
            <a:endParaRPr lang="en-US" sz="14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53707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n-lt"/>
                <a:sym typeface="+mn-lt"/>
              </a:rPr>
              <a:t>02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269230" y="4869180"/>
            <a:ext cx="2382520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Report suspected phishing incidents to IT team.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526986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Respond Promptly</a:t>
            </a:r>
            <a:endParaRPr lang="en-US" sz="14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820229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n-lt"/>
                <a:sym typeface="+mn-lt"/>
              </a:rPr>
              <a:t>03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8934450" y="4869180"/>
            <a:ext cx="2382521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Deploy anti-phishing tools to detect and block attacks.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893508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fontScale="7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Implement Security Measures</a:t>
            </a:r>
            <a:endParaRPr lang="en-US" sz="20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Preventing Future Attacks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584743" y="219739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25468" y="308852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Analyze past phishing attempts to uncover system weaknesses.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25468" y="211292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Identify Vulnerabilities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299146" y="219739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539871" y="308852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Deploy anti-phishing tools and educate employees on best practices.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539871" y="211292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Implement Security Measures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7995130" y="2182787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235855" y="308852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Develop a plan to quickly detect, investigate, and mitigate phishing incidents.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235855" y="2098311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Establish Incident Response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01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What is Phishing?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altLang="en-US"/>
              <a:t>Mariana ElMasry</a:t>
            </a:r>
            <a:endParaRPr lang="en-GB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913" y="159487"/>
            <a:ext cx="10799761" cy="1080000"/>
          </a:xfr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3600" spc="0" dirty="0">
                <a:solidFill>
                  <a:schemeClr val="tx1"/>
                </a:solidFill>
                <a:latin typeface="+mj-lt"/>
              </a:rPr>
              <a:t>Definition of Phishing</a:t>
            </a:r>
            <a:endParaRPr lang="en-US" sz="3600" spc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422542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 fontScale="90000"/>
          </a:bodyPr>
          <a:lstStyle>
            <a:defPPr>
              <a:defRPr lang="en-US">
                <a:latin typeface="+mn-lt"/>
              </a:defRPr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Tricking users into revealing sensitive information.</a:t>
            </a:r>
            <a:endParaRPr 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1422542" y="4776828"/>
            <a:ext cx="2261912" cy="356046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Fraudulent attempt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4968973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/>
          </a:bodyPr>
          <a:lstStyle>
            <a:defPPr>
              <a:defRPr lang="en-US">
                <a:latin typeface="+mn-lt"/>
              </a:defRPr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Impersonating legitimate entities to steal data.</a:t>
            </a:r>
            <a:endParaRPr 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>
          <a:xfrm>
            <a:off x="4968973" y="4776828"/>
            <a:ext cx="2261912" cy="356046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 fontScale="8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Malicious emails/websites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椭圆 36"/>
          <p:cNvSpPr/>
          <p:nvPr>
            <p:custDataLst>
              <p:tags r:id="rId6"/>
            </p:custDataLst>
          </p:nvPr>
        </p:nvSpPr>
        <p:spPr>
          <a:xfrm>
            <a:off x="5675085" y="3822435"/>
            <a:ext cx="849974" cy="849974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</a:ln>
          <a:effectLst>
            <a:outerShdw blurRad="63500" dist="38100" dir="2700000" algn="tl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02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1" name="椭圆 40"/>
          <p:cNvSpPr/>
          <p:nvPr>
            <p:custDataLst>
              <p:tags r:id="rId7"/>
            </p:custDataLst>
          </p:nvPr>
        </p:nvSpPr>
        <p:spPr>
          <a:xfrm>
            <a:off x="2128653" y="3824340"/>
            <a:ext cx="849974" cy="849974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</a:ln>
          <a:effectLst>
            <a:outerShdw blurRad="63500" dist="38100" dir="2700000" algn="tl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01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8515405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 fontScale="90000" lnSpcReduction="20000"/>
          </a:bodyPr>
          <a:lstStyle>
            <a:defPPr>
              <a:defRPr lang="en-US">
                <a:latin typeface="+mn-lt"/>
              </a:defRPr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Exploiting human vulnerabilities to gain access.</a:t>
            </a:r>
            <a:endParaRPr 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8515405" y="4776828"/>
            <a:ext cx="2261912" cy="356046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 fontScale="8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Social engineering tactic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9221516" y="3822435"/>
            <a:ext cx="849974" cy="849974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</a:ln>
          <a:effectLst>
            <a:outerShdw blurRad="63500" dist="38100" dir="2700000" algn="tl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03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Picture 1" descr="IDAFACTSABOUTPHISHING-FINAL"/>
          <p:cNvPicPr>
            <a:picLocks noChangeAspect="1"/>
          </p:cNvPicPr>
          <p:nvPr/>
        </p:nvPicPr>
        <p:blipFill>
          <a:blip r:embed="rId11">
            <a:alphaModFix amt="83000"/>
          </a:blip>
          <a:stretch>
            <a:fillRect/>
          </a:stretch>
        </p:blipFill>
        <p:spPr>
          <a:xfrm>
            <a:off x="1532255" y="1390650"/>
            <a:ext cx="8867775" cy="2331085"/>
          </a:xfrm>
          <a:prstGeom prst="rect">
            <a:avLst/>
          </a:prstGeom>
          <a:effectLst>
            <a:innerShdw blurRad="63500" dist="50800" dir="21540000">
              <a:prstClr val="black">
                <a:alpha val="50000"/>
              </a:prstClr>
            </a:innerShdw>
          </a:effectLst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5470" y="508000"/>
            <a:ext cx="6011545" cy="2425700"/>
          </a:xfrm>
        </p:spPr>
        <p:txBody>
          <a:bodyPr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890" spc="0" dirty="0">
                <a:latin typeface="+mj-lt"/>
              </a:rPr>
              <a:t>Types of Phishing Attacks</a:t>
            </a:r>
            <a:endParaRPr lang="en-US" sz="4890" spc="0" dirty="0">
              <a:latin typeface="+mj-lt"/>
            </a:endParaRPr>
          </a:p>
        </p:txBody>
      </p:sp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 flipH="1" flipV="1">
            <a:off x="-9526" y="3524662"/>
            <a:ext cx="4352925" cy="3342863"/>
          </a:xfrm>
          <a:custGeom>
            <a:avLst/>
            <a:gdLst>
              <a:gd name="connsiteX0" fmla="*/ 0 w 4114800"/>
              <a:gd name="connsiteY0" fmla="*/ 3333338 h 3333338"/>
              <a:gd name="connsiteX1" fmla="*/ 1031177 w 4114800"/>
              <a:gd name="connsiteY1" fmla="*/ 0 h 3333338"/>
              <a:gd name="connsiteX2" fmla="*/ 4114800 w 4114800"/>
              <a:gd name="connsiteY2" fmla="*/ 0 h 3333338"/>
              <a:gd name="connsiteX3" fmla="*/ 4114800 w 4114800"/>
              <a:gd name="connsiteY3" fmla="*/ 3327830 h 3333338"/>
              <a:gd name="connsiteX4" fmla="*/ 0 w 4114800"/>
              <a:gd name="connsiteY4" fmla="*/ 3333338 h 3333338"/>
              <a:gd name="connsiteX0-1" fmla="*/ 0 w 4333875"/>
              <a:gd name="connsiteY0-2" fmla="*/ 3333338 h 3333338"/>
              <a:gd name="connsiteX1-3" fmla="*/ 1031177 w 4333875"/>
              <a:gd name="connsiteY1-4" fmla="*/ 0 h 3333338"/>
              <a:gd name="connsiteX2-5" fmla="*/ 4114800 w 4333875"/>
              <a:gd name="connsiteY2-6" fmla="*/ 0 h 3333338"/>
              <a:gd name="connsiteX3-7" fmla="*/ 4333875 w 4333875"/>
              <a:gd name="connsiteY3-8" fmla="*/ 3327830 h 3333338"/>
              <a:gd name="connsiteX4-9" fmla="*/ 0 w 4333875"/>
              <a:gd name="connsiteY4-10" fmla="*/ 3333338 h 3333338"/>
              <a:gd name="connsiteX0-11" fmla="*/ 0 w 4352925"/>
              <a:gd name="connsiteY0-12" fmla="*/ 3333338 h 3333338"/>
              <a:gd name="connsiteX1-13" fmla="*/ 1031177 w 4352925"/>
              <a:gd name="connsiteY1-14" fmla="*/ 0 h 3333338"/>
              <a:gd name="connsiteX2-15" fmla="*/ 4352925 w 4352925"/>
              <a:gd name="connsiteY2-16" fmla="*/ 0 h 3333338"/>
              <a:gd name="connsiteX3-17" fmla="*/ 4333875 w 4352925"/>
              <a:gd name="connsiteY3-18" fmla="*/ 3327830 h 3333338"/>
              <a:gd name="connsiteX4-19" fmla="*/ 0 w 4352925"/>
              <a:gd name="connsiteY4-20" fmla="*/ 3333338 h 3333338"/>
              <a:gd name="connsiteX0-21" fmla="*/ 0 w 4352925"/>
              <a:gd name="connsiteY0-22" fmla="*/ 3333338 h 3333338"/>
              <a:gd name="connsiteX1-23" fmla="*/ 1031177 w 4352925"/>
              <a:gd name="connsiteY1-24" fmla="*/ 0 h 3333338"/>
              <a:gd name="connsiteX2-25" fmla="*/ 4352925 w 4352925"/>
              <a:gd name="connsiteY2-26" fmla="*/ 0 h 3333338"/>
              <a:gd name="connsiteX3-27" fmla="*/ 4352925 w 4352925"/>
              <a:gd name="connsiteY3-28" fmla="*/ 3327830 h 3333338"/>
              <a:gd name="connsiteX4-29" fmla="*/ 0 w 4352925"/>
              <a:gd name="connsiteY4-30" fmla="*/ 3333338 h 3333338"/>
              <a:gd name="connsiteX0-31" fmla="*/ 0 w 4352925"/>
              <a:gd name="connsiteY0-32" fmla="*/ 3333338 h 3333338"/>
              <a:gd name="connsiteX1-33" fmla="*/ 1031177 w 4352925"/>
              <a:gd name="connsiteY1-34" fmla="*/ 0 h 3333338"/>
              <a:gd name="connsiteX2-35" fmla="*/ 4343400 w 4352925"/>
              <a:gd name="connsiteY2-36" fmla="*/ 19050 h 3333338"/>
              <a:gd name="connsiteX3-37" fmla="*/ 4352925 w 4352925"/>
              <a:gd name="connsiteY3-38" fmla="*/ 3327830 h 3333338"/>
              <a:gd name="connsiteX4-39" fmla="*/ 0 w 4352925"/>
              <a:gd name="connsiteY4-40" fmla="*/ 3333338 h 3333338"/>
              <a:gd name="connsiteX0-41" fmla="*/ 0 w 4352925"/>
              <a:gd name="connsiteY0-42" fmla="*/ 3342863 h 3342863"/>
              <a:gd name="connsiteX1-43" fmla="*/ 1031177 w 4352925"/>
              <a:gd name="connsiteY1-44" fmla="*/ 9525 h 3342863"/>
              <a:gd name="connsiteX2-45" fmla="*/ 4343400 w 4352925"/>
              <a:gd name="connsiteY2-46" fmla="*/ 0 h 3342863"/>
              <a:gd name="connsiteX3-47" fmla="*/ 4352925 w 4352925"/>
              <a:gd name="connsiteY3-48" fmla="*/ 3337355 h 3342863"/>
              <a:gd name="connsiteX4-49" fmla="*/ 0 w 4352925"/>
              <a:gd name="connsiteY4-50" fmla="*/ 3342863 h 33428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52925" h="3342863">
                <a:moveTo>
                  <a:pt x="0" y="3342863"/>
                </a:moveTo>
                <a:lnTo>
                  <a:pt x="1031177" y="9525"/>
                </a:lnTo>
                <a:lnTo>
                  <a:pt x="4343400" y="0"/>
                </a:lnTo>
                <a:lnTo>
                  <a:pt x="4352925" y="3337355"/>
                </a:lnTo>
                <a:lnTo>
                  <a:pt x="0" y="33428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正文"/>
          <p:cNvSpPr txBox="1"/>
          <p:nvPr>
            <p:custDataLst>
              <p:tags r:id="rId3"/>
            </p:custDataLst>
          </p:nvPr>
        </p:nvSpPr>
        <p:spPr>
          <a:xfrm>
            <a:off x="713740" y="5383856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fontScale="70000"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lt1">
                    <a:lumMod val="100000"/>
                  </a:schemeClr>
                </a:solidFill>
                <a:effectLst/>
                <a:latin typeface="+mn-lt"/>
              </a:rPr>
              <a:t>Fraudulent emails impersonating legitimate organizations.</a:t>
            </a:r>
            <a:endParaRPr lang="en-US" kern="1200" dirty="0">
              <a:solidFill>
                <a:schemeClr val="lt1">
                  <a:lumMod val="100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标题"/>
          <p:cNvSpPr txBox="1"/>
          <p:nvPr>
            <p:custDataLst>
              <p:tags r:id="rId4"/>
            </p:custDataLst>
          </p:nvPr>
        </p:nvSpPr>
        <p:spPr>
          <a:xfrm>
            <a:off x="713740" y="472659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en-US" sz="2400" b="1" kern="0" dirty="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rPr>
              <a:t>Email Phishing</a:t>
            </a:r>
            <a:endParaRPr lang="en-US" sz="2400" b="1" kern="0" dirty="0">
              <a:solidFill>
                <a:schemeClr val="lt1">
                  <a:lumMod val="100000"/>
                </a:schemeClr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1" name="正文"/>
          <p:cNvSpPr txBox="1"/>
          <p:nvPr>
            <p:custDataLst>
              <p:tags r:id="rId5"/>
            </p:custDataLst>
          </p:nvPr>
        </p:nvSpPr>
        <p:spPr>
          <a:xfrm>
            <a:off x="4927848" y="5383856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Targeted attacks on specific individuals or organizations.</a:t>
            </a:r>
            <a:endParaRPr lang="en-US" sz="13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</a:endParaRPr>
          </a:p>
        </p:txBody>
      </p:sp>
      <p:sp>
        <p:nvSpPr>
          <p:cNvPr id="14" name="标题"/>
          <p:cNvSpPr txBox="1"/>
          <p:nvPr>
            <p:custDataLst>
              <p:tags r:id="rId6"/>
            </p:custDataLst>
          </p:nvPr>
        </p:nvSpPr>
        <p:spPr>
          <a:xfrm>
            <a:off x="4927848" y="472659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fontScale="90000"/>
          </a:bodyPr>
          <a:p>
            <a:r>
              <a:rPr lang="en-US" sz="2700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Spear Phishing</a:t>
            </a:r>
            <a:endParaRPr lang="en-US" sz="2700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6" name="正文"/>
          <p:cNvSpPr txBox="1"/>
          <p:nvPr>
            <p:custDataLst>
              <p:tags r:id="rId7"/>
            </p:custDataLst>
          </p:nvPr>
        </p:nvSpPr>
        <p:spPr>
          <a:xfrm>
            <a:off x="9141955" y="5383856"/>
            <a:ext cx="2374405" cy="94049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Phishing attacks via text messages or SMS.</a:t>
            </a:r>
            <a:endParaRPr lang="en-US" sz="13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8"/>
            </p:custDataLst>
          </p:nvPr>
        </p:nvSpPr>
        <p:spPr>
          <a:xfrm>
            <a:off x="9141955" y="472659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en-US" sz="2400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Smishing</a:t>
            </a:r>
            <a:endParaRPr lang="en-US" sz="2400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9" name="任意多边形: 形状 26"/>
          <p:cNvSpPr/>
          <p:nvPr>
            <p:custDataLst>
              <p:tags r:id="rId9"/>
            </p:custDataLst>
          </p:nvPr>
        </p:nvSpPr>
        <p:spPr>
          <a:xfrm>
            <a:off x="713740" y="4141723"/>
            <a:ext cx="504220" cy="469055"/>
          </a:xfrm>
          <a:custGeom>
            <a:avLst/>
            <a:gdLst>
              <a:gd name="connsiteX0" fmla="*/ 197220 w 504190"/>
              <a:gd name="connsiteY0" fmla="*/ 214676 h 469027"/>
              <a:gd name="connsiteX1" fmla="*/ 306829 w 504190"/>
              <a:gd name="connsiteY1" fmla="*/ 214676 h 469027"/>
              <a:gd name="connsiteX2" fmla="*/ 328202 w 504190"/>
              <a:gd name="connsiteY2" fmla="*/ 236049 h 469027"/>
              <a:gd name="connsiteX3" fmla="*/ 306831 w 504190"/>
              <a:gd name="connsiteY3" fmla="*/ 257422 h 469027"/>
              <a:gd name="connsiteX4" fmla="*/ 197220 w 504190"/>
              <a:gd name="connsiteY4" fmla="*/ 257422 h 469027"/>
              <a:gd name="connsiteX5" fmla="*/ 175847 w 504190"/>
              <a:gd name="connsiteY5" fmla="*/ 236049 h 469027"/>
              <a:gd name="connsiteX6" fmla="*/ 197220 w 504190"/>
              <a:gd name="connsiteY6" fmla="*/ 214676 h 469027"/>
              <a:gd name="connsiteX7" fmla="*/ 197220 w 504190"/>
              <a:gd name="connsiteY7" fmla="*/ 124933 h 469027"/>
              <a:gd name="connsiteX8" fmla="*/ 306829 w 504190"/>
              <a:gd name="connsiteY8" fmla="*/ 124933 h 469027"/>
              <a:gd name="connsiteX9" fmla="*/ 328202 w 504190"/>
              <a:gd name="connsiteY9" fmla="*/ 146306 h 469027"/>
              <a:gd name="connsiteX10" fmla="*/ 306831 w 504190"/>
              <a:gd name="connsiteY10" fmla="*/ 167679 h 469027"/>
              <a:gd name="connsiteX11" fmla="*/ 197220 w 504190"/>
              <a:gd name="connsiteY11" fmla="*/ 167679 h 469027"/>
              <a:gd name="connsiteX12" fmla="*/ 175847 w 504190"/>
              <a:gd name="connsiteY12" fmla="*/ 146306 h 469027"/>
              <a:gd name="connsiteX13" fmla="*/ 197220 w 504190"/>
              <a:gd name="connsiteY13" fmla="*/ 124933 h 469027"/>
              <a:gd name="connsiteX14" fmla="*/ 42746 w 504190"/>
              <a:gd name="connsiteY14" fmla="*/ 42717 h 469027"/>
              <a:gd name="connsiteX15" fmla="*/ 42746 w 504190"/>
              <a:gd name="connsiteY15" fmla="*/ 331222 h 469027"/>
              <a:gd name="connsiteX16" fmla="*/ 167391 w 504190"/>
              <a:gd name="connsiteY16" fmla="*/ 331222 h 469027"/>
              <a:gd name="connsiteX17" fmla="*/ 202470 w 504190"/>
              <a:gd name="connsiteY17" fmla="*/ 349550 h 469027"/>
              <a:gd name="connsiteX18" fmla="*/ 252231 w 504190"/>
              <a:gd name="connsiteY18" fmla="*/ 421038 h 469027"/>
              <a:gd name="connsiteX19" fmla="*/ 303161 w 504190"/>
              <a:gd name="connsiteY19" fmla="*/ 348735 h 469027"/>
              <a:gd name="connsiteX20" fmla="*/ 336932 w 504190"/>
              <a:gd name="connsiteY20" fmla="*/ 331224 h 469027"/>
              <a:gd name="connsiteX21" fmla="*/ 409615 w 504190"/>
              <a:gd name="connsiteY21" fmla="*/ 331224 h 469027"/>
              <a:gd name="connsiteX22" fmla="*/ 461496 w 504190"/>
              <a:gd name="connsiteY22" fmla="*/ 279343 h 469027"/>
              <a:gd name="connsiteX23" fmla="*/ 461496 w 504190"/>
              <a:gd name="connsiteY23" fmla="*/ 42717 h 469027"/>
              <a:gd name="connsiteX24" fmla="*/ 35403 w 504190"/>
              <a:gd name="connsiteY24" fmla="*/ 0 h 469027"/>
              <a:gd name="connsiteX25" fmla="*/ 468786 w 504190"/>
              <a:gd name="connsiteY25" fmla="*/ 0 h 469027"/>
              <a:gd name="connsiteX26" fmla="*/ 504190 w 504190"/>
              <a:gd name="connsiteY26" fmla="*/ 35403 h 469027"/>
              <a:gd name="connsiteX27" fmla="*/ 504190 w 504190"/>
              <a:gd name="connsiteY27" fmla="*/ 279340 h 469027"/>
              <a:gd name="connsiteX28" fmla="*/ 409591 w 504190"/>
              <a:gd name="connsiteY28" fmla="*/ 373942 h 469027"/>
              <a:gd name="connsiteX29" fmla="*/ 337642 w 504190"/>
              <a:gd name="connsiteY29" fmla="*/ 373942 h 469027"/>
              <a:gd name="connsiteX30" fmla="*/ 281327 w 504190"/>
              <a:gd name="connsiteY30" fmla="*/ 453886 h 469027"/>
              <a:gd name="connsiteX31" fmla="*/ 252176 w 504190"/>
              <a:gd name="connsiteY31" fmla="*/ 469027 h 469027"/>
              <a:gd name="connsiteX32" fmla="*/ 252066 w 504190"/>
              <a:gd name="connsiteY32" fmla="*/ 469027 h 469027"/>
              <a:gd name="connsiteX33" fmla="*/ 222915 w 504190"/>
              <a:gd name="connsiteY33" fmla="*/ 453744 h 469027"/>
              <a:gd name="connsiteX34" fmla="*/ 167394 w 504190"/>
              <a:gd name="connsiteY34" fmla="*/ 373965 h 469027"/>
              <a:gd name="connsiteX35" fmla="*/ 35403 w 504190"/>
              <a:gd name="connsiteY35" fmla="*/ 373965 h 469027"/>
              <a:gd name="connsiteX36" fmla="*/ 0 w 504190"/>
              <a:gd name="connsiteY36" fmla="*/ 338562 h 469027"/>
              <a:gd name="connsiteX37" fmla="*/ 0 w 504190"/>
              <a:gd name="connsiteY37" fmla="*/ 35403 h 469027"/>
              <a:gd name="connsiteX38" fmla="*/ 35403 w 504190"/>
              <a:gd name="connsiteY38" fmla="*/ 0 h 46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4190" h="469027">
                <a:moveTo>
                  <a:pt x="197220" y="214676"/>
                </a:moveTo>
                <a:lnTo>
                  <a:pt x="306829" y="214676"/>
                </a:lnTo>
                <a:cubicBezTo>
                  <a:pt x="318629" y="214676"/>
                  <a:pt x="328202" y="224246"/>
                  <a:pt x="328202" y="236049"/>
                </a:cubicBezTo>
                <a:cubicBezTo>
                  <a:pt x="328176" y="247852"/>
                  <a:pt x="318632" y="257422"/>
                  <a:pt x="306831" y="257422"/>
                </a:cubicBezTo>
                <a:lnTo>
                  <a:pt x="197220" y="257422"/>
                </a:lnTo>
                <a:cubicBezTo>
                  <a:pt x="185420" y="257422"/>
                  <a:pt x="175847" y="247852"/>
                  <a:pt x="175847" y="236049"/>
                </a:cubicBezTo>
                <a:cubicBezTo>
                  <a:pt x="175847" y="224246"/>
                  <a:pt x="185417" y="214676"/>
                  <a:pt x="197220" y="214676"/>
                </a:cubicBezTo>
                <a:close/>
                <a:moveTo>
                  <a:pt x="197220" y="124933"/>
                </a:moveTo>
                <a:lnTo>
                  <a:pt x="306829" y="124933"/>
                </a:lnTo>
                <a:cubicBezTo>
                  <a:pt x="318629" y="124933"/>
                  <a:pt x="328202" y="134503"/>
                  <a:pt x="328202" y="146306"/>
                </a:cubicBezTo>
                <a:cubicBezTo>
                  <a:pt x="328202" y="158109"/>
                  <a:pt x="318632" y="167679"/>
                  <a:pt x="306831" y="167679"/>
                </a:cubicBezTo>
                <a:lnTo>
                  <a:pt x="197220" y="167679"/>
                </a:lnTo>
                <a:cubicBezTo>
                  <a:pt x="185420" y="167679"/>
                  <a:pt x="175847" y="158109"/>
                  <a:pt x="175847" y="146306"/>
                </a:cubicBezTo>
                <a:cubicBezTo>
                  <a:pt x="175847" y="134503"/>
                  <a:pt x="185417" y="124933"/>
                  <a:pt x="197220" y="124933"/>
                </a:cubicBezTo>
                <a:close/>
                <a:moveTo>
                  <a:pt x="42746" y="42717"/>
                </a:moveTo>
                <a:lnTo>
                  <a:pt x="42746" y="331222"/>
                </a:lnTo>
                <a:lnTo>
                  <a:pt x="167391" y="331222"/>
                </a:lnTo>
                <a:cubicBezTo>
                  <a:pt x="181367" y="331222"/>
                  <a:pt x="194475" y="338074"/>
                  <a:pt x="202470" y="349550"/>
                </a:cubicBezTo>
                <a:lnTo>
                  <a:pt x="252231" y="421038"/>
                </a:lnTo>
                <a:lnTo>
                  <a:pt x="303161" y="348735"/>
                </a:lnTo>
                <a:cubicBezTo>
                  <a:pt x="310884" y="337749"/>
                  <a:pt x="323528" y="331224"/>
                  <a:pt x="336932" y="331224"/>
                </a:cubicBezTo>
                <a:lnTo>
                  <a:pt x="409615" y="331224"/>
                </a:lnTo>
                <a:cubicBezTo>
                  <a:pt x="438220" y="331224"/>
                  <a:pt x="461496" y="307949"/>
                  <a:pt x="461496" y="279343"/>
                </a:cubicBezTo>
                <a:lnTo>
                  <a:pt x="461496" y="42717"/>
                </a:lnTo>
                <a:close/>
                <a:moveTo>
                  <a:pt x="35403" y="0"/>
                </a:moveTo>
                <a:lnTo>
                  <a:pt x="468786" y="0"/>
                </a:lnTo>
                <a:cubicBezTo>
                  <a:pt x="488309" y="0"/>
                  <a:pt x="504190" y="15881"/>
                  <a:pt x="504190" y="35403"/>
                </a:cubicBezTo>
                <a:lnTo>
                  <a:pt x="504190" y="279340"/>
                </a:lnTo>
                <a:cubicBezTo>
                  <a:pt x="504190" y="331494"/>
                  <a:pt x="461742" y="373942"/>
                  <a:pt x="409591" y="373942"/>
                </a:cubicBezTo>
                <a:lnTo>
                  <a:pt x="337642" y="373942"/>
                </a:lnTo>
                <a:lnTo>
                  <a:pt x="281327" y="453886"/>
                </a:lnTo>
                <a:cubicBezTo>
                  <a:pt x="274637" y="463372"/>
                  <a:pt x="263759" y="469027"/>
                  <a:pt x="252176" y="469027"/>
                </a:cubicBezTo>
                <a:cubicBezTo>
                  <a:pt x="252150" y="469027"/>
                  <a:pt x="252095" y="469027"/>
                  <a:pt x="252066" y="469027"/>
                </a:cubicBezTo>
                <a:cubicBezTo>
                  <a:pt x="240454" y="469001"/>
                  <a:pt x="229550" y="463291"/>
                  <a:pt x="222915" y="453744"/>
                </a:cubicBezTo>
                <a:lnTo>
                  <a:pt x="167394" y="373965"/>
                </a:lnTo>
                <a:lnTo>
                  <a:pt x="35403" y="373965"/>
                </a:lnTo>
                <a:cubicBezTo>
                  <a:pt x="15880" y="373965"/>
                  <a:pt x="0" y="358085"/>
                  <a:pt x="0" y="338562"/>
                </a:cubicBezTo>
                <a:lnTo>
                  <a:pt x="0" y="35403"/>
                </a:lnTo>
                <a:cubicBezTo>
                  <a:pt x="0" y="15881"/>
                  <a:pt x="15880" y="0"/>
                  <a:pt x="3540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</a:gradFill>
          <a:ln w="1287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任意多边形: 形状 24"/>
          <p:cNvSpPr/>
          <p:nvPr>
            <p:custDataLst>
              <p:tags r:id="rId10"/>
            </p:custDataLst>
          </p:nvPr>
        </p:nvSpPr>
        <p:spPr>
          <a:xfrm>
            <a:off x="4927848" y="4142993"/>
            <a:ext cx="504218" cy="466015"/>
          </a:xfrm>
          <a:custGeom>
            <a:avLst/>
            <a:gdLst>
              <a:gd name="connsiteX0" fmla="*/ 196681 w 504188"/>
              <a:gd name="connsiteY0" fmla="*/ 290351 h 465988"/>
              <a:gd name="connsiteX1" fmla="*/ 304828 w 504188"/>
              <a:gd name="connsiteY1" fmla="*/ 290351 h 465988"/>
              <a:gd name="connsiteX2" fmla="*/ 325914 w 504188"/>
              <a:gd name="connsiteY2" fmla="*/ 311438 h 465988"/>
              <a:gd name="connsiteX3" fmla="*/ 304828 w 504188"/>
              <a:gd name="connsiteY3" fmla="*/ 332525 h 465988"/>
              <a:gd name="connsiteX4" fmla="*/ 196681 w 504188"/>
              <a:gd name="connsiteY4" fmla="*/ 332525 h 465988"/>
              <a:gd name="connsiteX5" fmla="*/ 175595 w 504188"/>
              <a:gd name="connsiteY5" fmla="*/ 311438 h 465988"/>
              <a:gd name="connsiteX6" fmla="*/ 196681 w 504188"/>
              <a:gd name="connsiteY6" fmla="*/ 290351 h 465988"/>
              <a:gd name="connsiteX7" fmla="*/ 196681 w 504188"/>
              <a:gd name="connsiteY7" fmla="*/ 197701 h 465988"/>
              <a:gd name="connsiteX8" fmla="*/ 304828 w 504188"/>
              <a:gd name="connsiteY8" fmla="*/ 197701 h 465988"/>
              <a:gd name="connsiteX9" fmla="*/ 325914 w 504188"/>
              <a:gd name="connsiteY9" fmla="*/ 218787 h 465988"/>
              <a:gd name="connsiteX10" fmla="*/ 304828 w 504188"/>
              <a:gd name="connsiteY10" fmla="*/ 239874 h 465988"/>
              <a:gd name="connsiteX11" fmla="*/ 196681 w 504188"/>
              <a:gd name="connsiteY11" fmla="*/ 239874 h 465988"/>
              <a:gd name="connsiteX12" fmla="*/ 175595 w 504188"/>
              <a:gd name="connsiteY12" fmla="*/ 218787 h 465988"/>
              <a:gd name="connsiteX13" fmla="*/ 196681 w 504188"/>
              <a:gd name="connsiteY13" fmla="*/ 197701 h 465988"/>
              <a:gd name="connsiteX14" fmla="*/ 42148 w 504188"/>
              <a:gd name="connsiteY14" fmla="*/ 42174 h 465988"/>
              <a:gd name="connsiteX15" fmla="*/ 42148 w 504188"/>
              <a:gd name="connsiteY15" fmla="*/ 423840 h 465988"/>
              <a:gd name="connsiteX16" fmla="*/ 410856 w 504188"/>
              <a:gd name="connsiteY16" fmla="*/ 423840 h 465988"/>
              <a:gd name="connsiteX17" fmla="*/ 462045 w 504188"/>
              <a:gd name="connsiteY17" fmla="*/ 372651 h 465988"/>
              <a:gd name="connsiteX18" fmla="*/ 462045 w 504188"/>
              <a:gd name="connsiteY18" fmla="*/ 120622 h 465988"/>
              <a:gd name="connsiteX19" fmla="*/ 242720 w 504188"/>
              <a:gd name="connsiteY19" fmla="*/ 120622 h 465988"/>
              <a:gd name="connsiteX20" fmla="*/ 213610 w 504188"/>
              <a:gd name="connsiteY20" fmla="*/ 104982 h 465988"/>
              <a:gd name="connsiteX21" fmla="*/ 171998 w 504188"/>
              <a:gd name="connsiteY21" fmla="*/ 42174 h 465988"/>
              <a:gd name="connsiteX22" fmla="*/ 34930 w 504188"/>
              <a:gd name="connsiteY22" fmla="*/ 0 h 465988"/>
              <a:gd name="connsiteX23" fmla="*/ 175860 w 504188"/>
              <a:gd name="connsiteY23" fmla="*/ 0 h 465988"/>
              <a:gd name="connsiteX24" fmla="*/ 204969 w 504188"/>
              <a:gd name="connsiteY24" fmla="*/ 15640 h 465988"/>
              <a:gd name="connsiteX25" fmla="*/ 246607 w 504188"/>
              <a:gd name="connsiteY25" fmla="*/ 78446 h 465988"/>
              <a:gd name="connsiteX26" fmla="*/ 469258 w 504188"/>
              <a:gd name="connsiteY26" fmla="*/ 78446 h 465988"/>
              <a:gd name="connsiteX27" fmla="*/ 504188 w 504188"/>
              <a:gd name="connsiteY27" fmla="*/ 113376 h 465988"/>
              <a:gd name="connsiteX28" fmla="*/ 504188 w 504188"/>
              <a:gd name="connsiteY28" fmla="*/ 372651 h 465988"/>
              <a:gd name="connsiteX29" fmla="*/ 410856 w 504188"/>
              <a:gd name="connsiteY29" fmla="*/ 465988 h 465988"/>
              <a:gd name="connsiteX30" fmla="*/ 34930 w 504188"/>
              <a:gd name="connsiteY30" fmla="*/ 465988 h 465988"/>
              <a:gd name="connsiteX31" fmla="*/ 0 w 504188"/>
              <a:gd name="connsiteY31" fmla="*/ 431058 h 465988"/>
              <a:gd name="connsiteX32" fmla="*/ 0 w 504188"/>
              <a:gd name="connsiteY32" fmla="*/ 34930 h 465988"/>
              <a:gd name="connsiteX33" fmla="*/ 34930 w 504188"/>
              <a:gd name="connsiteY33" fmla="*/ 0 h 4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4188" h="465988">
                <a:moveTo>
                  <a:pt x="196681" y="290351"/>
                </a:moveTo>
                <a:lnTo>
                  <a:pt x="304828" y="290351"/>
                </a:lnTo>
                <a:cubicBezTo>
                  <a:pt x="316472" y="290351"/>
                  <a:pt x="325914" y="299794"/>
                  <a:pt x="325914" y="311438"/>
                </a:cubicBezTo>
                <a:cubicBezTo>
                  <a:pt x="325914" y="323079"/>
                  <a:pt x="316472" y="332525"/>
                  <a:pt x="304828" y="332525"/>
                </a:cubicBezTo>
                <a:lnTo>
                  <a:pt x="196681" y="332525"/>
                </a:lnTo>
                <a:cubicBezTo>
                  <a:pt x="185037" y="332525"/>
                  <a:pt x="175595" y="323082"/>
                  <a:pt x="175595" y="311438"/>
                </a:cubicBezTo>
                <a:cubicBezTo>
                  <a:pt x="175595" y="299794"/>
                  <a:pt x="185037" y="290351"/>
                  <a:pt x="196681" y="290351"/>
                </a:cubicBezTo>
                <a:close/>
                <a:moveTo>
                  <a:pt x="196681" y="197701"/>
                </a:moveTo>
                <a:lnTo>
                  <a:pt x="304828" y="197701"/>
                </a:lnTo>
                <a:cubicBezTo>
                  <a:pt x="316472" y="197701"/>
                  <a:pt x="325914" y="207143"/>
                  <a:pt x="325914" y="218787"/>
                </a:cubicBezTo>
                <a:cubicBezTo>
                  <a:pt x="325914" y="230429"/>
                  <a:pt x="316472" y="239874"/>
                  <a:pt x="304828" y="239874"/>
                </a:cubicBezTo>
                <a:lnTo>
                  <a:pt x="196681" y="239874"/>
                </a:lnTo>
                <a:cubicBezTo>
                  <a:pt x="185037" y="239874"/>
                  <a:pt x="175595" y="230432"/>
                  <a:pt x="175595" y="218787"/>
                </a:cubicBezTo>
                <a:cubicBezTo>
                  <a:pt x="175595" y="207143"/>
                  <a:pt x="185037" y="197701"/>
                  <a:pt x="196681" y="197701"/>
                </a:cubicBezTo>
                <a:close/>
                <a:moveTo>
                  <a:pt x="42148" y="42174"/>
                </a:moveTo>
                <a:lnTo>
                  <a:pt x="42148" y="423840"/>
                </a:lnTo>
                <a:lnTo>
                  <a:pt x="410856" y="423840"/>
                </a:lnTo>
                <a:cubicBezTo>
                  <a:pt x="439080" y="423840"/>
                  <a:pt x="462045" y="400875"/>
                  <a:pt x="462045" y="372651"/>
                </a:cubicBezTo>
                <a:lnTo>
                  <a:pt x="462045" y="120622"/>
                </a:lnTo>
                <a:lnTo>
                  <a:pt x="242720" y="120622"/>
                </a:lnTo>
                <a:cubicBezTo>
                  <a:pt x="230969" y="120622"/>
                  <a:pt x="220104" y="114774"/>
                  <a:pt x="213610" y="104982"/>
                </a:cubicBezTo>
                <a:lnTo>
                  <a:pt x="171998" y="42174"/>
                </a:lnTo>
                <a:close/>
                <a:moveTo>
                  <a:pt x="34930" y="0"/>
                </a:moveTo>
                <a:lnTo>
                  <a:pt x="175860" y="0"/>
                </a:lnTo>
                <a:cubicBezTo>
                  <a:pt x="187610" y="0"/>
                  <a:pt x="198504" y="5849"/>
                  <a:pt x="204969" y="15640"/>
                </a:cubicBezTo>
                <a:lnTo>
                  <a:pt x="246607" y="78446"/>
                </a:lnTo>
                <a:lnTo>
                  <a:pt x="469258" y="78446"/>
                </a:lnTo>
                <a:cubicBezTo>
                  <a:pt x="488520" y="78446"/>
                  <a:pt x="504188" y="94114"/>
                  <a:pt x="504188" y="113376"/>
                </a:cubicBezTo>
                <a:lnTo>
                  <a:pt x="504188" y="372651"/>
                </a:lnTo>
                <a:cubicBezTo>
                  <a:pt x="504193" y="424108"/>
                  <a:pt x="462341" y="465988"/>
                  <a:pt x="410856" y="465988"/>
                </a:cubicBezTo>
                <a:lnTo>
                  <a:pt x="34930" y="465988"/>
                </a:lnTo>
                <a:cubicBezTo>
                  <a:pt x="15668" y="465988"/>
                  <a:pt x="0" y="450320"/>
                  <a:pt x="0" y="431058"/>
                </a:cubicBezTo>
                <a:lnTo>
                  <a:pt x="0" y="34930"/>
                </a:lnTo>
                <a:cubicBezTo>
                  <a:pt x="0" y="15668"/>
                  <a:pt x="15668" y="0"/>
                  <a:pt x="3493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1"/>
          </a:gradFill>
          <a:ln w="1241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: 形状 25"/>
          <p:cNvSpPr/>
          <p:nvPr>
            <p:custDataLst>
              <p:tags r:id="rId11"/>
            </p:custDataLst>
          </p:nvPr>
        </p:nvSpPr>
        <p:spPr>
          <a:xfrm>
            <a:off x="9150211" y="4123942"/>
            <a:ext cx="487116" cy="504238"/>
          </a:xfrm>
          <a:custGeom>
            <a:avLst/>
            <a:gdLst>
              <a:gd name="connsiteX0" fmla="*/ 184741 w 487087"/>
              <a:gd name="connsiteY0" fmla="*/ 377563 h 504208"/>
              <a:gd name="connsiteX1" fmla="*/ 295941 w 487087"/>
              <a:gd name="connsiteY1" fmla="*/ 377563 h 504208"/>
              <a:gd name="connsiteX2" fmla="*/ 317622 w 487087"/>
              <a:gd name="connsiteY2" fmla="*/ 399244 h 504208"/>
              <a:gd name="connsiteX3" fmla="*/ 295941 w 487087"/>
              <a:gd name="connsiteY3" fmla="*/ 420926 h 504208"/>
              <a:gd name="connsiteX4" fmla="*/ 184741 w 487087"/>
              <a:gd name="connsiteY4" fmla="*/ 420926 h 504208"/>
              <a:gd name="connsiteX5" fmla="*/ 163059 w 487087"/>
              <a:gd name="connsiteY5" fmla="*/ 399244 h 504208"/>
              <a:gd name="connsiteX6" fmla="*/ 184741 w 487087"/>
              <a:gd name="connsiteY6" fmla="*/ 377563 h 504208"/>
              <a:gd name="connsiteX7" fmla="*/ 148218 w 487087"/>
              <a:gd name="connsiteY7" fmla="*/ 338250 h 504208"/>
              <a:gd name="connsiteX8" fmla="*/ 148218 w 487087"/>
              <a:gd name="connsiteY8" fmla="*/ 460854 h 504208"/>
              <a:gd name="connsiteX9" fmla="*/ 329982 w 487087"/>
              <a:gd name="connsiteY9" fmla="*/ 460854 h 504208"/>
              <a:gd name="connsiteX10" fmla="*/ 329982 w 487087"/>
              <a:gd name="connsiteY10" fmla="*/ 338250 h 504208"/>
              <a:gd name="connsiteX11" fmla="*/ 109754 w 487087"/>
              <a:gd name="connsiteY11" fmla="*/ 71349 h 504208"/>
              <a:gd name="connsiteX12" fmla="*/ 220954 w 487087"/>
              <a:gd name="connsiteY12" fmla="*/ 71349 h 504208"/>
              <a:gd name="connsiteX13" fmla="*/ 242635 w 487087"/>
              <a:gd name="connsiteY13" fmla="*/ 93030 h 504208"/>
              <a:gd name="connsiteX14" fmla="*/ 220926 w 487087"/>
              <a:gd name="connsiteY14" fmla="*/ 114712 h 504208"/>
              <a:gd name="connsiteX15" fmla="*/ 109754 w 487087"/>
              <a:gd name="connsiteY15" fmla="*/ 114712 h 504208"/>
              <a:gd name="connsiteX16" fmla="*/ 88073 w 487087"/>
              <a:gd name="connsiteY16" fmla="*/ 93030 h 504208"/>
              <a:gd name="connsiteX17" fmla="*/ 109754 w 487087"/>
              <a:gd name="connsiteY17" fmla="*/ 71349 h 504208"/>
              <a:gd name="connsiteX18" fmla="*/ 43337 w 487087"/>
              <a:gd name="connsiteY18" fmla="*/ 43363 h 504208"/>
              <a:gd name="connsiteX19" fmla="*/ 43337 w 487087"/>
              <a:gd name="connsiteY19" fmla="*/ 460854 h 504208"/>
              <a:gd name="connsiteX20" fmla="*/ 104880 w 487087"/>
              <a:gd name="connsiteY20" fmla="*/ 460854 h 504208"/>
              <a:gd name="connsiteX21" fmla="*/ 104880 w 487087"/>
              <a:gd name="connsiteY21" fmla="*/ 330499 h 504208"/>
              <a:gd name="connsiteX22" fmla="*/ 140495 w 487087"/>
              <a:gd name="connsiteY22" fmla="*/ 294885 h 504208"/>
              <a:gd name="connsiteX23" fmla="*/ 337735 w 487087"/>
              <a:gd name="connsiteY23" fmla="*/ 294885 h 504208"/>
              <a:gd name="connsiteX24" fmla="*/ 373350 w 487087"/>
              <a:gd name="connsiteY24" fmla="*/ 330499 h 504208"/>
              <a:gd name="connsiteX25" fmla="*/ 373350 w 487087"/>
              <a:gd name="connsiteY25" fmla="*/ 460854 h 504208"/>
              <a:gd name="connsiteX26" fmla="*/ 391087 w 487087"/>
              <a:gd name="connsiteY26" fmla="*/ 460854 h 504208"/>
              <a:gd name="connsiteX27" fmla="*/ 443721 w 487087"/>
              <a:gd name="connsiteY27" fmla="*/ 415998 h 504208"/>
              <a:gd name="connsiteX28" fmla="*/ 443721 w 487087"/>
              <a:gd name="connsiteY28" fmla="*/ 189930 h 504208"/>
              <a:gd name="connsiteX29" fmla="*/ 290591 w 487087"/>
              <a:gd name="connsiteY29" fmla="*/ 43363 h 504208"/>
              <a:gd name="connsiteX30" fmla="*/ 35917 w 487087"/>
              <a:gd name="connsiteY30" fmla="*/ 0 h 504208"/>
              <a:gd name="connsiteX31" fmla="*/ 293102 w 487087"/>
              <a:gd name="connsiteY31" fmla="*/ 0 h 504208"/>
              <a:gd name="connsiteX32" fmla="*/ 318481 w 487087"/>
              <a:gd name="connsiteY32" fmla="*/ 10041 h 504208"/>
              <a:gd name="connsiteX33" fmla="*/ 476549 w 487087"/>
              <a:gd name="connsiteY33" fmla="*/ 161324 h 504208"/>
              <a:gd name="connsiteX34" fmla="*/ 487087 w 487087"/>
              <a:gd name="connsiteY34" fmla="*/ 185682 h 504208"/>
              <a:gd name="connsiteX35" fmla="*/ 487087 w 487087"/>
              <a:gd name="connsiteY35" fmla="*/ 415970 h 504208"/>
              <a:gd name="connsiteX36" fmla="*/ 391087 w 487087"/>
              <a:gd name="connsiteY36" fmla="*/ 504191 h 504208"/>
              <a:gd name="connsiteX37" fmla="*/ 373350 w 487087"/>
              <a:gd name="connsiteY37" fmla="*/ 504191 h 504208"/>
              <a:gd name="connsiteX38" fmla="*/ 373350 w 487087"/>
              <a:gd name="connsiteY38" fmla="*/ 504208 h 504208"/>
              <a:gd name="connsiteX39" fmla="*/ 373319 w 487087"/>
              <a:gd name="connsiteY39" fmla="*/ 504208 h 504208"/>
              <a:gd name="connsiteX40" fmla="*/ 104880 w 487087"/>
              <a:gd name="connsiteY40" fmla="*/ 504208 h 504208"/>
              <a:gd name="connsiteX41" fmla="*/ 104880 w 487087"/>
              <a:gd name="connsiteY41" fmla="*/ 504191 h 504208"/>
              <a:gd name="connsiteX42" fmla="*/ 35917 w 487087"/>
              <a:gd name="connsiteY42" fmla="*/ 504191 h 504208"/>
              <a:gd name="connsiteX43" fmla="*/ 0 w 487087"/>
              <a:gd name="connsiteY43" fmla="*/ 469764 h 504208"/>
              <a:gd name="connsiteX44" fmla="*/ 0 w 487087"/>
              <a:gd name="connsiteY44" fmla="*/ 34428 h 504208"/>
              <a:gd name="connsiteX45" fmla="*/ 35917 w 487087"/>
              <a:gd name="connsiteY45" fmla="*/ 0 h 50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87087" h="504208">
                <a:moveTo>
                  <a:pt x="184741" y="377563"/>
                </a:moveTo>
                <a:lnTo>
                  <a:pt x="295941" y="377563"/>
                </a:lnTo>
                <a:cubicBezTo>
                  <a:pt x="307914" y="377563"/>
                  <a:pt x="317622" y="387274"/>
                  <a:pt x="317622" y="399244"/>
                </a:cubicBezTo>
                <a:cubicBezTo>
                  <a:pt x="317625" y="411215"/>
                  <a:pt x="307914" y="420926"/>
                  <a:pt x="295941" y="420926"/>
                </a:cubicBezTo>
                <a:lnTo>
                  <a:pt x="184741" y="420926"/>
                </a:lnTo>
                <a:cubicBezTo>
                  <a:pt x="172768" y="420926"/>
                  <a:pt x="163059" y="411215"/>
                  <a:pt x="163059" y="399244"/>
                </a:cubicBezTo>
                <a:cubicBezTo>
                  <a:pt x="163059" y="387271"/>
                  <a:pt x="172770" y="377563"/>
                  <a:pt x="184741" y="377563"/>
                </a:cubicBezTo>
                <a:close/>
                <a:moveTo>
                  <a:pt x="148218" y="338250"/>
                </a:moveTo>
                <a:lnTo>
                  <a:pt x="148218" y="460854"/>
                </a:lnTo>
                <a:lnTo>
                  <a:pt x="329982" y="460854"/>
                </a:lnTo>
                <a:lnTo>
                  <a:pt x="329982" y="338250"/>
                </a:lnTo>
                <a:close/>
                <a:moveTo>
                  <a:pt x="109754" y="71349"/>
                </a:moveTo>
                <a:lnTo>
                  <a:pt x="220954" y="71349"/>
                </a:lnTo>
                <a:cubicBezTo>
                  <a:pt x="232927" y="71349"/>
                  <a:pt x="242635" y="81060"/>
                  <a:pt x="242635" y="93030"/>
                </a:cubicBezTo>
                <a:cubicBezTo>
                  <a:pt x="242635" y="105001"/>
                  <a:pt x="232899" y="114712"/>
                  <a:pt x="220926" y="114712"/>
                </a:cubicBezTo>
                <a:lnTo>
                  <a:pt x="109754" y="114712"/>
                </a:lnTo>
                <a:cubicBezTo>
                  <a:pt x="97781" y="114712"/>
                  <a:pt x="88073" y="105001"/>
                  <a:pt x="88073" y="93030"/>
                </a:cubicBezTo>
                <a:cubicBezTo>
                  <a:pt x="88073" y="81057"/>
                  <a:pt x="97784" y="71349"/>
                  <a:pt x="109754" y="71349"/>
                </a:cubicBezTo>
                <a:close/>
                <a:moveTo>
                  <a:pt x="43337" y="43363"/>
                </a:moveTo>
                <a:lnTo>
                  <a:pt x="43337" y="460854"/>
                </a:lnTo>
                <a:lnTo>
                  <a:pt x="104880" y="460854"/>
                </a:lnTo>
                <a:lnTo>
                  <a:pt x="104880" y="330499"/>
                </a:lnTo>
                <a:cubicBezTo>
                  <a:pt x="104880" y="310857"/>
                  <a:pt x="120853" y="294885"/>
                  <a:pt x="140495" y="294885"/>
                </a:cubicBezTo>
                <a:lnTo>
                  <a:pt x="337735" y="294885"/>
                </a:lnTo>
                <a:cubicBezTo>
                  <a:pt x="357377" y="294885"/>
                  <a:pt x="373350" y="310857"/>
                  <a:pt x="373350" y="330499"/>
                </a:cubicBezTo>
                <a:lnTo>
                  <a:pt x="373350" y="460854"/>
                </a:lnTo>
                <a:lnTo>
                  <a:pt x="391087" y="460854"/>
                </a:lnTo>
                <a:cubicBezTo>
                  <a:pt x="420108" y="460854"/>
                  <a:pt x="443721" y="440743"/>
                  <a:pt x="443721" y="415998"/>
                </a:cubicBezTo>
                <a:lnTo>
                  <a:pt x="443721" y="189930"/>
                </a:lnTo>
                <a:lnTo>
                  <a:pt x="290591" y="43363"/>
                </a:lnTo>
                <a:close/>
                <a:moveTo>
                  <a:pt x="35917" y="0"/>
                </a:moveTo>
                <a:lnTo>
                  <a:pt x="293102" y="0"/>
                </a:lnTo>
                <a:cubicBezTo>
                  <a:pt x="302703" y="0"/>
                  <a:pt x="311695" y="3560"/>
                  <a:pt x="318481" y="10041"/>
                </a:cubicBezTo>
                <a:lnTo>
                  <a:pt x="476549" y="161324"/>
                </a:lnTo>
                <a:cubicBezTo>
                  <a:pt x="483335" y="167834"/>
                  <a:pt x="487087" y="176467"/>
                  <a:pt x="487087" y="185682"/>
                </a:cubicBezTo>
                <a:lnTo>
                  <a:pt x="487087" y="415970"/>
                </a:lnTo>
                <a:cubicBezTo>
                  <a:pt x="487059" y="464633"/>
                  <a:pt x="443997" y="504191"/>
                  <a:pt x="391087" y="504191"/>
                </a:cubicBezTo>
                <a:lnTo>
                  <a:pt x="373350" y="504191"/>
                </a:lnTo>
                <a:lnTo>
                  <a:pt x="373350" y="504208"/>
                </a:lnTo>
                <a:lnTo>
                  <a:pt x="373319" y="504208"/>
                </a:lnTo>
                <a:lnTo>
                  <a:pt x="104880" y="504208"/>
                </a:lnTo>
                <a:lnTo>
                  <a:pt x="104880" y="504191"/>
                </a:lnTo>
                <a:lnTo>
                  <a:pt x="35917" y="504191"/>
                </a:lnTo>
                <a:cubicBezTo>
                  <a:pt x="16111" y="504191"/>
                  <a:pt x="0" y="488743"/>
                  <a:pt x="0" y="469764"/>
                </a:cubicBezTo>
                <a:lnTo>
                  <a:pt x="0" y="34428"/>
                </a:lnTo>
                <a:cubicBezTo>
                  <a:pt x="0" y="15448"/>
                  <a:pt x="16111" y="0"/>
                  <a:pt x="359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1"/>
          </a:gradFill>
          <a:ln w="1256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Phishing Techniques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822233" y="222978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62958" y="31209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Fraudulent emails that appear to be from legitimate sources to trick users.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062958" y="214530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Deceptive Emails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536636" y="222978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777361" y="31209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Malicious websites designed to mimic trusted sites and steal user data.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777361" y="214530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Fake Websites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8232620" y="2215172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473345" y="312090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Phone and SMS-based phishing attempts to obtain sensitive information.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473345" y="2130696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Vishing and Smishing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>
                <a:latin typeface="+mn-lt"/>
              </a:rPr>
              <a:t>02</a:t>
            </a:r>
            <a:endParaRPr lang="en-US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Identifying Phishing Attacks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@path_Rectangle 41759-886&amp;3462"/>
          <p:cNvSpPr/>
          <p:nvPr>
            <p:custDataLst>
              <p:tags r:id="rId1"/>
            </p:custDataLst>
          </p:nvPr>
        </p:nvSpPr>
        <p:spPr>
          <a:xfrm>
            <a:off x="180975" y="892175"/>
            <a:ext cx="11314430" cy="2546985"/>
          </a:xfrm>
          <a:prstGeom prst="roundRect">
            <a:avLst>
              <a:gd name="adj" fmla="val 8160"/>
            </a:avLst>
          </a:prstGeom>
          <a:solidFill>
            <a:schemeClr val="lt1"/>
          </a:solidFill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40915" y="902335"/>
            <a:ext cx="7710170" cy="2536825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5400" spc="0" dirty="0">
                <a:solidFill>
                  <a:schemeClr val="dk1">
                    <a:lumMod val="100000"/>
                  </a:schemeClr>
                </a:solidFill>
                <a:latin typeface="+mj-lt"/>
              </a:rPr>
              <a:t>Warning Signs of Phishing</a:t>
            </a:r>
            <a:endParaRPr lang="en-US" sz="5400" spc="0" dirty="0">
              <a:solidFill>
                <a:schemeClr val="dk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87185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n-lt"/>
                <a:sym typeface="+mn-lt"/>
              </a:rPr>
              <a:t>01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604010" y="4869180"/>
            <a:ext cx="2382520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Unfamiliar or unusual email address or domain.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60464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Suspicious Sender</a:t>
            </a:r>
            <a:endParaRPr lang="en-US" sz="20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53707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n-lt"/>
                <a:sym typeface="+mn-lt"/>
              </a:rPr>
              <a:t>02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269230" y="4869180"/>
            <a:ext cx="2382520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Demands for immediate action or personal information.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526986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Urgent Requests</a:t>
            </a:r>
            <a:endParaRPr lang="en-US" sz="20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8202295" y="4297680"/>
            <a:ext cx="601980" cy="60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+mn-lt"/>
                <a:sym typeface="+mn-lt"/>
              </a:rPr>
              <a:t>03</a:t>
            </a:r>
            <a:endParaRPr lang="en-US" b="1" dirty="0"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8934450" y="4869180"/>
            <a:ext cx="2382521" cy="1195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Mismatched URLs, logos, or branding.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8935085" y="4361180"/>
            <a:ext cx="2382520" cy="4127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100000"/>
                  </a:schemeClr>
                </a:solidFill>
                <a:latin typeface="+mj-lt"/>
                <a:sym typeface="+mn-ea"/>
              </a:rPr>
              <a:t>Inconsistent Details</a:t>
            </a:r>
            <a:endParaRPr lang="en-US" sz="2000" dirty="0">
              <a:solidFill>
                <a:schemeClr val="tx1">
                  <a:lumMod val="100000"/>
                </a:schemeClr>
              </a:solidFill>
              <a:latin typeface="+mj-lt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Evaluating Email and Website Legitimacy</a:t>
            </a:r>
            <a:endParaRPr lang="en-US" spc="0">
              <a:latin typeface="+mj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714283" y="213199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55008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Analyze email headers to detect spoofed sender addresses.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55008" y="204751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Inspect Email Headers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428686" y="2131991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669411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Identify suspicious domain names and URLs.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669411" y="2047515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Examine Website URLs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8124670" y="2117382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365395" y="3023117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Confirm website SSL/TLS certificates are valid.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8365395" y="2032906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Verify Digital Certificates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LIDE_ID" val="custom20238416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904.564*328.446"/>
  <p:tag name="KSO_WM_SLIDE_POSITION" val="-7.87402e-05*139.181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399_1*a*1"/>
  <p:tag name="KSO_WM_TEMPLATE_CATEGORY" val="custom"/>
  <p:tag name="KSO_WM_TEMPLATE_INDEX" val="20238399"/>
  <p:tag name="KSO_WM_UNIT_LAYERLEVEL" val="1"/>
  <p:tag name="KSO_WM_TAG_VERSION" val="3.0"/>
  <p:tag name="KSO_WM_BEAUTIFY_FLAG" val="#wm#"/>
  <p:tag name="KSO_WM_UNIT_PRESET_TEXT" val="The title goes here"/>
  <p:tag name="KSO_WM_UNIT_USESOURCEFORMAT_APPLY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399_1*i*1"/>
  <p:tag name="KSO_WM_TEMPLATE_CATEGORY" val="custom"/>
  <p:tag name="KSO_WM_TEMPLATE_INDEX" val="2023839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7_1*l_h_f*1_1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7_1*l_h_a*1_1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67_1*l_h_f*1_2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67_1*l_h_a*1_2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67_1*l_h_f*1_3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67_1*l_h_a*1_3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5,&quot;rgb&quot;:&quot;#ffffff&quot;,&quot;transparency&quot;:0},{&quot;brightness&quot;:0,&quot;colorType&quot;:2,&quot;pos&quot;:1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3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7967_1*l_h_x*1_1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9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7967_1*l_h_x*1_2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FILL_TYPE" val="3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DIAGRAM_MAX_ITEMCNT" val="3"/>
  <p:tag name="KSO_WM_DIAGRAM_MIN_ITEMCNT" val="3"/>
  <p:tag name="KSO_WM_DIAGRAM_VIRTUALLY_FRAME" val="{&quot;height&quot;:173.2500762939453,&quot;width&quot;:850.5499877929688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40*1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7967_1*l_h_x*1_3_1"/>
  <p:tag name="KSO_WM_TEMPLATE_CATEGORY" val="diagram"/>
  <p:tag name="KSO_WM_TEMPLATE_INDEX" val="20237967"/>
  <p:tag name="KSO_WM_UNIT_LAYERLEVEL" val="1_1_1"/>
  <p:tag name="KSO_WM_TAG_VERSION" val="3.0"/>
  <p:tag name="KSO_WM_BEAUTIFY_FLAG" val="#wm#"/>
  <p:tag name="KSO_WM_UNIT_FILL_TYPE" val="3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SLIDE_ID" val="custom2023839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55*173.25"/>
  <p:tag name="KSO_WM_SLIDE_POSITION" val="56.2*324.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1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7.95032930148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2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2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126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67"/>
  <p:tag name="KSO_WM_SLIDE_LAYOUT" val="a_e"/>
  <p:tag name="KSO_WM_SLIDE_LAYOUT_CNT" val="1_1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84_1*i*1"/>
  <p:tag name="KSO_WM_TEMPLATE_CATEGORY" val="custom"/>
  <p:tag name="KSO_WM_TEMPLATE_INDEX" val="20238284"/>
  <p:tag name="KSO_WM_UNIT_LAYERLEVEL" val="1"/>
  <p:tag name="KSO_WM_TAG_VERSION" val="3.0"/>
  <p:tag name="KSO_WM_UNIT_FILL_FORE_SCHEMECOLOR_INDEX" val="2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60"/>
  <p:tag name="KSO_WM_TEMPLATE_INDEX" val="20238284"/>
  <p:tag name="KSO_WM_UNIT_ID" val="custom20238284_1*a*1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9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37_2*l_h_i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7_2*l_h_f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7_2*l_h_a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7937_2*l_h_i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133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37_2*l_h_f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37_2*l_h_a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35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7937_2*l_h_i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136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37_2*l_h_f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37_2*l_h_a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3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22.45*139.1"/>
  <p:tag name="KSO_WM_SLIDE_POSITION" val="68.65*338.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267"/>
  <p:tag name="KSO_WM_TEMPLATE_SUBCATEGORY" val="0"/>
  <p:tag name="KSO_WM_SLIDE_INDEX" val="1"/>
  <p:tag name="KSO_WM_TAG_VERSION" val="3.0"/>
  <p:tag name="KSO_WM_SLIDE_ID" val="custom20238284_1"/>
  <p:tag name="KSO_WM_SLIDE_ITEM_CNT" val="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1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30267"/>
</p:tagLst>
</file>

<file path=ppt/tags/tag15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3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153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67"/>
  <p:tag name="KSO_WM_SLIDE_LAYOUT" val="a_e"/>
  <p:tag name="KSO_WM_SLIDE_LAYOUT_CNT" val="1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15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5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45.99275590551181,&quot;top&quot;:107.0815748031496,&quot;width&quot;:859.53017182117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333_1*i*1"/>
  <p:tag name="KSO_WM_TEMPLATE_CATEGORY" val="custom"/>
  <p:tag name="KSO_WM_TEMPLATE_INDEX" val="20238333"/>
  <p:tag name="KSO_WM_UNIT_LAYERLEVEL" val="1"/>
  <p:tag name="KSO_WM_TAG_VERSION" val="3.0"/>
  <p:tag name="KSO_WM_BEAUTIFY_FLAG" val="#wm#"/>
  <p:tag name="KSO_WM_UNIT_FILL_FORE_SCHEMECOLOR_INDEX" val="2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333"/>
  <p:tag name="KSO_WM_UNIT_ID" val="custom20238333_1*a*1"/>
  <p:tag name="KSO_WM_UNIT_PRESET_TEXT" val="The title goes here"/>
  <p:tag name="KSO_WM_UNIT_USESOURCEFORMAT_APPLY" val="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8333_1*i*2"/>
  <p:tag name="KSO_WM_TEMPLATE_CATEGORY" val="custom"/>
  <p:tag name="KSO_WM_TEMPLATE_INDEX" val="20238333"/>
  <p:tag name="KSO_WM_UNIT_LAYERLEVEL" val="1"/>
  <p:tag name="KSO_WM_TAG_VERSION" val="3.0"/>
  <p:tag name="KSO_WM_BEAUTIFY_FLAG" val="#wm#"/>
  <p:tag name="KSO_WM_UNIT_FILL_FORE_SCHEMECOLOR_INDEX" val="2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53_3*l_h_f*1_1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53_3*l_h_a*1_1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53_3*l_h_f*1_2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53_3*l_h_a*1_2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53_3*l_h_f*1_3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41.50007874015756,&quot;left&quot;:98.27508484367308,&quot;top&quot;:136.6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53_3*l_h_a*1_3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8.85*274.5"/>
  <p:tag name="KSO_WM_TEMPLATE_INDEX" val="20230267"/>
  <p:tag name="KSO_WM_TEMPLATE_SUBCATEGORY" val="0"/>
  <p:tag name="KSO_WM_SLIDE_INDEX" val="1"/>
  <p:tag name="KSO_WM_TAG_VERSION" val="3.0"/>
  <p:tag name="KSO_WM_SLIDE_ID" val="custom20238333_1"/>
  <p:tag name="KSO_WM_SLIDE_ITEM_CNT" val="4"/>
  <p:tag name="KSO_WM_SPECIAL_SOURCE" val="bdnull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17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1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8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4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188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67"/>
  <p:tag name="KSO_WM_SLIDE_LAYOUT" val="a_e"/>
  <p:tag name="KSO_WM_SLIDE_LAYOUT_CNT" val="1_1"/>
</p:tagLst>
</file>

<file path=ppt/tags/tag1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69_1*i*1"/>
  <p:tag name="KSO_WM_TEMPLATE_CATEGORY" val="custom"/>
  <p:tag name="KSO_WM_TEMPLATE_INDEX" val="20238269"/>
  <p:tag name="KSO_WM_UNIT_LAYERLEVEL" val="1"/>
  <p:tag name="KSO_WM_TAG_VERSION" val="3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69"/>
  <p:tag name="KSO_WM_UNIT_ID" val="custom20238269_1*a*1"/>
  <p:tag name="KSO_WM_UNIT_TEXT_FILL_FORE_SCHEMECOLOR_INDEX" val="13"/>
  <p:tag name="KSO_WM_UNIT_TEXT_FILL_TYPE" val="1"/>
  <p:tag name="KSO_WM_UNIT_USESOURCEFORMAT_APPLY" val="0"/>
  <p:tag name="KSO_WM_UNIT_PRESET_TEXT" val="Your title here"/>
</p:tagLst>
</file>

<file path=ppt/tags/tag191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28.0299141999493,&quot;left&quot;:500.33700787401574,&quot;top&quot;:157.07149606299214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2*l_h_f*1_1_1"/>
  <p:tag name="KSO_WM_TEMPLATE_CATEGORY" val="diagram"/>
  <p:tag name="KSO_WM_TEMPLATE_INDEX" val="20237932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28.0299141999493,&quot;left&quot;:500.33700787401574,&quot;top&quot;:157.07149606299214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2_2*l_h_a*1_1_1"/>
  <p:tag name="KSO_WM_TEMPLATE_CATEGORY" val="diagram"/>
  <p:tag name="KSO_WM_TEMPLATE_INDEX" val="20237932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28.0299141999493,&quot;left&quot;:500.33700787401574,&quot;top&quot;:157.07149606299214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32_2*l_h_f*1_2_1"/>
  <p:tag name="KSO_WM_TEMPLATE_CATEGORY" val="diagram"/>
  <p:tag name="KSO_WM_TEMPLATE_INDEX" val="20237932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94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28.0299141999493,&quot;left&quot;:500.33700787401574,&quot;top&quot;:157.07149606299214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32_2*l_h_a*1_2_1"/>
  <p:tag name="KSO_WM_TEMPLATE_CATEGORY" val="diagram"/>
  <p:tag name="KSO_WM_TEMPLATE_INDEX" val="20237932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9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858*259.21"/>
  <p:tag name="KSO_WM_SLIDE_POSITION" val="500.435*211.5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267"/>
  <p:tag name="KSO_WM_TEMPLATE_SUBCATEGORY" val="0"/>
  <p:tag name="KSO_WM_SLIDE_INDEX" val="1"/>
  <p:tag name="KSO_WM_TAG_VERSION" val="3.0"/>
  <p:tag name="KSO_WM_SLIDE_ID" val="custom20238269_1"/>
  <p:tag name="KSO_WM_SLIDE_ITEM_CNT" val="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75_1*i*1"/>
  <p:tag name="KSO_WM_TEMPLATE_CATEGORY" val="custom"/>
  <p:tag name="KSO_WM_TEMPLATE_INDEX" val="20238275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75"/>
  <p:tag name="KSO_WM_UNIT_ID" val="custom20238275_1*a*1"/>
  <p:tag name="KSO_WM_UNIT_PRESET_TEXT" val="Your title here"/>
  <p:tag name="KSO_WM_UNIT_USESOURCEFORMAT_APPLY" val="0"/>
</p:tagLst>
</file>

<file path=ppt/tags/tag198.xml><?xml version="1.0" encoding="utf-8"?>
<p:tagLst xmlns:p="http://schemas.openxmlformats.org/presentationml/2006/main">
  <p:tag name="KSO_WM_UNIT_VALUE" val="1904*18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75_1*d*1"/>
  <p:tag name="KSO_WM_TEMPLATE_CATEGORY" val="custom"/>
  <p:tag name="KSO_WM_TEMPLATE_INDEX" val="20238275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0"/>
</p:tagLst>
</file>

<file path=ppt/tags/tag199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88.51527404785156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4_1*l_h_f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88.51527404785156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4_1*l_h_a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29.963*139.382"/>
  <p:tag name="KSO_WM_SLIDE_POSITION" val="54.6943*218.49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267"/>
  <p:tag name="KSO_WM_TEMPLATE_SUBCATEGORY" val="0"/>
  <p:tag name="KSO_WM_SLIDE_INDEX" val="1"/>
  <p:tag name="KSO_WM_TAG_VERSION" val="3.0"/>
  <p:tag name="KSO_WM_SLIDE_ID" val="custom20238275_1"/>
  <p:tag name="KSO_WM_SLIDE_ITEM_CNT" val="1"/>
</p:tagLst>
</file>

<file path=ppt/tags/tag202.xml><?xml version="1.0" encoding="utf-8"?>
<p:tagLst xmlns:p="http://schemas.openxmlformats.org/presentationml/2006/main">
  <p:tag name="KSO_WM_TEMPLATE_CATEGORY" val="custom"/>
  <p:tag name="KSO_WM_TEMPLATE_INDEX" val="20230267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51_1*l_h_i*1_1_2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DIAGRAM_VERSION" val="3"/>
  <p:tag name="KSO_WM_DIAGRAM_COLOR_TRICK" val="1"/>
  <p:tag name="KSO_WM_DIAGRAM_COLOR_TEXT_CAN_REMOVE" val="n"/>
  <p:tag name="KSO_WM_UNIT_LINE_FORE_SCHEMECOLOR_INDEX" val="5"/>
  <p:tag name="KSO_WM_UNIT_USESOURCEFORMAT_APPLY" val="0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1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1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51_1*l_h_i*1_2_2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DIAGRAM_VERSION" val="3"/>
  <p:tag name="KSO_WM_DIAGRAM_COLOR_TRICK" val="1"/>
  <p:tag name="KSO_WM_DIAGRAM_COLOR_TEXT_CAN_REMOVE" val="n"/>
  <p:tag name="KSO_WM_UNIT_LINE_FORE_SCHEMECOLOR_INDEX" val="5"/>
  <p:tag name="KSO_WM_UNIT_USESOURCEFORMAT_APPLY" val="0"/>
</p:tagLst>
</file>

<file path=ppt/tags/tag2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1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1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245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74"/>
  <p:tag name="KSO_WM_UNIT_ID" val="custom20238274_1*a*1"/>
  <p:tag name="KSO_WM_UNIT_PRESET_TEXT" val="Your title here"/>
  <p:tag name="KSO_WM_UNIT_USESOURCEFORMAT_APPLY" val="0"/>
</p:tagLst>
</file>

<file path=ppt/tags/tag212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99.55629844124866,&quot;left&quot;:70.6059842519685,&quot;top&quot;:251.46488188976377,&quot;width&quot;:803.93236852931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4_1*l_h_f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99.55629844124866,&quot;left&quot;:70.6059842519685,&quot;top&quot;:251.46488188976377,&quot;width&quot;:803.93236852931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4_1*l_h_a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29.963*139.382"/>
  <p:tag name="KSO_WM_SLIDE_POSITION" val="544.544*311.64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45"/>
  <p:tag name="KSO_WM_TEMPLATE_SUBCATEGORY" val="0"/>
  <p:tag name="KSO_WM_SLIDE_INDEX" val="1"/>
  <p:tag name="KSO_WM_TAG_VERSION" val="3.0"/>
  <p:tag name="KSO_WM_SLIDE_ID" val="custom20238274_1"/>
  <p:tag name="KSO_WM_SLIDE_ITEM_CNT" val="1"/>
</p:tagLst>
</file>

<file path=ppt/tags/tag2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5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217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8245"/>
  <p:tag name="KSO_WM_SLIDE_LAYOUT" val="a_e"/>
  <p:tag name="KSO_WM_SLIDE_LAYOUT_CNT" val="1_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62"/>
  <p:tag name="KSO_WM_UNIT_ID" val="custom20238262_1*a*1"/>
  <p:tag name="KSO_WM_UNIT_TEXT_FILL_FORE_SCHEMECOLOR_INDEX" val="13"/>
  <p:tag name="KSO_WM_UNIT_TEXT_FILL_TYPE" val="1"/>
  <p:tag name="KSO_WM_UNIT_USESOURCEFORMAT_APPLY" val="0"/>
  <p:tag name="KSO_WM_UNIT_PRESET_TEXT" val="Your title here"/>
</p:tagLst>
</file>

<file path=ppt/tags/tag219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6_1*l_h_f*1_1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6_1*l_h_a*1_1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6_1*l_h_i*1_1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6_1*l_h_a*1_2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7926_1*l_h_i*1_2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4.9480285644531,&quot;left&quot;:116.3550393700787,&quot;top&quot;:125.06626130832464,&quot;width&quot;:414.05181102362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6_1*l_h_f*1_2_1"/>
  <p:tag name="KSO_WM_TEMPLATE_CATEGORY" val="diagram"/>
  <p:tag name="KSO_WM_TEMPLATE_INDEX" val="20237926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271*363.279"/>
  <p:tag name="KSO_WM_SLIDE_POSITION" val="491.465*138.66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45"/>
  <p:tag name="KSO_WM_TEMPLATE_SUBCATEGORY" val="0"/>
  <p:tag name="KSO_WM_SLIDE_INDEX" val="1"/>
  <p:tag name="KSO_WM_TAG_VERSION" val="3.0"/>
  <p:tag name="KSO_WM_SLIDE_ID" val="custom20238262_1"/>
  <p:tag name="KSO_WM_SLIDE_ITEM_CNT" val="3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76"/>
  <p:tag name="KSO_WM_UNIT_ID" val="custom20238276_1*a*1"/>
  <p:tag name="KSO_WM_UNIT_PRESET_TEXT" val="Your title here"/>
  <p:tag name="KSO_WM_UNIT_USESOURCEFORMAT_APPLY" val="0"/>
</p:tagLst>
</file>

<file path=ppt/tags/tag227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88.51527404785156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4_1*l_h_f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88.51527404785156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4_1*l_h_a*1_1_1"/>
  <p:tag name="KSO_WM_TEMPLATE_CATEGORY" val="diagram"/>
  <p:tag name="KSO_WM_TEMPLATE_INDEX" val="20237934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29.963*139.382"/>
  <p:tag name="KSO_WM_SLIDE_POSITION" val="55.9943*186.59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45"/>
  <p:tag name="KSO_WM_TEMPLATE_SUBCATEGORY" val="0"/>
  <p:tag name="KSO_WM_SLIDE_INDEX" val="1"/>
  <p:tag name="KSO_WM_TAG_VERSION" val="3.0"/>
  <p:tag name="KSO_WM_SLIDE_ID" val="custom20238276_1"/>
  <p:tag name="KSO_WM_SLIDE_ITEM_CN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23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0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245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41.xml><?xml version="1.0" encoding="utf-8"?>
<p:tagLst xmlns:p="http://schemas.openxmlformats.org/presentationml/2006/main">
  <p:tag name="KSO_WM_TEMPLATE_CATEGORY" val="custom"/>
  <p:tag name="KSO_WM_TEMPLATE_INDEX" val="20238245"/>
</p:tagLst>
</file>

<file path=ppt/tags/tag24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6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244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67"/>
  <p:tag name="KSO_WM_SLIDE_LAYOUT" val="a_e"/>
  <p:tag name="KSO_WM_SLIDE_LAYOUT_CNT" val="1_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2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0.11282030481043,&quot;top&quot;:-10.1184251968504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84_1*i*1"/>
  <p:tag name="KSO_WM_TEMPLATE_CATEGORY" val="custom"/>
  <p:tag name="KSO_WM_TEMPLATE_INDEX" val="20238284"/>
  <p:tag name="KSO_WM_UNIT_LAYERLEVEL" val="1"/>
  <p:tag name="KSO_WM_TAG_VERSION" val="3.0"/>
  <p:tag name="KSO_WM_UNIT_FILL_FORE_SCHEMECOLOR_INDEX" val="2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60"/>
  <p:tag name="KSO_WM_TEMPLATE_INDEX" val="20238284"/>
  <p:tag name="KSO_WM_UNIT_ID" val="custom20238284_1*a*1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37_2*l_h_i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7_2*l_h_f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0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7_2*l_h_a*1_1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7937_2*l_h_i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37_2*l_h_f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37_2*l_h_a*1_2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7937_2*l_h_i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37_2*l_h_f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139.10000610351562,&quot;width&quot;:850.396789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37_2*l_h_a*1_3_1"/>
  <p:tag name="KSO_WM_TEMPLATE_CATEGORY" val="diagram"/>
  <p:tag name="KSO_WM_TEMPLATE_INDEX" val="2023793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22.45*139.1"/>
  <p:tag name="KSO_WM_SLIDE_POSITION" val="68.65*338.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267"/>
  <p:tag name="KSO_WM_TEMPLATE_SUBCATEGORY" val="0"/>
  <p:tag name="KSO_WM_SLIDE_INDEX" val="1"/>
  <p:tag name="KSO_WM_TAG_VERSION" val="3.0"/>
  <p:tag name="KSO_WM_SLIDE_ID" val="custom20238284_1"/>
  <p:tag name="KSO_WM_SLIDE_ITEM_CNT" val="3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USESOURCEFORMAT_APPLY" val="0"/>
</p:tagLst>
</file>

<file path=ppt/tags/tag2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2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1496062992126,&quot;left&quot;:54.41282030481043,&quot;top&quot;:107.081574803149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9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THANK YOU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8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0267_9*f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Name"/>
</p:tagLst>
</file>

<file path=ppt/tags/tag281.xml><?xml version="1.0" encoding="utf-8"?>
<p:tagLst xmlns:p="http://schemas.openxmlformats.org/presentationml/2006/main">
  <p:tag name="KSO_WM_SPECIAL_SOURCE" val="bdnull"/>
  <p:tag name="KSO_WM_SLIDE_CONTENT_AREA" val="{&quot;left&quot;:&quot;349.35&quot;,&quot;top&quot;:&quot;126&quot;,&quot;width&quot;:&quot;588.05&quot;,&quot;height&quot;:&quot;264.5&quot;}"/>
  <p:tag name="KSO_WM_SLIDE_ID" val="custom20230267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67"/>
  <p:tag name="KSO_WM_SLIDE_LAYOUT" val="a_f"/>
  <p:tag name="KSO_WM_SLIDE_LAYOUT_CNT" val="1_1"/>
</p:tagLst>
</file>

<file path=ppt/tags/tag282.xml><?xml version="1.0" encoding="utf-8"?>
<p:tagLst xmlns:p="http://schemas.openxmlformats.org/presentationml/2006/main">
  <p:tag name="KSO_WM_PRESENTATION_SOURCE" val="WPPAIGeneratePPT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0267"/>
</p:tagLst>
</file>

<file path=ppt/tags/tag67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0267"/>
</p:tagLst>
</file>

<file path=ppt/tags/tag6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67"/>
</p:tagLst>
</file>

<file path=ppt/tags/tag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0267_1*f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Nam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1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72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349.35&quot;,&quot;top&quot;:&quot;126&quot;,&quot;width&quot;:&quot;588.05&quot;,&quot;height&quot;:&quot;264.5&quot;}"/>
  <p:tag name="KSO_WM_SLIDE_ID" val="custom2023026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LAYOUT" val="a_b_f"/>
  <p:tag name="KSO_WM_SLIDE_LAYOUT_CNT" val="1_1_1"/>
</p:tagLst>
</file>

<file path=ppt/tags/tag7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0267_6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Contents "/>
  <p:tag name="KSO_WM_UNIT_USESOURCEFORMAT_APPLY" val="0"/>
</p:tagLst>
</file>

<file path=ppt/tags/tag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0267_6*l_h_i*1_1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1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0267_6*l_h_f*1_1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0267_6*l_h_i*1_2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2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7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0267_6*l_h_f*1_2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0267_6*l_h_i*1_3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3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7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0267_6*l_h_f*1_3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0267_6*l_h_i*1_4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4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8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0267_6*l_h_f*1_4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30267_6*l_h_i*1_5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5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8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0267_6*l_h_f*1_5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30267_6*l_h_i*1_6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06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gradient&quot;:[{&quot;brightness&quot;:0.949999988079071,&quot;colorType&quot;:1,&quot;foreColorIndex&quot;:5,&quot;pos&quot;:0.28999999165534973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}"/>
  <p:tag name="KSO_WM_UNIT_TEXT_FORE_SCHEMECOLOR_INDEX" val="5"/>
  <p:tag name="KSO_WM_UNIT_USESOURCEFORMAT_APPLY" val="0"/>
</p:tagLst>
</file>

<file path=ppt/tags/tag8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30267_6*l_h_f*1_6_1"/>
  <p:tag name="KSO_WM_TEMPLATE_CATEGORY" val="custom"/>
  <p:tag name="KSO_WM_TEMPLATE_INDEX" val="20230267"/>
  <p:tag name="KSO_WM_UNIT_LAYERLEVEL" val="1_1_1"/>
  <p:tag name="KSO_WM_TAG_VERSION" val="3.0"/>
  <p:tag name="KSO_WM_BEAUTIFY_FLAG" val="#wm#"/>
  <p:tag name="KSO_WM_UNIT_PRESET_TEXT" val="Your title here"/>
  <p:tag name="KSO_WM_DIAGRAM_MAX_ITEMCNT" val="6"/>
  <p:tag name="KSO_WM_DIAGRAM_MIN_ITEMCNT" val="2"/>
  <p:tag name="KSO_WM_DIAGRAM_VIRTUALLY_FRAME" val="{&quot;height&quot;:350,&quot;width&quot;:8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SLIDE_ID" val="custom20230267_6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0267"/>
  <p:tag name="KSO_WM_SLIDE_LAYOUT" val="a_l"/>
  <p:tag name="KSO_WM_SLIDE_LAYOUT_CNT" val="1_1"/>
</p:tagLst>
</file>

<file path=ppt/tags/tag8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0267_7*e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01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7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89.xml><?xml version="1.0" encoding="utf-8"?>
<p:tagLst xmlns:p="http://schemas.openxmlformats.org/presentationml/2006/main">
  <p:tag name="KSO_WM_SPECIAL_SOURCE" val="bdnull"/>
  <p:tag name="KSO_WM_SLIDE_CONTENT_AREA" val="{&quot;left&quot;:&quot;411.05&quot;,&quot;top&quot;:&quot;113.25&quot;,&quot;width&quot;:&quot;524.85&quot;,&quot;height&quot;:&quot;264.5&quot;}"/>
  <p:tag name="KSO_WM_SLIDE_ID" val="custom2023026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67"/>
  <p:tag name="KSO_WM_SLIDE_LAYOUT" val="a_e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16_1*a*1"/>
  <p:tag name="KSO_WM_TEMPLATE_CATEGORY" val="custom"/>
  <p:tag name="KSO_WM_TEMPLATE_INDEX" val="2023841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a"/>
  <p:tag name="KSO_WM_UNIT_INDEX" val="1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414_1*l_h_f*1_1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414_1*l_h_a*1_1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414_1*l_h_f*1_2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414_1*l_h_a*1_2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8414_1*l_h_i*1_2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solid&quot;:{&quot;brightness&quot;:0,&quot;colorType&quot;:2,&quot;rgb&quot;:&quot;#ffffff&quot;,&quot;transparency&quot;:0.15000000596046448},&quot;type&quot;:1},&quot;glow&quot;:{&quot;colorType&quot;:0},&quot;line&quot;:{&quot;type&quot;:0},&quot;shadow&quot;:{&quot;brightness&quot;:-0.5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1"/>
  <p:tag name="KSO_WM_UNIT_TEXT_FILL_TYPE" val="1"/>
  <p:tag name="KSO_WM_UNIT_SHADOW_SCHEMECOLOR_INDEX" val="9"/>
  <p:tag name="KSO_WM_UNIT_USESOURCEFORMAT_APPLY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8414_1*l_h_i*1_1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328.44598388671875,&quot;left&quot;:0.0069417734222042785,&quot;top&quot;:139.17118128498706,&quot;width&quot;:904.5641479492188}"/>
  <p:tag name="KSO_WM_DIAGRAM_COLOR_MATCH_VALUE" val="{&quot;shape&quot;:{&quot;fill&quot;:{&quot;solid&quot;:{&quot;brightness&quot;:0,&quot;colorType&quot;:2,&quot;rgb&quot;:&quot;#ffffff&quot;,&quot;transparency&quot;:0.15000000596046448},&quot;type&quot;:1},&quot;glow&quot;:{&quot;colorType&quot;:0},&quot;line&quot;:{&quot;type&quot;:0},&quot;shadow&quot;:{&quot;brightness&quot;:-0.5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1"/>
  <p:tag name="KSO_WM_UNIT_TEXT_FILL_TYPE" val="1"/>
  <p:tag name="KSO_WM_UNIT_SHADOW_SCHEMECOLOR_INDEX" val="9"/>
  <p:tag name="KSO_WM_UNIT_USESOURCEFORMAT_APPLY" val="0"/>
</p:tagLst>
</file>

<file path=ppt/tags/tag97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8414_1*l_h_f*1_3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414_1*l_h_a*1_3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8414_1*l_h_i*1_3_1"/>
  <p:tag name="KSO_WM_TEMPLATE_CATEGORY" val="diagram"/>
  <p:tag name="KSO_WM_TEMPLATE_INDEX" val="2023841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solid&quot;:{&quot;brightness&quot;:0,&quot;colorType&quot;:2,&quot;rgb&quot;:&quot;#ffffff&quot;,&quot;transparency&quot;:0.15000000596046448},&quot;type&quot;:1},&quot;glow&quot;:{&quot;colorType&quot;:0},&quot;line&quot;:{&quot;type&quot;:0},&quot;shadow&quot;:{&quot;brightness&quot;:-0.5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1"/>
  <p:tag name="KSO_WM_UNIT_TEXT_FILL_TYPE" val="1"/>
  <p:tag name="KSO_WM_UNIT_SHADOW_SCHEMECOLOR_INDEX" val="9"/>
  <p:tag name="KSO_WM_UNIT_USESOURCEFORMAT_APPLY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58">
      <a:dk1>
        <a:srgbClr val="000000"/>
      </a:dk1>
      <a:lt1>
        <a:srgbClr val="FFFFFF"/>
      </a:lt1>
      <a:dk2>
        <a:srgbClr val="1C2643"/>
      </a:dk2>
      <a:lt2>
        <a:srgbClr val="EDFDF3"/>
      </a:lt2>
      <a:accent1>
        <a:srgbClr val="39EA80"/>
      </a:accent1>
      <a:accent2>
        <a:srgbClr val="61E569"/>
      </a:accent2>
      <a:accent3>
        <a:srgbClr val="88E052"/>
      </a:accent3>
      <a:accent4>
        <a:srgbClr val="B0DC3A"/>
      </a:accent4>
      <a:accent5>
        <a:srgbClr val="D7D723"/>
      </a:accent5>
      <a:accent6>
        <a:srgbClr val="FFD20C"/>
      </a:accent6>
      <a:hlink>
        <a:srgbClr val="0563C1"/>
      </a:hlink>
      <a:folHlink>
        <a:srgbClr val="954D72"/>
      </a:folHlink>
    </a:clrScheme>
    <a:fontScheme name="立体风组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5902</Words>
  <Application>WPS Presentation</Application>
  <PresentationFormat>Widescreen</PresentationFormat>
  <Paragraphs>323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Office Theme</vt:lpstr>
      <vt:lpstr>Office 主题</vt:lpstr>
      <vt:lpstr>Phishing Attacks</vt:lpstr>
      <vt:lpstr>Contents </vt:lpstr>
      <vt:lpstr>What is Phishing?</vt:lpstr>
      <vt:lpstr>Definition of Phishing</vt:lpstr>
      <vt:lpstr>Types of Phishing Attacks</vt:lpstr>
      <vt:lpstr>Phishing Techniques</vt:lpstr>
      <vt:lpstr>Identifying Phishing Attacks</vt:lpstr>
      <vt:lpstr>Warning Signs of Phishing</vt:lpstr>
      <vt:lpstr>Evaluating Email and Website Legitimacy</vt:lpstr>
      <vt:lpstr>Verifying Sender Identity</vt:lpstr>
      <vt:lpstr>Protecting Against Phishing</vt:lpstr>
      <vt:lpstr>Employee Training and Awareness</vt:lpstr>
      <vt:lpstr>Technical Safeguards</vt:lpstr>
      <vt:lpstr>Incident Response Planning</vt:lpstr>
      <vt:lpstr>Impact of Phishing Attacks</vt:lpstr>
      <vt:lpstr>Financial Losses</vt:lpstr>
      <vt:lpstr>Financial Losses</vt:lpstr>
      <vt:lpstr>Reputational Damage</vt:lpstr>
      <vt:lpstr>Data Breaches</vt:lpstr>
      <vt:lpstr>Data Breaches</vt:lpstr>
      <vt:lpstr>Phishing Trends and Statistics</vt:lpstr>
      <vt:lpstr>Increase in Phishing Attacks</vt:lpstr>
      <vt:lpstr>Increase in Phishing Attacks</vt:lpstr>
      <vt:lpstr>Targeted Industries</vt:lpstr>
      <vt:lpstr>Evolving Phishing Tactics</vt:lpstr>
      <vt:lpstr>Reporting and Responding to Phishing</vt:lpstr>
      <vt:lpstr>Reporting to Authorities</vt:lpstr>
      <vt:lpstr>Mitigating the Impact</vt:lpstr>
      <vt:lpstr>Preventing Future Attacks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BOBFIX</dc:creator>
  <cp:lastModifiedBy>Mariana</cp:lastModifiedBy>
  <cp:revision>3</cp:revision>
  <dcterms:created xsi:type="dcterms:W3CDTF">2024-12-30T11:29:37Z</dcterms:created>
  <dcterms:modified xsi:type="dcterms:W3CDTF">2024-12-30T13:50:53Z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FCFE3A521A5240BE9BF0FD91B13591D7_13</vt:lpwstr>
  </property>
  <property fmtid="{D5CDD505-2E9C-101B-9397-08002B2CF9AE}" pid="3" name="KSOProductBuildVer">
    <vt:lpwstr>2057-12.2.0.19307</vt:lpwstr>
  </property>
</Properties>
</file>