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6" r:id="rId19"/>
    <p:sldId id="270" r:id="rId20"/>
    <p:sldId id="277" r:id="rId21"/>
    <p:sldId id="271" r:id="rId22"/>
    <p:sldId id="279" r:id="rId23"/>
    <p:sldId id="272" r:id="rId24"/>
    <p:sldId id="278" r:id="rId25"/>
    <p:sldId id="273" r:id="rId26"/>
    <p:sldId id="274" r:id="rId27"/>
    <p:sldId id="275" r:id="rId28"/>
    <p:sldId id="280" r:id="rId29"/>
    <p:sldId id="281" r:id="rId30"/>
    <p:sldId id="282" r:id="rId31"/>
    <p:sldId id="283" r:id="rId32"/>
    <p:sldId id="292" r:id="rId33"/>
    <p:sldId id="290" r:id="rId34"/>
    <p:sldId id="291" r:id="rId35"/>
    <p:sldId id="284" r:id="rId36"/>
    <p:sldId id="286" r:id="rId37"/>
    <p:sldId id="28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59DD83F-C3DE-6ACA-D461-4E3A91B3312A}" name="CARLOS ALBERTO PEREIRA DA SILVA" initials="CAPDS" userId="CARLOS ALBERTO PEREIRA DA SILVA"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E57AED-23C6-4E1A-A4FD-18D87CF4CCA6}" v="6" dt="2023-02-15T17:10:59.758"/>
    <p1510:client id="{3834C387-BA33-4969-AA71-769F01CD2798}" v="2" dt="2023-03-08T16:45:36.491"/>
    <p1510:client id="{40375FE0-BB73-4297-ADDC-B51D76525376}" v="3" dt="2023-03-22T16:19:47.076"/>
    <p1510:client id="{409E1562-06A8-40AE-A813-B7544C3F5338}" v="1" dt="2023-02-15T17:26:24.673"/>
    <p1510:client id="{596FF3C1-1C40-C7E7-87E1-5CEFA96EC6A9}" v="3" dt="2023-02-15T17:26:14.194"/>
    <p1510:client id="{61FD7AF1-75F3-3377-131F-E7810F248B59}" v="1" dt="2023-02-15T17:22:45.787"/>
    <p1510:client id="{622829A2-63DB-4FBA-BDEA-F57229E6B4C7}" v="6" dt="2023-02-15T16:21:14.062"/>
    <p1510:client id="{64431346-712F-44A2-A417-7D62EA1C7307}" v="1" dt="2023-02-15T17:04:42.672"/>
    <p1510:client id="{65632EAF-0D98-4529-9C1C-15AD4CA1AF1E}" v="5" dt="2023-02-15T16:31:25.275"/>
    <p1510:client id="{94B38CB2-3739-4409-A0DC-2AB88789837D}" v="7" dt="2023-03-23T00:25:24.483"/>
    <p1510:client id="{BDEA2649-116D-4C01-A18C-1B671A20A210}" v="5" dt="2023-03-08T17:23:27.730"/>
    <p1510:client id="{D5F8D4E0-B0B8-42DD-B02F-CA469E3F17AA}" v="2" dt="2023-02-15T17:19:11.047"/>
    <p1510:client id="{E490C240-6888-4A50-B623-8CDDD8D052DF}" v="1" dt="2023-04-12T17:21:38.116"/>
    <p1510:client id="{FDD7EF14-A9E2-4A88-9A0A-6BF2F58A962A}" v="1" dt="2023-03-08T16:41:24.399"/>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8/10/relationships/authors" Target="authors.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O PEDRO SILVA DE OLIVEIRA" userId="S::joao.oliveira1210@etec.sp.gov.br::26cb2fcc-5ecf-45c8-b4d2-bcd6d992ed30" providerId="AD" clId="Web-{40375FE0-BB73-4297-ADDC-B51D76525376}"/>
    <pc:docChg chg="modSld">
      <pc:chgData name="JOAO PEDRO SILVA DE OLIVEIRA" userId="S::joao.oliveira1210@etec.sp.gov.br::26cb2fcc-5ecf-45c8-b4d2-bcd6d992ed30" providerId="AD" clId="Web-{40375FE0-BB73-4297-ADDC-B51D76525376}" dt="2023-03-22T16:19:47.076" v="2" actId="1076"/>
      <pc:docMkLst>
        <pc:docMk/>
      </pc:docMkLst>
      <pc:sldChg chg="modSp">
        <pc:chgData name="JOAO PEDRO SILVA DE OLIVEIRA" userId="S::joao.oliveira1210@etec.sp.gov.br::26cb2fcc-5ecf-45c8-b4d2-bcd6d992ed30" providerId="AD" clId="Web-{40375FE0-BB73-4297-ADDC-B51D76525376}" dt="2023-03-22T16:19:47.076" v="2" actId="1076"/>
        <pc:sldMkLst>
          <pc:docMk/>
          <pc:sldMk cId="3436590668" sldId="274"/>
        </pc:sldMkLst>
        <pc:picChg chg="mod">
          <ac:chgData name="JOAO PEDRO SILVA DE OLIVEIRA" userId="S::joao.oliveira1210@etec.sp.gov.br::26cb2fcc-5ecf-45c8-b4d2-bcd6d992ed30" providerId="AD" clId="Web-{40375FE0-BB73-4297-ADDC-B51D76525376}" dt="2023-03-22T16:19:47.076" v="2" actId="1076"/>
          <ac:picMkLst>
            <pc:docMk/>
            <pc:sldMk cId="3436590668" sldId="274"/>
            <ac:picMk id="5" creationId="{55A7FBE9-6041-4DF3-8122-1A5456ED7D76}"/>
          </ac:picMkLst>
        </pc:picChg>
      </pc:sldChg>
    </pc:docChg>
  </pc:docChgLst>
  <pc:docChgLst>
    <pc:chgData name="NICOLE MILANEZ OLIVEIRA" userId="S::nicole.oliveira108@etec.sp.gov.br::5ff6b66d-67d4-4328-a46c-db10fecbf9f7" providerId="AD" clId="Web-{3834C387-BA33-4969-AA71-769F01CD2798}"/>
    <pc:docChg chg="modSld">
      <pc:chgData name="NICOLE MILANEZ OLIVEIRA" userId="S::nicole.oliveira108@etec.sp.gov.br::5ff6b66d-67d4-4328-a46c-db10fecbf9f7" providerId="AD" clId="Web-{3834C387-BA33-4969-AA71-769F01CD2798}" dt="2023-03-08T16:45:36.491" v="1" actId="1076"/>
      <pc:docMkLst>
        <pc:docMk/>
      </pc:docMkLst>
      <pc:sldChg chg="modSp">
        <pc:chgData name="NICOLE MILANEZ OLIVEIRA" userId="S::nicole.oliveira108@etec.sp.gov.br::5ff6b66d-67d4-4328-a46c-db10fecbf9f7" providerId="AD" clId="Web-{3834C387-BA33-4969-AA71-769F01CD2798}" dt="2023-03-08T16:45:36.491" v="1" actId="1076"/>
        <pc:sldMkLst>
          <pc:docMk/>
          <pc:sldMk cId="3436590668" sldId="274"/>
        </pc:sldMkLst>
        <pc:picChg chg="mod">
          <ac:chgData name="NICOLE MILANEZ OLIVEIRA" userId="S::nicole.oliveira108@etec.sp.gov.br::5ff6b66d-67d4-4328-a46c-db10fecbf9f7" providerId="AD" clId="Web-{3834C387-BA33-4969-AA71-769F01CD2798}" dt="2023-03-08T16:45:36.491" v="1" actId="1076"/>
          <ac:picMkLst>
            <pc:docMk/>
            <pc:sldMk cId="3436590668" sldId="274"/>
            <ac:picMk id="5" creationId="{55A7FBE9-6041-4DF3-8122-1A5456ED7D76}"/>
          </ac:picMkLst>
        </pc:picChg>
      </pc:sldChg>
    </pc:docChg>
  </pc:docChgLst>
  <pc:docChgLst>
    <pc:chgData name="JOAO PEDRO SILVA DE OLIVEIRA" userId="S::joao.oliveira1210@etec.sp.gov.br::26cb2fcc-5ecf-45c8-b4d2-bcd6d992ed30" providerId="AD" clId="Web-{FDD7EF14-A9E2-4A88-9A0A-6BF2F58A962A}"/>
    <pc:docChg chg="modSld">
      <pc:chgData name="JOAO PEDRO SILVA DE OLIVEIRA" userId="S::joao.oliveira1210@etec.sp.gov.br::26cb2fcc-5ecf-45c8-b4d2-bcd6d992ed30" providerId="AD" clId="Web-{FDD7EF14-A9E2-4A88-9A0A-6BF2F58A962A}" dt="2023-03-08T16:41:24.399" v="0" actId="1076"/>
      <pc:docMkLst>
        <pc:docMk/>
      </pc:docMkLst>
      <pc:sldChg chg="modSp">
        <pc:chgData name="JOAO PEDRO SILVA DE OLIVEIRA" userId="S::joao.oliveira1210@etec.sp.gov.br::26cb2fcc-5ecf-45c8-b4d2-bcd6d992ed30" providerId="AD" clId="Web-{FDD7EF14-A9E2-4A88-9A0A-6BF2F58A962A}" dt="2023-03-08T16:41:24.399" v="0" actId="1076"/>
        <pc:sldMkLst>
          <pc:docMk/>
          <pc:sldMk cId="3436590668" sldId="274"/>
        </pc:sldMkLst>
        <pc:picChg chg="mod">
          <ac:chgData name="JOAO PEDRO SILVA DE OLIVEIRA" userId="S::joao.oliveira1210@etec.sp.gov.br::26cb2fcc-5ecf-45c8-b4d2-bcd6d992ed30" providerId="AD" clId="Web-{FDD7EF14-A9E2-4A88-9A0A-6BF2F58A962A}" dt="2023-03-08T16:41:24.399" v="0" actId="1076"/>
          <ac:picMkLst>
            <pc:docMk/>
            <pc:sldMk cId="3436590668" sldId="274"/>
            <ac:picMk id="5" creationId="{55A7FBE9-6041-4DF3-8122-1A5456ED7D76}"/>
          </ac:picMkLst>
        </pc:picChg>
      </pc:sldChg>
    </pc:docChg>
  </pc:docChgLst>
  <pc:docChgLst>
    <pc:chgData name="MATHEUS CURCI ROMANO" userId="S::matheus.romano@etec.sp.gov.br::29597593-d797-489a-83ec-71146a44d86d" providerId="AD" clId="Web-{94B38CB2-3739-4409-A0DC-2AB88789837D}"/>
    <pc:docChg chg="modSld">
      <pc:chgData name="MATHEUS CURCI ROMANO" userId="S::matheus.romano@etec.sp.gov.br::29597593-d797-489a-83ec-71146a44d86d" providerId="AD" clId="Web-{94B38CB2-3739-4409-A0DC-2AB88789837D}" dt="2023-03-23T00:25:22.967" v="1" actId="1076"/>
      <pc:docMkLst>
        <pc:docMk/>
      </pc:docMkLst>
      <pc:sldChg chg="modSp">
        <pc:chgData name="MATHEUS CURCI ROMANO" userId="S::matheus.romano@etec.sp.gov.br::29597593-d797-489a-83ec-71146a44d86d" providerId="AD" clId="Web-{94B38CB2-3739-4409-A0DC-2AB88789837D}" dt="2023-03-23T00:25:22.967" v="1" actId="1076"/>
        <pc:sldMkLst>
          <pc:docMk/>
          <pc:sldMk cId="4098701909" sldId="286"/>
        </pc:sldMkLst>
        <pc:picChg chg="mod">
          <ac:chgData name="MATHEUS CURCI ROMANO" userId="S::matheus.romano@etec.sp.gov.br::29597593-d797-489a-83ec-71146a44d86d" providerId="AD" clId="Web-{94B38CB2-3739-4409-A0DC-2AB88789837D}" dt="2023-03-23T00:25:22.967" v="1" actId="1076"/>
          <ac:picMkLst>
            <pc:docMk/>
            <pc:sldMk cId="4098701909" sldId="286"/>
            <ac:picMk id="7" creationId="{57789E23-2D7F-4BA6-9BBF-F4C126CFA1C8}"/>
          </ac:picMkLst>
        </pc:picChg>
      </pc:sldChg>
    </pc:docChg>
  </pc:docChgLst>
  <pc:docChgLst>
    <pc:chgData name="MARIANA OCIREU DE SOUZA" userId="S::mariana.souza333@etec.sp.gov.br::525afd32-25a6-45b2-a82d-d531429955bf" providerId="AD" clId="Web-{BDEA2649-116D-4C01-A18C-1B671A20A210}"/>
    <pc:docChg chg="modSld">
      <pc:chgData name="MARIANA OCIREU DE SOUZA" userId="S::mariana.souza333@etec.sp.gov.br::525afd32-25a6-45b2-a82d-d531429955bf" providerId="AD" clId="Web-{BDEA2649-116D-4C01-A18C-1B671A20A210}" dt="2023-03-08T17:23:27.730" v="4" actId="1076"/>
      <pc:docMkLst>
        <pc:docMk/>
      </pc:docMkLst>
      <pc:sldChg chg="modSp">
        <pc:chgData name="MARIANA OCIREU DE SOUZA" userId="S::mariana.souza333@etec.sp.gov.br::525afd32-25a6-45b2-a82d-d531429955bf" providerId="AD" clId="Web-{BDEA2649-116D-4C01-A18C-1B671A20A210}" dt="2023-03-08T17:23:27.730" v="4" actId="1076"/>
        <pc:sldMkLst>
          <pc:docMk/>
          <pc:sldMk cId="3436590668" sldId="274"/>
        </pc:sldMkLst>
        <pc:picChg chg="mod">
          <ac:chgData name="MARIANA OCIREU DE SOUZA" userId="S::mariana.souza333@etec.sp.gov.br::525afd32-25a6-45b2-a82d-d531429955bf" providerId="AD" clId="Web-{BDEA2649-116D-4C01-A18C-1B671A20A210}" dt="2023-03-08T17:23:27.730" v="4" actId="1076"/>
          <ac:picMkLst>
            <pc:docMk/>
            <pc:sldMk cId="3436590668" sldId="274"/>
            <ac:picMk id="5" creationId="{55A7FBE9-6041-4DF3-8122-1A5456ED7D76}"/>
          </ac:picMkLst>
        </pc:picChg>
      </pc:sldChg>
    </pc:docChg>
  </pc:docChgLst>
  <pc:docChgLst>
    <pc:chgData name="LETICIA BORGES DA SILVA" userId="S::leticia.silva2117@etec.sp.gov.br::741f65a9-3077-4527-884a-07d8c1935683" providerId="AD" clId="Web-{E490C240-6888-4A50-B623-8CDDD8D052DF}"/>
    <pc:docChg chg="sldOrd">
      <pc:chgData name="LETICIA BORGES DA SILVA" userId="S::leticia.silva2117@etec.sp.gov.br::741f65a9-3077-4527-884a-07d8c1935683" providerId="AD" clId="Web-{E490C240-6888-4A50-B623-8CDDD8D052DF}" dt="2023-04-12T17:21:38.116" v="0"/>
      <pc:docMkLst>
        <pc:docMk/>
      </pc:docMkLst>
      <pc:sldChg chg="ord">
        <pc:chgData name="LETICIA BORGES DA SILVA" userId="S::leticia.silva2117@etec.sp.gov.br::741f65a9-3077-4527-884a-07d8c1935683" providerId="AD" clId="Web-{E490C240-6888-4A50-B623-8CDDD8D052DF}" dt="2023-04-12T17:21:38.116" v="0"/>
        <pc:sldMkLst>
          <pc:docMk/>
          <pc:sldMk cId="4098701909"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AAFA47-CDC3-4478-A787-B3BFCACBBF32}" type="datetimeFigureOut">
              <a:rPr lang="pt-BR" smtClean="0"/>
              <a:t>12/04/2023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11857-931D-4B8A-875A-DA49D5B95BA0}" type="slidenum">
              <a:rPr lang="pt-BR" smtClean="0"/>
              <a:t>‹nº›</a:t>
            </a:fld>
            <a:endParaRPr lang="pt-BR"/>
          </a:p>
        </p:txBody>
      </p:sp>
    </p:spTree>
    <p:extLst>
      <p:ext uri="{BB962C8B-B14F-4D97-AF65-F5344CB8AC3E}">
        <p14:creationId xmlns:p14="http://schemas.microsoft.com/office/powerpoint/2010/main" val="309898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F411857-931D-4B8A-875A-DA49D5B95BA0}" type="slidenum">
              <a:rPr lang="pt-BR" smtClean="0"/>
              <a:t>3</a:t>
            </a:fld>
            <a:endParaRPr lang="pt-BR"/>
          </a:p>
        </p:txBody>
      </p:sp>
    </p:spTree>
    <p:extLst>
      <p:ext uri="{BB962C8B-B14F-4D97-AF65-F5344CB8AC3E}">
        <p14:creationId xmlns:p14="http://schemas.microsoft.com/office/powerpoint/2010/main" val="40081850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pt-BR"/>
              <a:t>Clique para editar o título Mestre</a:t>
            </a:r>
            <a:endParaRPr lang="en-US"/>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a:p>
        </p:txBody>
      </p:sp>
      <p:sp>
        <p:nvSpPr>
          <p:cNvPr id="4" name="Date Placeholder 3"/>
          <p:cNvSpPr>
            <a:spLocks noGrp="1"/>
          </p:cNvSpPr>
          <p:nvPr>
            <p:ph type="dt" sz="half" idx="10"/>
          </p:nvPr>
        </p:nvSpPr>
        <p:spPr>
          <a:xfrm>
            <a:off x="7983232" y="5037663"/>
            <a:ext cx="897467" cy="279400"/>
          </a:xfrm>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a:xfrm>
            <a:off x="2692397" y="5037663"/>
            <a:ext cx="5214635" cy="279400"/>
          </a:xfrm>
        </p:spPr>
        <p:txBody>
          <a:bodyPr/>
          <a:lstStyle/>
          <a:p>
            <a:endParaRPr lang="pt-BR"/>
          </a:p>
        </p:txBody>
      </p:sp>
      <p:sp>
        <p:nvSpPr>
          <p:cNvPr id="6" name="Slide Number Placeholder 5"/>
          <p:cNvSpPr>
            <a:spLocks noGrp="1"/>
          </p:cNvSpPr>
          <p:nvPr>
            <p:ph type="sldNum" sz="quarter" idx="12"/>
          </p:nvPr>
        </p:nvSpPr>
        <p:spPr>
          <a:xfrm>
            <a:off x="8956900" y="5037663"/>
            <a:ext cx="551167" cy="279400"/>
          </a:xfrm>
        </p:spPr>
        <p:txBody>
          <a:bodyPr/>
          <a:lstStyle/>
          <a:p>
            <a:fld id="{05623522-D763-489E-9DA5-F6EA89EBC718}" type="slidenum">
              <a:rPr lang="pt-BR" smtClean="0"/>
              <a:t>‹nº›</a:t>
            </a:fld>
            <a:endParaRPr lang="pt-B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042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pt-BR"/>
              <a:t>Clique para editar o título Mestre</a:t>
            </a:r>
            <a:endParaRPr lang="en-US"/>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12/04/2023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‹nº›</a:t>
            </a:fld>
            <a:endParaRPr lang="pt-BR"/>
          </a:p>
        </p:txBody>
      </p:sp>
    </p:spTree>
    <p:extLst>
      <p:ext uri="{BB962C8B-B14F-4D97-AF65-F5344CB8AC3E}">
        <p14:creationId xmlns:p14="http://schemas.microsoft.com/office/powerpoint/2010/main" val="383647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pt-BR"/>
              <a:t>Clique para editar o título Mestre</a:t>
            </a:r>
            <a:endParaRPr lang="en-US"/>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‹nº›</a:t>
            </a:fld>
            <a:endParaRPr lang="pt-B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8493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pt-BR"/>
              <a:t>Clique para editar o título Mestre</a:t>
            </a:r>
            <a:endParaRPr lang="en-US"/>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‹nº›</a:t>
            </a:fld>
            <a:endParaRPr lang="pt-B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9053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pt-BR"/>
              <a:t>Clique para editar o título Mestre</a:t>
            </a:r>
            <a:endParaRPr lang="en-US"/>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‹nº›</a:t>
            </a:fld>
            <a:endParaRPr lang="pt-BR"/>
          </a:p>
        </p:txBody>
      </p:sp>
    </p:spTree>
    <p:extLst>
      <p:ext uri="{BB962C8B-B14F-4D97-AF65-F5344CB8AC3E}">
        <p14:creationId xmlns:p14="http://schemas.microsoft.com/office/powerpoint/2010/main" val="2175640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pt-BR"/>
              <a:t>Clique para editar o título Mestre</a:t>
            </a:r>
            <a:endParaRPr lang="en-US"/>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‹nº›</a:t>
            </a:fld>
            <a:endParaRPr lang="pt-B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5956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‹nº›</a:t>
            </a:fld>
            <a:endParaRPr lang="pt-B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786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‹nº›</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806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pt-BR"/>
              <a:t>Clique para editar o título Mestre</a:t>
            </a:r>
            <a:endParaRPr lang="en-US"/>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‹nº›</a:t>
            </a:fld>
            <a:endParaRPr lang="pt-B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44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‹nº›</a:t>
            </a:fld>
            <a:endParaRPr lang="pt-BR"/>
          </a:p>
        </p:txBody>
      </p:sp>
    </p:spTree>
    <p:extLst>
      <p:ext uri="{BB962C8B-B14F-4D97-AF65-F5344CB8AC3E}">
        <p14:creationId xmlns:p14="http://schemas.microsoft.com/office/powerpoint/2010/main" val="393747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pt-BR"/>
              <a:t>Clique para editar o título Mestre</a:t>
            </a:r>
            <a:endParaRPr lang="en-US"/>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‹nº›</a:t>
            </a:fld>
            <a:endParaRPr lang="pt-B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58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sz="half" idx="1"/>
          </p:nvPr>
        </p:nvSpPr>
        <p:spPr>
          <a:xfrm>
            <a:off x="1298448" y="2560320"/>
            <a:ext cx="4718304" cy="331012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Content Placeholder 3"/>
          <p:cNvSpPr>
            <a:spLocks noGrp="1"/>
          </p:cNvSpPr>
          <p:nvPr>
            <p:ph sz="half" idx="2"/>
          </p:nvPr>
        </p:nvSpPr>
        <p:spPr>
          <a:xfrm>
            <a:off x="6181344" y="2560320"/>
            <a:ext cx="4718304" cy="331012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Date Placeholder 4"/>
          <p:cNvSpPr>
            <a:spLocks noGrp="1"/>
          </p:cNvSpPr>
          <p:nvPr>
            <p:ph type="dt" sz="half" idx="10"/>
          </p:nvPr>
        </p:nvSpPr>
        <p:spPr/>
        <p:txBody>
          <a:bodyPr/>
          <a:lstStyle/>
          <a:p>
            <a:fld id="{D5D32771-B861-40E1-89EC-13F1C7AEA0FC}" type="datetimeFigureOut">
              <a:rPr lang="pt-BR" smtClean="0"/>
              <a:t>12/04/2023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‹nº›</a:t>
            </a:fld>
            <a:endParaRPr lang="pt-BR"/>
          </a:p>
        </p:txBody>
      </p:sp>
    </p:spTree>
    <p:extLst>
      <p:ext uri="{BB962C8B-B14F-4D97-AF65-F5344CB8AC3E}">
        <p14:creationId xmlns:p14="http://schemas.microsoft.com/office/powerpoint/2010/main" val="6861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D5D32771-B861-40E1-89EC-13F1C7AEA0FC}" type="datetimeFigureOut">
              <a:rPr lang="pt-BR" smtClean="0"/>
              <a:t>12/04/2023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5623522-D763-489E-9DA5-F6EA89EBC718}" type="slidenum">
              <a:rPr lang="pt-BR" smtClean="0"/>
              <a:t>‹nº›</a:t>
            </a:fld>
            <a:endParaRPr lang="pt-B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990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fld id="{D5D32771-B861-40E1-89EC-13F1C7AEA0FC}" type="datetimeFigureOut">
              <a:rPr lang="pt-BR" smtClean="0"/>
              <a:t>12/04/2023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5623522-D763-489E-9DA5-F6EA89EBC718}" type="slidenum">
              <a:rPr lang="pt-BR" smtClean="0"/>
              <a:t>‹nº›</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56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32771-B861-40E1-89EC-13F1C7AEA0FC}" type="datetimeFigureOut">
              <a:rPr lang="pt-BR" smtClean="0"/>
              <a:t>12/04/2023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5623522-D763-489E-9DA5-F6EA89EBC718}" type="slidenum">
              <a:rPr lang="pt-BR" smtClean="0"/>
              <a:t>‹nº›</a:t>
            </a:fld>
            <a:endParaRPr lang="pt-BR"/>
          </a:p>
        </p:txBody>
      </p:sp>
    </p:spTree>
    <p:extLst>
      <p:ext uri="{BB962C8B-B14F-4D97-AF65-F5344CB8AC3E}">
        <p14:creationId xmlns:p14="http://schemas.microsoft.com/office/powerpoint/2010/main" val="376278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pt-BR"/>
              <a:t>Clique para editar o título Mestre</a:t>
            </a:r>
            <a:endParaRPr lang="en-US"/>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12/04/2023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‹nº›</a:t>
            </a:fld>
            <a:endParaRPr lang="pt-B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909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pt-BR"/>
              <a:t>Clique para editar o título Mestre</a:t>
            </a:r>
            <a:endParaRPr lang="en-US"/>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12/04/2023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‹nº›</a:t>
            </a:fld>
            <a:endParaRPr lang="pt-BR"/>
          </a:p>
        </p:txBody>
      </p:sp>
    </p:spTree>
    <p:extLst>
      <p:ext uri="{BB962C8B-B14F-4D97-AF65-F5344CB8AC3E}">
        <p14:creationId xmlns:p14="http://schemas.microsoft.com/office/powerpoint/2010/main" val="2123179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D32771-B861-40E1-89EC-13F1C7AEA0FC}" type="datetimeFigureOut">
              <a:rPr lang="pt-BR" smtClean="0"/>
              <a:t>12/04/2023</a:t>
            </a:fld>
            <a:endParaRPr lang="pt-B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B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623522-D763-489E-9DA5-F6EA89EBC718}" type="slidenum">
              <a:rPr lang="pt-BR" smtClean="0"/>
              <a:t>‹nº›</a:t>
            </a:fld>
            <a:endParaRPr lang="pt-BR"/>
          </a:p>
        </p:txBody>
      </p:sp>
    </p:spTree>
    <p:extLst>
      <p:ext uri="{BB962C8B-B14F-4D97-AF65-F5344CB8AC3E}">
        <p14:creationId xmlns:p14="http://schemas.microsoft.com/office/powerpoint/2010/main" val="872161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play.kotlinlang.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37B446-335D-4B50-85D4-4F9AE5E10FE8}"/>
              </a:ext>
            </a:extLst>
          </p:cNvPr>
          <p:cNvSpPr>
            <a:spLocks noGrp="1"/>
          </p:cNvSpPr>
          <p:nvPr>
            <p:ph type="ctrTitle"/>
          </p:nvPr>
        </p:nvSpPr>
        <p:spPr/>
        <p:txBody>
          <a:bodyPr/>
          <a:lstStyle/>
          <a:p>
            <a:r>
              <a:rPr lang="pt-BR" sz="4800"/>
              <a:t>Linguagem  </a:t>
            </a:r>
            <a:r>
              <a:rPr lang="pt-BR" sz="4800" err="1"/>
              <a:t>Kotlin</a:t>
            </a:r>
            <a:r>
              <a:rPr lang="pt-BR" sz="4800"/>
              <a:t> Desenvolvimento Android</a:t>
            </a:r>
          </a:p>
        </p:txBody>
      </p:sp>
      <p:sp>
        <p:nvSpPr>
          <p:cNvPr id="3" name="Subtítulo 2">
            <a:extLst>
              <a:ext uri="{FF2B5EF4-FFF2-40B4-BE49-F238E27FC236}">
                <a16:creationId xmlns:a16="http://schemas.microsoft.com/office/drawing/2014/main" id="{5F6AA854-40F2-46C1-8823-65D58991A0EF}"/>
              </a:ext>
            </a:extLst>
          </p:cNvPr>
          <p:cNvSpPr>
            <a:spLocks noGrp="1"/>
          </p:cNvSpPr>
          <p:nvPr>
            <p:ph type="subTitle" idx="1"/>
          </p:nvPr>
        </p:nvSpPr>
        <p:spPr/>
        <p:txBody>
          <a:bodyPr/>
          <a:lstStyle/>
          <a:p>
            <a:r>
              <a:rPr lang="pt-BR"/>
              <a:t>Apresentação: Prof. Carlos Alberto</a:t>
            </a:r>
          </a:p>
        </p:txBody>
      </p:sp>
      <p:pic>
        <p:nvPicPr>
          <p:cNvPr id="4" name="Imagem 3">
            <a:extLst>
              <a:ext uri="{FF2B5EF4-FFF2-40B4-BE49-F238E27FC236}">
                <a16:creationId xmlns:a16="http://schemas.microsoft.com/office/drawing/2014/main" id="{A706829C-DC51-49E5-97D7-B6E74CE77C60}"/>
              </a:ext>
            </a:extLst>
          </p:cNvPr>
          <p:cNvPicPr>
            <a:picLocks noChangeAspect="1"/>
          </p:cNvPicPr>
          <p:nvPr/>
        </p:nvPicPr>
        <p:blipFill>
          <a:blip r:embed="rId2"/>
          <a:stretch>
            <a:fillRect/>
          </a:stretch>
        </p:blipFill>
        <p:spPr>
          <a:xfrm>
            <a:off x="4970582" y="4106199"/>
            <a:ext cx="2250836" cy="1181689"/>
          </a:xfrm>
          <a:prstGeom prst="rect">
            <a:avLst/>
          </a:prstGeom>
        </p:spPr>
      </p:pic>
    </p:spTree>
    <p:extLst>
      <p:ext uri="{BB962C8B-B14F-4D97-AF65-F5344CB8AC3E}">
        <p14:creationId xmlns:p14="http://schemas.microsoft.com/office/powerpoint/2010/main" val="1970384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DB1D3-ADD4-4156-85DA-5CDCEB140C2C}"/>
              </a:ext>
            </a:extLst>
          </p:cNvPr>
          <p:cNvSpPr>
            <a:spLocks noGrp="1"/>
          </p:cNvSpPr>
          <p:nvPr>
            <p:ph type="title"/>
          </p:nvPr>
        </p:nvSpPr>
        <p:spPr/>
        <p:txBody>
          <a:bodyPr>
            <a:normAutofit fontScale="90000"/>
          </a:bodyPr>
          <a:lstStyle/>
          <a:p>
            <a:r>
              <a:rPr lang="pt-BR"/>
              <a:t>LIVRE-SE DAS REFERÊNCIAS NULAS </a:t>
            </a:r>
          </a:p>
        </p:txBody>
      </p:sp>
      <p:sp>
        <p:nvSpPr>
          <p:cNvPr id="3" name="Espaço Reservado para Conteúdo 2">
            <a:extLst>
              <a:ext uri="{FF2B5EF4-FFF2-40B4-BE49-F238E27FC236}">
                <a16:creationId xmlns:a16="http://schemas.microsoft.com/office/drawing/2014/main" id="{61F07233-5DE4-44F1-94DF-7C11A1A8FE91}"/>
              </a:ext>
            </a:extLst>
          </p:cNvPr>
          <p:cNvSpPr>
            <a:spLocks noGrp="1"/>
          </p:cNvSpPr>
          <p:nvPr>
            <p:ph idx="1"/>
          </p:nvPr>
        </p:nvSpPr>
        <p:spPr/>
        <p:txBody>
          <a:bodyPr>
            <a:normAutofit fontScale="85000" lnSpcReduction="20000"/>
          </a:bodyPr>
          <a:lstStyle/>
          <a:p>
            <a:r>
              <a:rPr lang="pt-BR"/>
              <a:t>Um erro de referência nula ou o famoso </a:t>
            </a:r>
            <a:r>
              <a:rPr lang="pt-BR" b="1" err="1"/>
              <a:t>NullPointerException</a:t>
            </a:r>
            <a:r>
              <a:rPr lang="pt-BR" b="1"/>
              <a:t>,</a:t>
            </a:r>
          </a:p>
          <a:p>
            <a:pPr algn="just"/>
            <a:r>
              <a:rPr lang="pt-BR"/>
              <a:t>Um erro de referência nula no nosso programa significa que estamos tentando acessar um objeto que ainda não possui um espaço alocado na memória RAM da máquina.</a:t>
            </a:r>
          </a:p>
          <a:p>
            <a:pPr algn="just"/>
            <a:r>
              <a:rPr lang="pt-BR"/>
              <a:t>exemplo em Java: </a:t>
            </a:r>
            <a:r>
              <a:rPr lang="pt-BR" b="1" err="1"/>
              <a:t>String</a:t>
            </a:r>
            <a:r>
              <a:rPr lang="pt-BR" b="1"/>
              <a:t> </a:t>
            </a:r>
            <a:r>
              <a:rPr lang="pt-BR" b="1" err="1"/>
              <a:t>nomeUsuario</a:t>
            </a:r>
            <a:r>
              <a:rPr lang="pt-BR" b="1"/>
              <a:t> = </a:t>
            </a:r>
            <a:r>
              <a:rPr lang="pt-BR" b="1" err="1"/>
              <a:t>null</a:t>
            </a:r>
            <a:r>
              <a:rPr lang="pt-BR" b="1"/>
              <a:t>;</a:t>
            </a:r>
          </a:p>
          <a:p>
            <a:pPr algn="just"/>
            <a:r>
              <a:rPr lang="pt-BR"/>
              <a:t>O código declara uma variável </a:t>
            </a:r>
            <a:r>
              <a:rPr lang="pt-BR" err="1"/>
              <a:t>nomeUsuario</a:t>
            </a:r>
            <a:r>
              <a:rPr lang="pt-BR"/>
              <a:t> porém atribui a ela um valor nulo. Isso significa que ainda não existe um espaço na memória do computador para essa variável, e se tentarmos </a:t>
            </a:r>
            <a:r>
              <a:rPr lang="pt-BR" err="1"/>
              <a:t>acessála</a:t>
            </a:r>
            <a:r>
              <a:rPr lang="pt-BR"/>
              <a:t> teríamos um erro de referência nula, </a:t>
            </a:r>
            <a:r>
              <a:rPr lang="pt-BR" b="1" err="1"/>
              <a:t>NullPointerException</a:t>
            </a:r>
            <a:r>
              <a:rPr lang="pt-BR"/>
              <a:t>: </a:t>
            </a:r>
            <a:r>
              <a:rPr lang="pt-BR" b="1" err="1"/>
              <a:t>String</a:t>
            </a:r>
            <a:r>
              <a:rPr lang="pt-BR" b="1"/>
              <a:t> </a:t>
            </a:r>
            <a:r>
              <a:rPr lang="pt-BR" b="1" err="1"/>
              <a:t>nomeUsuario</a:t>
            </a:r>
            <a:r>
              <a:rPr lang="pt-BR" b="1"/>
              <a:t> = </a:t>
            </a:r>
            <a:r>
              <a:rPr lang="pt-BR" b="1" err="1"/>
              <a:t>null</a:t>
            </a:r>
            <a:r>
              <a:rPr lang="pt-BR" b="1"/>
              <a:t>;</a:t>
            </a:r>
          </a:p>
          <a:p>
            <a:pPr algn="just"/>
            <a:r>
              <a:rPr lang="pt-BR"/>
              <a:t>// Essa linha de código gera um erro de </a:t>
            </a:r>
            <a:r>
              <a:rPr lang="pt-BR" err="1"/>
              <a:t>NullPointerException</a:t>
            </a:r>
            <a:r>
              <a:rPr lang="pt-BR"/>
              <a:t> </a:t>
            </a:r>
            <a:r>
              <a:rPr lang="pt-BR" err="1"/>
              <a:t>Log.d</a:t>
            </a:r>
            <a:r>
              <a:rPr lang="pt-BR"/>
              <a:t>("TAG", </a:t>
            </a:r>
            <a:r>
              <a:rPr lang="pt-BR" err="1"/>
              <a:t>nomeUsuario</a:t>
            </a:r>
            <a:r>
              <a:rPr lang="pt-BR"/>
              <a:t>);</a:t>
            </a:r>
            <a:endParaRPr lang="pt-BR" b="1"/>
          </a:p>
        </p:txBody>
      </p:sp>
    </p:spTree>
    <p:extLst>
      <p:ext uri="{BB962C8B-B14F-4D97-AF65-F5344CB8AC3E}">
        <p14:creationId xmlns:p14="http://schemas.microsoft.com/office/powerpoint/2010/main" val="3883564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E3AB72-A5F3-4AA8-BD4E-7F3AF7C753F5}"/>
              </a:ext>
            </a:extLst>
          </p:cNvPr>
          <p:cNvSpPr>
            <a:spLocks noGrp="1"/>
          </p:cNvSpPr>
          <p:nvPr>
            <p:ph type="title"/>
          </p:nvPr>
        </p:nvSpPr>
        <p:spPr/>
        <p:txBody>
          <a:bodyPr/>
          <a:lstStyle/>
          <a:p>
            <a:r>
              <a:rPr lang="pt-BR"/>
              <a:t>REFERÊNCIAS NULAS</a:t>
            </a:r>
          </a:p>
        </p:txBody>
      </p:sp>
      <p:sp>
        <p:nvSpPr>
          <p:cNvPr id="3" name="Espaço Reservado para Conteúdo 2">
            <a:extLst>
              <a:ext uri="{FF2B5EF4-FFF2-40B4-BE49-F238E27FC236}">
                <a16:creationId xmlns:a16="http://schemas.microsoft.com/office/drawing/2014/main" id="{07A3870C-67A9-4578-8942-96D1272A59AB}"/>
              </a:ext>
            </a:extLst>
          </p:cNvPr>
          <p:cNvSpPr>
            <a:spLocks noGrp="1"/>
          </p:cNvSpPr>
          <p:nvPr>
            <p:ph idx="1"/>
          </p:nvPr>
        </p:nvSpPr>
        <p:spPr/>
        <p:txBody>
          <a:bodyPr>
            <a:normAutofit fontScale="92500" lnSpcReduction="20000"/>
          </a:bodyPr>
          <a:lstStyle/>
          <a:p>
            <a:r>
              <a:rPr lang="pt-BR"/>
              <a:t>Programando em </a:t>
            </a:r>
            <a:r>
              <a:rPr lang="pt-BR" err="1"/>
              <a:t>Kotlin</a:t>
            </a:r>
            <a:r>
              <a:rPr lang="pt-BR"/>
              <a:t>, você raramente verá esse tipo de erro!</a:t>
            </a:r>
          </a:p>
          <a:p>
            <a:pPr algn="just"/>
            <a:r>
              <a:rPr lang="pt-BR"/>
              <a:t>Possui proteção contra nulos (</a:t>
            </a:r>
            <a:r>
              <a:rPr lang="pt-BR" err="1"/>
              <a:t>null</a:t>
            </a:r>
            <a:r>
              <a:rPr lang="pt-BR"/>
              <a:t> </a:t>
            </a:r>
            <a:r>
              <a:rPr lang="pt-BR" err="1"/>
              <a:t>safety</a:t>
            </a:r>
            <a:r>
              <a:rPr lang="pt-BR"/>
              <a:t>). Isso diminui drasticamente os erros do tipo </a:t>
            </a:r>
            <a:r>
              <a:rPr lang="pt-BR" err="1"/>
              <a:t>NullPointerException</a:t>
            </a:r>
            <a:r>
              <a:rPr lang="pt-BR"/>
              <a:t> e ela resolve isso de uma forma muito prática.</a:t>
            </a:r>
          </a:p>
          <a:p>
            <a:pPr algn="just"/>
            <a:r>
              <a:rPr lang="pt-BR"/>
              <a:t>Em </a:t>
            </a:r>
            <a:r>
              <a:rPr lang="pt-BR" err="1"/>
              <a:t>Kotlin</a:t>
            </a:r>
            <a:r>
              <a:rPr lang="pt-BR"/>
              <a:t>, por padrão nenhuma variável ou objeto pode ter um valor nulo;</a:t>
            </a:r>
          </a:p>
          <a:p>
            <a:pPr algn="just"/>
            <a:r>
              <a:rPr lang="pt-BR"/>
              <a:t>E</a:t>
            </a:r>
            <a:r>
              <a:rPr lang="sv-SE"/>
              <a:t>xemplo: var nomeUsuario :String = null</a:t>
            </a:r>
          </a:p>
          <a:p>
            <a:pPr algn="just"/>
            <a:r>
              <a:rPr lang="pt-BR"/>
              <a:t>Esse código simplesmente não compila porque a variável </a:t>
            </a:r>
            <a:r>
              <a:rPr lang="pt-BR" err="1"/>
              <a:t>nomeUsuario</a:t>
            </a:r>
            <a:r>
              <a:rPr lang="pt-BR"/>
              <a:t> não pode ter um valor igual a </a:t>
            </a:r>
            <a:r>
              <a:rPr lang="pt-BR" err="1"/>
              <a:t>null</a:t>
            </a:r>
            <a:r>
              <a:rPr lang="pt-BR"/>
              <a:t> . O seguinte erro será gerado: </a:t>
            </a:r>
            <a:r>
              <a:rPr lang="en-US" b="1">
                <a:solidFill>
                  <a:srgbClr val="FF0000"/>
                </a:solidFill>
              </a:rPr>
              <a:t>"Null can not be a value of a non-null type String“;</a:t>
            </a:r>
            <a:r>
              <a:rPr lang="en-US" b="1"/>
              <a:t> </a:t>
            </a:r>
            <a:r>
              <a:rPr lang="pt-BR" b="1"/>
              <a:t>"Valores nulos não podem ser definidos ao tipo não nulo </a:t>
            </a:r>
            <a:r>
              <a:rPr lang="pt-BR" b="1" err="1"/>
              <a:t>String</a:t>
            </a:r>
            <a:r>
              <a:rPr lang="pt-BR" b="1"/>
              <a:t>". </a:t>
            </a:r>
          </a:p>
        </p:txBody>
      </p:sp>
    </p:spTree>
    <p:extLst>
      <p:ext uri="{BB962C8B-B14F-4D97-AF65-F5344CB8AC3E}">
        <p14:creationId xmlns:p14="http://schemas.microsoft.com/office/powerpoint/2010/main" val="790720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B502FF-79E7-4EDD-8A6C-9AD1467AD1A7}"/>
              </a:ext>
            </a:extLst>
          </p:cNvPr>
          <p:cNvSpPr>
            <a:spLocks noGrp="1"/>
          </p:cNvSpPr>
          <p:nvPr>
            <p:ph type="title"/>
          </p:nvPr>
        </p:nvSpPr>
        <p:spPr/>
        <p:txBody>
          <a:bodyPr/>
          <a:lstStyle/>
          <a:p>
            <a:r>
              <a:rPr lang="pt-BR"/>
              <a:t>REFERÊNCIAS NULAS</a:t>
            </a:r>
          </a:p>
        </p:txBody>
      </p:sp>
      <p:sp>
        <p:nvSpPr>
          <p:cNvPr id="3" name="Espaço Reservado para Conteúdo 2">
            <a:extLst>
              <a:ext uri="{FF2B5EF4-FFF2-40B4-BE49-F238E27FC236}">
                <a16:creationId xmlns:a16="http://schemas.microsoft.com/office/drawing/2014/main" id="{92061BB0-69EB-4FB4-83A6-010ED5DBE9E1}"/>
              </a:ext>
            </a:extLst>
          </p:cNvPr>
          <p:cNvSpPr>
            <a:spLocks noGrp="1"/>
          </p:cNvSpPr>
          <p:nvPr>
            <p:ph idx="1"/>
          </p:nvPr>
        </p:nvSpPr>
        <p:spPr/>
        <p:txBody>
          <a:bodyPr>
            <a:normAutofit fontScale="92500" lnSpcReduction="10000"/>
          </a:bodyPr>
          <a:lstStyle/>
          <a:p>
            <a:r>
              <a:rPr lang="pt-BR"/>
              <a:t>Para resolver, devemos inicializar a variável com um valor diferente de nulo: var </a:t>
            </a:r>
            <a:r>
              <a:rPr lang="pt-BR" err="1"/>
              <a:t>nomeUsuario</a:t>
            </a:r>
            <a:r>
              <a:rPr lang="pt-BR"/>
              <a:t> :</a:t>
            </a:r>
            <a:r>
              <a:rPr lang="pt-BR" err="1"/>
              <a:t>String</a:t>
            </a:r>
            <a:r>
              <a:rPr lang="pt-BR"/>
              <a:t> = "“</a:t>
            </a:r>
          </a:p>
          <a:p>
            <a:r>
              <a:rPr lang="pt-BR"/>
              <a:t>Agora sim o código compila, pois inicializamos a variável com uma </a:t>
            </a:r>
            <a:r>
              <a:rPr lang="pt-BR" err="1"/>
              <a:t>string</a:t>
            </a:r>
            <a:r>
              <a:rPr lang="pt-BR"/>
              <a:t> vazia, o que definitivamente não é nulo.</a:t>
            </a:r>
          </a:p>
          <a:p>
            <a:r>
              <a:rPr lang="pt-BR"/>
              <a:t>Se o desenvolvedor desejar, ele pode deixar explícito que a variável pode receber um valor nulo. Para isso, basta adicionar o operador </a:t>
            </a:r>
            <a:r>
              <a:rPr lang="pt-BR" b="1"/>
              <a:t>?</a:t>
            </a:r>
            <a:r>
              <a:rPr lang="pt-BR"/>
              <a:t> após o tipo da variável, assim: var </a:t>
            </a:r>
            <a:r>
              <a:rPr lang="pt-BR" err="1"/>
              <a:t>nomeUsuario</a:t>
            </a:r>
            <a:r>
              <a:rPr lang="pt-BR"/>
              <a:t> : </a:t>
            </a:r>
            <a:r>
              <a:rPr lang="pt-BR" err="1"/>
              <a:t>String</a:t>
            </a:r>
            <a:r>
              <a:rPr lang="pt-BR"/>
              <a:t>? = </a:t>
            </a:r>
            <a:r>
              <a:rPr lang="pt-BR" err="1"/>
              <a:t>null</a:t>
            </a:r>
            <a:r>
              <a:rPr lang="pt-BR"/>
              <a:t>. Dessa forma, a variável pode receber um valor nulo se assim o desenvolvedor desejar. No entanto, para utilizar essa variável compilador nos obriga a fazer uma validação antes:</a:t>
            </a:r>
          </a:p>
        </p:txBody>
      </p:sp>
    </p:spTree>
    <p:extLst>
      <p:ext uri="{BB962C8B-B14F-4D97-AF65-F5344CB8AC3E}">
        <p14:creationId xmlns:p14="http://schemas.microsoft.com/office/powerpoint/2010/main" val="258916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741299-5762-4F0F-B58E-AF5C480F26AD}"/>
              </a:ext>
            </a:extLst>
          </p:cNvPr>
          <p:cNvSpPr>
            <a:spLocks noGrp="1"/>
          </p:cNvSpPr>
          <p:nvPr>
            <p:ph type="title"/>
          </p:nvPr>
        </p:nvSpPr>
        <p:spPr/>
        <p:txBody>
          <a:bodyPr/>
          <a:lstStyle/>
          <a:p>
            <a:r>
              <a:rPr lang="pt-BR"/>
              <a:t>REFERÊNCIAS NULAS</a:t>
            </a:r>
          </a:p>
        </p:txBody>
      </p:sp>
      <p:sp>
        <p:nvSpPr>
          <p:cNvPr id="3" name="Espaço Reservado para Conteúdo 2">
            <a:extLst>
              <a:ext uri="{FF2B5EF4-FFF2-40B4-BE49-F238E27FC236}">
                <a16:creationId xmlns:a16="http://schemas.microsoft.com/office/drawing/2014/main" id="{74709932-FB1C-4EE3-B762-B50FACB5AE88}"/>
              </a:ext>
            </a:extLst>
          </p:cNvPr>
          <p:cNvSpPr>
            <a:spLocks noGrp="1"/>
          </p:cNvSpPr>
          <p:nvPr>
            <p:ph idx="1"/>
          </p:nvPr>
        </p:nvSpPr>
        <p:spPr/>
        <p:txBody>
          <a:bodyPr>
            <a:normAutofit fontScale="92500" lnSpcReduction="10000"/>
          </a:bodyPr>
          <a:lstStyle/>
          <a:p>
            <a:r>
              <a:rPr lang="pt-BR"/>
              <a:t>var </a:t>
            </a:r>
            <a:r>
              <a:rPr lang="pt-BR" err="1"/>
              <a:t>nomeUsuario</a:t>
            </a:r>
            <a:r>
              <a:rPr lang="pt-BR"/>
              <a:t> :</a:t>
            </a:r>
            <a:r>
              <a:rPr lang="pt-BR" err="1"/>
              <a:t>String</a:t>
            </a:r>
            <a:r>
              <a:rPr lang="pt-BR"/>
              <a:t>? = </a:t>
            </a:r>
            <a:r>
              <a:rPr lang="pt-BR" err="1"/>
              <a:t>null</a:t>
            </a:r>
            <a:r>
              <a:rPr lang="pt-BR"/>
              <a:t> </a:t>
            </a:r>
          </a:p>
          <a:p>
            <a:pPr marL="0" indent="0">
              <a:buNone/>
            </a:pPr>
            <a:r>
              <a:rPr lang="pt-BR"/>
              <a:t>    </a:t>
            </a:r>
            <a:r>
              <a:rPr lang="pt-BR" err="1"/>
              <a:t>if</a:t>
            </a:r>
            <a:r>
              <a:rPr lang="pt-BR"/>
              <a:t> (</a:t>
            </a:r>
            <a:r>
              <a:rPr lang="pt-BR" err="1"/>
              <a:t>nomeUsuario</a:t>
            </a:r>
            <a:r>
              <a:rPr lang="pt-BR"/>
              <a:t> !=</a:t>
            </a:r>
            <a:r>
              <a:rPr lang="pt-BR" err="1"/>
              <a:t>null</a:t>
            </a:r>
            <a:r>
              <a:rPr lang="pt-BR"/>
              <a:t>){</a:t>
            </a:r>
          </a:p>
          <a:p>
            <a:pPr marL="0" indent="0">
              <a:buNone/>
            </a:pPr>
            <a:r>
              <a:rPr lang="pt-BR"/>
              <a:t>         </a:t>
            </a:r>
            <a:r>
              <a:rPr lang="pt-BR" err="1"/>
              <a:t>println</a:t>
            </a:r>
            <a:r>
              <a:rPr lang="pt-BR"/>
              <a:t>( </a:t>
            </a:r>
            <a:r>
              <a:rPr lang="pt-BR" err="1"/>
              <a:t>nomeUsuario.length</a:t>
            </a:r>
            <a:r>
              <a:rPr lang="pt-BR"/>
              <a:t> ) } </a:t>
            </a:r>
          </a:p>
          <a:p>
            <a:r>
              <a:rPr lang="pt-BR"/>
              <a:t>Dentro do </a:t>
            </a:r>
            <a:r>
              <a:rPr lang="pt-BR" err="1"/>
              <a:t>if</a:t>
            </a:r>
            <a:r>
              <a:rPr lang="pt-BR"/>
              <a:t> , o compilador assegura que aquela variável terá um valor e não ocasionará um erro de referência nula. Podemos ainda utilizar operador ? , chamado de safe </a:t>
            </a:r>
            <a:r>
              <a:rPr lang="pt-BR" err="1"/>
              <a:t>call</a:t>
            </a:r>
            <a:r>
              <a:rPr lang="pt-BR"/>
              <a:t>, que simplesmente ignora a chamada se a variável for nula: </a:t>
            </a:r>
          </a:p>
          <a:p>
            <a:pPr lvl="1"/>
            <a:r>
              <a:rPr lang="pt-BR"/>
              <a:t> var </a:t>
            </a:r>
            <a:r>
              <a:rPr lang="pt-BR" err="1"/>
              <a:t>nomeUsuario</a:t>
            </a:r>
            <a:r>
              <a:rPr lang="pt-BR"/>
              <a:t> :</a:t>
            </a:r>
            <a:r>
              <a:rPr lang="pt-BR" err="1"/>
              <a:t>String</a:t>
            </a:r>
            <a:r>
              <a:rPr lang="pt-BR"/>
              <a:t>? = </a:t>
            </a:r>
            <a:r>
              <a:rPr lang="pt-BR" err="1"/>
              <a:t>null</a:t>
            </a:r>
            <a:endParaRPr lang="pt-BR"/>
          </a:p>
          <a:p>
            <a:pPr marL="0" indent="0">
              <a:buNone/>
            </a:pPr>
            <a:r>
              <a:rPr lang="pt-BR"/>
              <a:t>           </a:t>
            </a:r>
            <a:r>
              <a:rPr lang="pt-BR" err="1"/>
              <a:t>println</a:t>
            </a:r>
            <a:r>
              <a:rPr lang="pt-BR"/>
              <a:t>( </a:t>
            </a:r>
            <a:r>
              <a:rPr lang="pt-BR" err="1"/>
              <a:t>nomeUsuario</a:t>
            </a:r>
            <a:r>
              <a:rPr lang="pt-BR"/>
              <a:t>?.</a:t>
            </a:r>
            <a:r>
              <a:rPr lang="pt-BR" err="1"/>
              <a:t>length</a:t>
            </a:r>
            <a:r>
              <a:rPr lang="pt-BR"/>
              <a:t> )</a:t>
            </a:r>
          </a:p>
          <a:p>
            <a:pPr marL="0" indent="0">
              <a:buNone/>
            </a:pPr>
            <a:endParaRPr lang="pt-BR"/>
          </a:p>
          <a:p>
            <a:pPr marL="0" indent="0">
              <a:buNone/>
            </a:pPr>
            <a:endParaRPr lang="pt-BR"/>
          </a:p>
          <a:p>
            <a:pPr marL="0" indent="0">
              <a:buNone/>
            </a:pPr>
            <a:endParaRPr lang="pt-BR"/>
          </a:p>
        </p:txBody>
      </p:sp>
    </p:spTree>
    <p:extLst>
      <p:ext uri="{BB962C8B-B14F-4D97-AF65-F5344CB8AC3E}">
        <p14:creationId xmlns:p14="http://schemas.microsoft.com/office/powerpoint/2010/main" val="1437935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5D5DD9-CBA9-4D05-BBB3-DEC593B15EEF}"/>
              </a:ext>
            </a:extLst>
          </p:cNvPr>
          <p:cNvSpPr>
            <a:spLocks noGrp="1"/>
          </p:cNvSpPr>
          <p:nvPr>
            <p:ph type="title"/>
          </p:nvPr>
        </p:nvSpPr>
        <p:spPr/>
        <p:txBody>
          <a:bodyPr/>
          <a:lstStyle/>
          <a:p>
            <a:r>
              <a:rPr lang="pt-BR"/>
              <a:t>Conhecendo  play </a:t>
            </a:r>
            <a:r>
              <a:rPr lang="pt-BR" err="1"/>
              <a:t>Kotlin</a:t>
            </a:r>
            <a:endParaRPr lang="pt-BR"/>
          </a:p>
        </p:txBody>
      </p:sp>
      <p:sp>
        <p:nvSpPr>
          <p:cNvPr id="3" name="Espaço Reservado para Conteúdo 2">
            <a:extLst>
              <a:ext uri="{FF2B5EF4-FFF2-40B4-BE49-F238E27FC236}">
                <a16:creationId xmlns:a16="http://schemas.microsoft.com/office/drawing/2014/main" id="{FF9A946D-C68F-4948-BEA9-D7BC018B2872}"/>
              </a:ext>
            </a:extLst>
          </p:cNvPr>
          <p:cNvSpPr>
            <a:spLocks noGrp="1"/>
          </p:cNvSpPr>
          <p:nvPr>
            <p:ph idx="1"/>
          </p:nvPr>
        </p:nvSpPr>
        <p:spPr/>
        <p:txBody>
          <a:bodyPr>
            <a:normAutofit/>
          </a:bodyPr>
          <a:lstStyle/>
          <a:p>
            <a:r>
              <a:rPr lang="pt-BR"/>
              <a:t>Ao acessar o link </a:t>
            </a:r>
            <a:r>
              <a:rPr lang="pt-BR">
                <a:hlinkClick r:id="rId2"/>
              </a:rPr>
              <a:t>https://play.kotlinlang.org</a:t>
            </a:r>
            <a:r>
              <a:rPr lang="pt-BR"/>
              <a:t> você verá a tela inicial do play </a:t>
            </a:r>
            <a:r>
              <a:rPr lang="pt-BR" err="1"/>
              <a:t>Kotlin</a:t>
            </a:r>
            <a:r>
              <a:rPr lang="pt-BR"/>
              <a:t>:</a:t>
            </a:r>
          </a:p>
          <a:p>
            <a:pPr marL="0" indent="0">
              <a:buNone/>
            </a:pPr>
            <a:endParaRPr lang="pt-BR"/>
          </a:p>
        </p:txBody>
      </p:sp>
    </p:spTree>
    <p:extLst>
      <p:ext uri="{BB962C8B-B14F-4D97-AF65-F5344CB8AC3E}">
        <p14:creationId xmlns:p14="http://schemas.microsoft.com/office/powerpoint/2010/main" val="205196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61BE1C47-C952-4A8F-B554-8D4353E036B7}"/>
              </a:ext>
            </a:extLst>
          </p:cNvPr>
          <p:cNvPicPr>
            <a:picLocks noChangeAspect="1"/>
          </p:cNvPicPr>
          <p:nvPr/>
        </p:nvPicPr>
        <p:blipFill>
          <a:blip r:embed="rId2"/>
          <a:stretch>
            <a:fillRect/>
          </a:stretch>
        </p:blipFill>
        <p:spPr>
          <a:xfrm>
            <a:off x="2124222" y="733864"/>
            <a:ext cx="8637562" cy="4856257"/>
          </a:xfrm>
          <a:prstGeom prst="rect">
            <a:avLst/>
          </a:prstGeom>
        </p:spPr>
      </p:pic>
      <p:sp>
        <p:nvSpPr>
          <p:cNvPr id="7" name="CaixaDeTexto 6">
            <a:extLst>
              <a:ext uri="{FF2B5EF4-FFF2-40B4-BE49-F238E27FC236}">
                <a16:creationId xmlns:a16="http://schemas.microsoft.com/office/drawing/2014/main" id="{201BA434-E025-469F-A43F-4B10122EC0B9}"/>
              </a:ext>
            </a:extLst>
          </p:cNvPr>
          <p:cNvSpPr txBox="1"/>
          <p:nvPr/>
        </p:nvSpPr>
        <p:spPr>
          <a:xfrm>
            <a:off x="4897315" y="5590121"/>
            <a:ext cx="3091376" cy="369332"/>
          </a:xfrm>
          <a:prstGeom prst="rect">
            <a:avLst/>
          </a:prstGeom>
          <a:noFill/>
        </p:spPr>
        <p:txBody>
          <a:bodyPr wrap="square">
            <a:spAutoFit/>
          </a:bodyPr>
          <a:lstStyle/>
          <a:p>
            <a:r>
              <a:rPr lang="pt-BR"/>
              <a:t>Figura 2.1: play.kotlinlang.org</a:t>
            </a:r>
          </a:p>
        </p:txBody>
      </p:sp>
    </p:spTree>
    <p:extLst>
      <p:ext uri="{BB962C8B-B14F-4D97-AF65-F5344CB8AC3E}">
        <p14:creationId xmlns:p14="http://schemas.microsoft.com/office/powerpoint/2010/main" val="974809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A2536-E1E5-4A6D-9F4A-6DB7AB28D2B7}"/>
              </a:ext>
            </a:extLst>
          </p:cNvPr>
          <p:cNvSpPr>
            <a:spLocks noGrp="1"/>
          </p:cNvSpPr>
          <p:nvPr>
            <p:ph type="title"/>
          </p:nvPr>
        </p:nvSpPr>
        <p:spPr/>
        <p:txBody>
          <a:bodyPr/>
          <a:lstStyle/>
          <a:p>
            <a:r>
              <a:rPr lang="pt-BR"/>
              <a:t>Conhecendo  play </a:t>
            </a:r>
            <a:r>
              <a:rPr lang="pt-BR" err="1"/>
              <a:t>Kotlin</a:t>
            </a:r>
            <a:endParaRPr lang="pt-BR"/>
          </a:p>
        </p:txBody>
      </p:sp>
      <p:sp>
        <p:nvSpPr>
          <p:cNvPr id="3" name="Espaço Reservado para Conteúdo 2">
            <a:extLst>
              <a:ext uri="{FF2B5EF4-FFF2-40B4-BE49-F238E27FC236}">
                <a16:creationId xmlns:a16="http://schemas.microsoft.com/office/drawing/2014/main" id="{86F09B68-EF85-4AF7-B06D-43AE70F6B922}"/>
              </a:ext>
            </a:extLst>
          </p:cNvPr>
          <p:cNvSpPr>
            <a:spLocks noGrp="1"/>
          </p:cNvSpPr>
          <p:nvPr>
            <p:ph idx="1"/>
          </p:nvPr>
        </p:nvSpPr>
        <p:spPr/>
        <p:txBody>
          <a:bodyPr>
            <a:normAutofit lnSpcReduction="10000"/>
          </a:bodyPr>
          <a:lstStyle/>
          <a:p>
            <a:r>
              <a:rPr lang="pt-BR"/>
              <a:t>Vamos abordar algumas características  funcionais para nossa utilização </a:t>
            </a:r>
          </a:p>
          <a:p>
            <a:r>
              <a:rPr lang="pt-BR"/>
              <a:t>1.Editor de códigos em si. Aqui você escreverá seus códigos em </a:t>
            </a:r>
            <a:r>
              <a:rPr lang="pt-BR" err="1"/>
              <a:t>Kotlin</a:t>
            </a:r>
            <a:r>
              <a:rPr lang="pt-BR"/>
              <a:t>. </a:t>
            </a:r>
          </a:p>
          <a:p>
            <a:r>
              <a:rPr lang="pt-BR"/>
              <a:t>2. Botões para salvar seus códigos. Você só poderá salvar algum código se estiver logado na plataforma. </a:t>
            </a:r>
          </a:p>
          <a:p>
            <a:r>
              <a:rPr lang="pt-BR"/>
              <a:t>3. Caixa de seleção para escolher se seu código será executado em JVM, </a:t>
            </a:r>
            <a:r>
              <a:rPr lang="pt-BR" err="1"/>
              <a:t>JavaScript</a:t>
            </a:r>
            <a:r>
              <a:rPr lang="pt-BR"/>
              <a:t>, </a:t>
            </a:r>
            <a:r>
              <a:rPr lang="pt-BR" err="1"/>
              <a:t>JavaScript</a:t>
            </a:r>
            <a:r>
              <a:rPr lang="pt-BR"/>
              <a:t>(</a:t>
            </a:r>
            <a:r>
              <a:rPr lang="pt-BR" err="1"/>
              <a:t>Canvas</a:t>
            </a:r>
            <a:r>
              <a:rPr lang="pt-BR"/>
              <a:t>) ou </a:t>
            </a:r>
            <a:r>
              <a:rPr lang="pt-BR" err="1"/>
              <a:t>JUnit</a:t>
            </a:r>
            <a:r>
              <a:rPr lang="pt-BR"/>
              <a:t>.</a:t>
            </a:r>
          </a:p>
          <a:p>
            <a:r>
              <a:rPr lang="pt-BR"/>
              <a:t> 4. Botão para executar o código escrito no editor.</a:t>
            </a:r>
          </a:p>
          <a:p>
            <a:endParaRPr lang="pt-BR"/>
          </a:p>
        </p:txBody>
      </p:sp>
    </p:spTree>
    <p:extLst>
      <p:ext uri="{BB962C8B-B14F-4D97-AF65-F5344CB8AC3E}">
        <p14:creationId xmlns:p14="http://schemas.microsoft.com/office/powerpoint/2010/main" val="4221841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13F198B-8F3B-4261-A310-FC4B6ADF2BFA}"/>
              </a:ext>
            </a:extLst>
          </p:cNvPr>
          <p:cNvPicPr>
            <a:picLocks noChangeAspect="1"/>
          </p:cNvPicPr>
          <p:nvPr/>
        </p:nvPicPr>
        <p:blipFill>
          <a:blip r:embed="rId2"/>
          <a:stretch>
            <a:fillRect/>
          </a:stretch>
        </p:blipFill>
        <p:spPr>
          <a:xfrm>
            <a:off x="1425526" y="794280"/>
            <a:ext cx="9340948" cy="5251719"/>
          </a:xfrm>
          <a:prstGeom prst="rect">
            <a:avLst/>
          </a:prstGeom>
        </p:spPr>
      </p:pic>
      <p:sp>
        <p:nvSpPr>
          <p:cNvPr id="4" name="Seta: para a Direita 3">
            <a:extLst>
              <a:ext uri="{FF2B5EF4-FFF2-40B4-BE49-F238E27FC236}">
                <a16:creationId xmlns:a16="http://schemas.microsoft.com/office/drawing/2014/main" id="{AFF2C0F3-DEC4-4582-9B0E-17A1D75673B7}"/>
              </a:ext>
            </a:extLst>
          </p:cNvPr>
          <p:cNvSpPr/>
          <p:nvPr/>
        </p:nvSpPr>
        <p:spPr>
          <a:xfrm>
            <a:off x="7188591" y="248998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7861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FEBE-DED0-4314-880C-35B941B0209A}"/>
              </a:ext>
            </a:extLst>
          </p:cNvPr>
          <p:cNvSpPr>
            <a:spLocks noGrp="1"/>
          </p:cNvSpPr>
          <p:nvPr>
            <p:ph type="title"/>
          </p:nvPr>
        </p:nvSpPr>
        <p:spPr/>
        <p:txBody>
          <a:bodyPr>
            <a:normAutofit/>
          </a:bodyPr>
          <a:lstStyle/>
          <a:p>
            <a:r>
              <a:rPr lang="pt-BR"/>
              <a:t>Conhecendo  play </a:t>
            </a:r>
            <a:r>
              <a:rPr lang="pt-BR" err="1">
                <a:ea typeface="+mj-lt"/>
                <a:cs typeface="+mj-lt"/>
              </a:rPr>
              <a:t>Kotlin</a:t>
            </a:r>
            <a:endParaRPr lang="pt-BR"/>
          </a:p>
        </p:txBody>
      </p:sp>
      <p:sp>
        <p:nvSpPr>
          <p:cNvPr id="3" name="Espaço Reservado para Conteúdo 2">
            <a:extLst>
              <a:ext uri="{FF2B5EF4-FFF2-40B4-BE49-F238E27FC236}">
                <a16:creationId xmlns:a16="http://schemas.microsoft.com/office/drawing/2014/main" id="{AAF3DDD6-05A2-4397-A777-78D2F67FBF14}"/>
              </a:ext>
            </a:extLst>
          </p:cNvPr>
          <p:cNvSpPr>
            <a:spLocks noGrp="1"/>
          </p:cNvSpPr>
          <p:nvPr>
            <p:ph idx="1"/>
          </p:nvPr>
        </p:nvSpPr>
        <p:spPr/>
        <p:txBody>
          <a:bodyPr>
            <a:normAutofit/>
          </a:bodyPr>
          <a:lstStyle/>
          <a:p>
            <a:pPr algn="just"/>
            <a:r>
              <a:rPr lang="pt-BR" sz="2800" err="1"/>
              <a:t>Playkotlin</a:t>
            </a:r>
            <a:r>
              <a:rPr lang="pt-BR" sz="2800"/>
              <a:t>, temos uma estrutura de pastas com diversos exemplos de código. Você pode clicar em qualquer arquivo, que seu código será mostrado no editor. lado esquerdo, temos uma estrutura de pastas com diversos exemplos de código. Você pode clicar em qualquer arquivo, que seu código será mostrado no editor.</a:t>
            </a:r>
          </a:p>
        </p:txBody>
      </p:sp>
    </p:spTree>
    <p:extLst>
      <p:ext uri="{BB962C8B-B14F-4D97-AF65-F5344CB8AC3E}">
        <p14:creationId xmlns:p14="http://schemas.microsoft.com/office/powerpoint/2010/main" val="641443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B62367DE-5C18-4EB1-A66F-2872EB4D5EAD}"/>
              </a:ext>
            </a:extLst>
          </p:cNvPr>
          <p:cNvPicPr>
            <a:picLocks noChangeAspect="1"/>
          </p:cNvPicPr>
          <p:nvPr/>
        </p:nvPicPr>
        <p:blipFill>
          <a:blip r:embed="rId2"/>
          <a:stretch>
            <a:fillRect/>
          </a:stretch>
        </p:blipFill>
        <p:spPr>
          <a:xfrm>
            <a:off x="1390357" y="783367"/>
            <a:ext cx="9411286" cy="5291265"/>
          </a:xfrm>
          <a:prstGeom prst="rect">
            <a:avLst/>
          </a:prstGeom>
        </p:spPr>
      </p:pic>
    </p:spTree>
    <p:extLst>
      <p:ext uri="{BB962C8B-B14F-4D97-AF65-F5344CB8AC3E}">
        <p14:creationId xmlns:p14="http://schemas.microsoft.com/office/powerpoint/2010/main" val="244146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7A1C9D-11C0-4323-9CFA-E99D26FDE587}"/>
              </a:ext>
            </a:extLst>
          </p:cNvPr>
          <p:cNvSpPr>
            <a:spLocks noGrp="1"/>
          </p:cNvSpPr>
          <p:nvPr>
            <p:ph type="title"/>
          </p:nvPr>
        </p:nvSpPr>
        <p:spPr/>
        <p:txBody>
          <a:bodyPr/>
          <a:lstStyle/>
          <a:p>
            <a:r>
              <a:rPr lang="pt-BR"/>
              <a:t>A LINGUAGEM KOTLIN</a:t>
            </a:r>
          </a:p>
        </p:txBody>
      </p:sp>
      <p:sp>
        <p:nvSpPr>
          <p:cNvPr id="3" name="Espaço Reservado para Conteúdo 2">
            <a:extLst>
              <a:ext uri="{FF2B5EF4-FFF2-40B4-BE49-F238E27FC236}">
                <a16:creationId xmlns:a16="http://schemas.microsoft.com/office/drawing/2014/main" id="{6DA946BF-C9AC-4BDC-BB19-5E179FC2FCC5}"/>
              </a:ext>
            </a:extLst>
          </p:cNvPr>
          <p:cNvSpPr>
            <a:spLocks noGrp="1"/>
          </p:cNvSpPr>
          <p:nvPr>
            <p:ph idx="1"/>
          </p:nvPr>
        </p:nvSpPr>
        <p:spPr/>
        <p:txBody>
          <a:bodyPr>
            <a:normAutofit fontScale="92500" lnSpcReduction="20000"/>
          </a:bodyPr>
          <a:lstStyle/>
          <a:p>
            <a:pPr algn="just"/>
            <a:r>
              <a:rPr lang="pt-BR"/>
              <a:t>Podemos definir </a:t>
            </a:r>
            <a:r>
              <a:rPr lang="pt-BR" err="1"/>
              <a:t>Kotlin</a:t>
            </a:r>
            <a:r>
              <a:rPr lang="pt-BR"/>
              <a:t> como uma linguagem de programação pragmática que combina os paradigmas de Orientação a Objetos e Programação Funcional com foco em interoperabilidade, segurança, clareza e suporte a ferramentas - essa é a definição que seus desenvolvedores deram a ela.</a:t>
            </a:r>
          </a:p>
          <a:p>
            <a:pPr algn="just"/>
            <a:r>
              <a:rPr lang="pt-BR"/>
              <a:t> Já a equipe do Android a define como uma linguagem expressiva, concisa e poderosa. A linguagem foi criada pela </a:t>
            </a:r>
            <a:r>
              <a:rPr lang="pt-BR" err="1"/>
              <a:t>JetBrains</a:t>
            </a:r>
            <a:r>
              <a:rPr lang="pt-BR"/>
              <a:t>, a mesma empresa criadora do Android Studio, e veio como uma alternativa ao Java para desenvolvimento Android. </a:t>
            </a:r>
          </a:p>
          <a:p>
            <a:pPr algn="just"/>
            <a:r>
              <a:rPr lang="pt-BR"/>
              <a:t>Temos de ter clareza que a intenção do </a:t>
            </a:r>
            <a:r>
              <a:rPr lang="pt-BR" err="1"/>
              <a:t>Kotlin</a:t>
            </a:r>
            <a:r>
              <a:rPr lang="pt-BR"/>
              <a:t> não é substituir o Java, mas ser uma linguagem moderna de alta produtividade.</a:t>
            </a:r>
          </a:p>
        </p:txBody>
      </p:sp>
    </p:spTree>
    <p:extLst>
      <p:ext uri="{BB962C8B-B14F-4D97-AF65-F5344CB8AC3E}">
        <p14:creationId xmlns:p14="http://schemas.microsoft.com/office/powerpoint/2010/main" val="3131945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DE195D-A7D4-45DC-8E56-85A748F2B0AF}"/>
              </a:ext>
            </a:extLst>
          </p:cNvPr>
          <p:cNvSpPr>
            <a:spLocks noGrp="1"/>
          </p:cNvSpPr>
          <p:nvPr>
            <p:ph type="title"/>
          </p:nvPr>
        </p:nvSpPr>
        <p:spPr/>
        <p:txBody>
          <a:bodyPr/>
          <a:lstStyle/>
          <a:p>
            <a:r>
              <a:rPr lang="pt-BR"/>
              <a:t>Conhecendo  play </a:t>
            </a:r>
            <a:r>
              <a:rPr lang="pt-BR" err="1"/>
              <a:t>Kotlin</a:t>
            </a:r>
            <a:endParaRPr lang="pt-BR"/>
          </a:p>
        </p:txBody>
      </p:sp>
      <p:sp>
        <p:nvSpPr>
          <p:cNvPr id="3" name="Espaço Reservado para Conteúdo 2">
            <a:extLst>
              <a:ext uri="{FF2B5EF4-FFF2-40B4-BE49-F238E27FC236}">
                <a16:creationId xmlns:a16="http://schemas.microsoft.com/office/drawing/2014/main" id="{F8B24421-F6FA-467B-A0E3-6C153AF2BBE7}"/>
              </a:ext>
            </a:extLst>
          </p:cNvPr>
          <p:cNvSpPr>
            <a:spLocks noGrp="1"/>
          </p:cNvSpPr>
          <p:nvPr>
            <p:ph idx="1"/>
          </p:nvPr>
        </p:nvSpPr>
        <p:spPr>
          <a:xfrm>
            <a:off x="1295401" y="2556932"/>
            <a:ext cx="9601196" cy="3492176"/>
          </a:xfrm>
        </p:spPr>
        <p:txBody>
          <a:bodyPr>
            <a:normAutofit fontScale="85000" lnSpcReduction="20000"/>
          </a:bodyPr>
          <a:lstStyle/>
          <a:p>
            <a:r>
              <a:rPr lang="pt-BR"/>
              <a:t>Vamos entender um pouco melhor esse código.</a:t>
            </a:r>
          </a:p>
          <a:p>
            <a:endParaRPr lang="pt-BR"/>
          </a:p>
          <a:p>
            <a:endParaRPr lang="pt-BR"/>
          </a:p>
          <a:p>
            <a:endParaRPr lang="pt-BR"/>
          </a:p>
          <a:p>
            <a:endParaRPr lang="pt-BR"/>
          </a:p>
          <a:p>
            <a:pPr algn="just"/>
            <a:r>
              <a:rPr lang="pt-BR"/>
              <a:t>Essa é a função </a:t>
            </a:r>
            <a:r>
              <a:rPr lang="pt-BR" err="1"/>
              <a:t>main</a:t>
            </a:r>
            <a:r>
              <a:rPr lang="pt-BR"/>
              <a:t> do </a:t>
            </a:r>
            <a:r>
              <a:rPr lang="pt-BR" err="1"/>
              <a:t>Kotlin</a:t>
            </a:r>
            <a:r>
              <a:rPr lang="pt-BR"/>
              <a:t>, ela recebe um </a:t>
            </a:r>
            <a:r>
              <a:rPr lang="pt-BR" err="1"/>
              <a:t>Array</a:t>
            </a:r>
            <a:r>
              <a:rPr lang="pt-BR"/>
              <a:t> de </a:t>
            </a:r>
            <a:r>
              <a:rPr lang="pt-BR" err="1"/>
              <a:t>String</a:t>
            </a:r>
            <a:r>
              <a:rPr lang="pt-BR"/>
              <a:t> chamado </a:t>
            </a:r>
            <a:r>
              <a:rPr lang="pt-BR" err="1"/>
              <a:t>args</a:t>
            </a:r>
            <a:r>
              <a:rPr lang="pt-BR"/>
              <a:t> , que são os argumentos que podem ser passados para o programa. A função </a:t>
            </a:r>
            <a:r>
              <a:rPr lang="pt-BR" err="1"/>
              <a:t>main</a:t>
            </a:r>
            <a:r>
              <a:rPr lang="pt-BR"/>
              <a:t> é o ponto de partida de todo programa feito em </a:t>
            </a:r>
            <a:r>
              <a:rPr lang="pt-BR" err="1"/>
              <a:t>Kotlin</a:t>
            </a:r>
            <a:r>
              <a:rPr lang="pt-BR"/>
              <a:t>. É claro que podemos criar outros arquivos, classes, funções e métodos, mas o ponto de partida de um programa em </a:t>
            </a:r>
            <a:r>
              <a:rPr lang="pt-BR" err="1"/>
              <a:t>Kotlin</a:t>
            </a:r>
            <a:r>
              <a:rPr lang="pt-BR"/>
              <a:t> sempre será a função </a:t>
            </a:r>
            <a:r>
              <a:rPr lang="pt-BR" err="1"/>
              <a:t>main</a:t>
            </a:r>
            <a:r>
              <a:rPr lang="pt-BR"/>
              <a:t> , por isso o comando para exibir a mensagem de "</a:t>
            </a:r>
            <a:r>
              <a:rPr lang="pt-BR" err="1"/>
              <a:t>Hello</a:t>
            </a:r>
            <a:r>
              <a:rPr lang="pt-BR"/>
              <a:t>, world!" : </a:t>
            </a:r>
            <a:r>
              <a:rPr lang="pt-BR" err="1"/>
              <a:t>println</a:t>
            </a:r>
            <a:r>
              <a:rPr lang="pt-BR"/>
              <a:t>("</a:t>
            </a:r>
            <a:r>
              <a:rPr lang="pt-BR" err="1"/>
              <a:t>Hello</a:t>
            </a:r>
            <a:r>
              <a:rPr lang="pt-BR"/>
              <a:t>, world!") está dentro da função </a:t>
            </a:r>
            <a:r>
              <a:rPr lang="pt-BR" err="1"/>
              <a:t>main</a:t>
            </a:r>
            <a:r>
              <a:rPr lang="pt-BR"/>
              <a:t> . </a:t>
            </a:r>
          </a:p>
        </p:txBody>
      </p:sp>
      <p:pic>
        <p:nvPicPr>
          <p:cNvPr id="7" name="Imagem 6">
            <a:extLst>
              <a:ext uri="{FF2B5EF4-FFF2-40B4-BE49-F238E27FC236}">
                <a16:creationId xmlns:a16="http://schemas.microsoft.com/office/drawing/2014/main" id="{3EE84952-314D-4751-BD6D-93632BACC95B}"/>
              </a:ext>
            </a:extLst>
          </p:cNvPr>
          <p:cNvPicPr>
            <a:picLocks noChangeAspect="1"/>
          </p:cNvPicPr>
          <p:nvPr/>
        </p:nvPicPr>
        <p:blipFill>
          <a:blip r:embed="rId2"/>
          <a:stretch>
            <a:fillRect/>
          </a:stretch>
        </p:blipFill>
        <p:spPr>
          <a:xfrm>
            <a:off x="1519237" y="2824088"/>
            <a:ext cx="9153525" cy="1536897"/>
          </a:xfrm>
          <a:prstGeom prst="rect">
            <a:avLst/>
          </a:prstGeom>
        </p:spPr>
      </p:pic>
    </p:spTree>
    <p:extLst>
      <p:ext uri="{BB962C8B-B14F-4D97-AF65-F5344CB8AC3E}">
        <p14:creationId xmlns:p14="http://schemas.microsoft.com/office/powerpoint/2010/main" val="2940267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7F9901-339E-47C0-B08F-028940DFF589}"/>
              </a:ext>
            </a:extLst>
          </p:cNvPr>
          <p:cNvSpPr>
            <a:spLocks noGrp="1"/>
          </p:cNvSpPr>
          <p:nvPr>
            <p:ph type="title"/>
          </p:nvPr>
        </p:nvSpPr>
        <p:spPr/>
        <p:txBody>
          <a:bodyPr/>
          <a:lstStyle/>
          <a:p>
            <a:r>
              <a:rPr lang="pt-BR"/>
              <a:t>Conhecendo  play </a:t>
            </a:r>
            <a:r>
              <a:rPr lang="pt-BR" err="1"/>
              <a:t>Kotlin</a:t>
            </a:r>
            <a:endParaRPr lang="pt-BR"/>
          </a:p>
        </p:txBody>
      </p:sp>
      <p:sp>
        <p:nvSpPr>
          <p:cNvPr id="3" name="Espaço Reservado para Conteúdo 2">
            <a:extLst>
              <a:ext uri="{FF2B5EF4-FFF2-40B4-BE49-F238E27FC236}">
                <a16:creationId xmlns:a16="http://schemas.microsoft.com/office/drawing/2014/main" id="{B424756D-620A-4412-B508-9A91675D2E76}"/>
              </a:ext>
            </a:extLst>
          </p:cNvPr>
          <p:cNvSpPr>
            <a:spLocks noGrp="1"/>
          </p:cNvSpPr>
          <p:nvPr>
            <p:ph idx="1"/>
          </p:nvPr>
        </p:nvSpPr>
        <p:spPr>
          <a:xfrm>
            <a:off x="1295401" y="2556932"/>
            <a:ext cx="9601196" cy="1185074"/>
          </a:xfrm>
        </p:spPr>
        <p:txBody>
          <a:bodyPr>
            <a:normAutofit fontScale="92500" lnSpcReduction="10000"/>
          </a:bodyPr>
          <a:lstStyle/>
          <a:p>
            <a:r>
              <a:rPr lang="pt-BR"/>
              <a:t>Vamos adicionar mais uma linha no nosso código, observe que a segunda linha estou finalizando com ponto e vírgula, </a:t>
            </a:r>
            <a:r>
              <a:rPr lang="pt-BR" err="1"/>
              <a:t>kotlin</a:t>
            </a:r>
            <a:r>
              <a:rPr lang="pt-BR"/>
              <a:t> aceita os dois formatos.</a:t>
            </a:r>
          </a:p>
          <a:p>
            <a:r>
              <a:rPr lang="pt-BR"/>
              <a:t>Observe os dos códigos, o que podemos concluir?</a:t>
            </a:r>
          </a:p>
        </p:txBody>
      </p:sp>
      <p:pic>
        <p:nvPicPr>
          <p:cNvPr id="7" name="Imagem 6">
            <a:extLst>
              <a:ext uri="{FF2B5EF4-FFF2-40B4-BE49-F238E27FC236}">
                <a16:creationId xmlns:a16="http://schemas.microsoft.com/office/drawing/2014/main" id="{B5A2C686-255D-41B1-B8A3-0B3D9619C686}"/>
              </a:ext>
            </a:extLst>
          </p:cNvPr>
          <p:cNvPicPr>
            <a:picLocks noChangeAspect="1"/>
          </p:cNvPicPr>
          <p:nvPr/>
        </p:nvPicPr>
        <p:blipFill>
          <a:blip r:embed="rId2"/>
          <a:stretch>
            <a:fillRect/>
          </a:stretch>
        </p:blipFill>
        <p:spPr>
          <a:xfrm>
            <a:off x="843397" y="3858195"/>
            <a:ext cx="5079102" cy="2038879"/>
          </a:xfrm>
          <a:prstGeom prst="rect">
            <a:avLst/>
          </a:prstGeom>
        </p:spPr>
      </p:pic>
      <p:pic>
        <p:nvPicPr>
          <p:cNvPr id="9" name="Imagem 8">
            <a:extLst>
              <a:ext uri="{FF2B5EF4-FFF2-40B4-BE49-F238E27FC236}">
                <a16:creationId xmlns:a16="http://schemas.microsoft.com/office/drawing/2014/main" id="{A2ED6BE0-9382-49FF-9A17-385E77EDCCDE}"/>
              </a:ext>
            </a:extLst>
          </p:cNvPr>
          <p:cNvPicPr>
            <a:picLocks noChangeAspect="1"/>
          </p:cNvPicPr>
          <p:nvPr/>
        </p:nvPicPr>
        <p:blipFill>
          <a:blip r:embed="rId3"/>
          <a:stretch>
            <a:fillRect/>
          </a:stretch>
        </p:blipFill>
        <p:spPr>
          <a:xfrm>
            <a:off x="6322480" y="3843818"/>
            <a:ext cx="4243755" cy="2038879"/>
          </a:xfrm>
          <a:prstGeom prst="rect">
            <a:avLst/>
          </a:prstGeom>
        </p:spPr>
      </p:pic>
    </p:spTree>
    <p:extLst>
      <p:ext uri="{BB962C8B-B14F-4D97-AF65-F5344CB8AC3E}">
        <p14:creationId xmlns:p14="http://schemas.microsoft.com/office/powerpoint/2010/main" val="3023011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1C4437-4D13-42CC-B697-F075C8968720}"/>
              </a:ext>
            </a:extLst>
          </p:cNvPr>
          <p:cNvSpPr>
            <a:spLocks noGrp="1"/>
          </p:cNvSpPr>
          <p:nvPr>
            <p:ph type="title"/>
          </p:nvPr>
        </p:nvSpPr>
        <p:spPr/>
        <p:txBody>
          <a:bodyPr/>
          <a:lstStyle/>
          <a:p>
            <a:r>
              <a:rPr lang="pt-BR"/>
              <a:t>Conhecendo  play </a:t>
            </a:r>
            <a:r>
              <a:rPr lang="pt-BR" err="1"/>
              <a:t>Kotlin</a:t>
            </a:r>
            <a:endParaRPr lang="pt-BR"/>
          </a:p>
        </p:txBody>
      </p:sp>
      <p:sp>
        <p:nvSpPr>
          <p:cNvPr id="3" name="Espaço Reservado para Conteúdo 2">
            <a:extLst>
              <a:ext uri="{FF2B5EF4-FFF2-40B4-BE49-F238E27FC236}">
                <a16:creationId xmlns:a16="http://schemas.microsoft.com/office/drawing/2014/main" id="{B09FB5B3-5E21-401B-8992-82AD3EA76DFD}"/>
              </a:ext>
            </a:extLst>
          </p:cNvPr>
          <p:cNvSpPr>
            <a:spLocks noGrp="1"/>
          </p:cNvSpPr>
          <p:nvPr>
            <p:ph idx="1"/>
          </p:nvPr>
        </p:nvSpPr>
        <p:spPr/>
        <p:txBody>
          <a:bodyPr/>
          <a:lstStyle/>
          <a:p>
            <a:r>
              <a:rPr lang="pt-BR"/>
              <a:t>Lembre-se: a função </a:t>
            </a:r>
            <a:r>
              <a:rPr lang="pt-BR" err="1"/>
              <a:t>main</a:t>
            </a:r>
            <a:r>
              <a:rPr lang="pt-BR"/>
              <a:t> é o ponto de partida de todo programa em </a:t>
            </a:r>
            <a:r>
              <a:rPr lang="pt-BR" err="1"/>
              <a:t>Kotlin</a:t>
            </a:r>
            <a:r>
              <a:rPr lang="pt-BR"/>
              <a:t>, por isso todos exemplos de código dessa apresentação devem estar dentro da função </a:t>
            </a:r>
            <a:r>
              <a:rPr lang="pt-BR" err="1"/>
              <a:t>main</a:t>
            </a:r>
            <a:r>
              <a:rPr lang="pt-BR"/>
              <a:t>( ).</a:t>
            </a:r>
          </a:p>
        </p:txBody>
      </p:sp>
    </p:spTree>
    <p:extLst>
      <p:ext uri="{BB962C8B-B14F-4D97-AF65-F5344CB8AC3E}">
        <p14:creationId xmlns:p14="http://schemas.microsoft.com/office/powerpoint/2010/main" val="572975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A1037-E7D3-48B8-9DEC-08DED98E2D93}"/>
              </a:ext>
            </a:extLst>
          </p:cNvPr>
          <p:cNvSpPr>
            <a:spLocks noGrp="1"/>
          </p:cNvSpPr>
          <p:nvPr>
            <p:ph type="title"/>
          </p:nvPr>
        </p:nvSpPr>
        <p:spPr/>
        <p:txBody>
          <a:bodyPr/>
          <a:lstStyle/>
          <a:p>
            <a:r>
              <a:rPr lang="pt-BR"/>
              <a:t>Conhecendo  play.kotlinlang.org</a:t>
            </a:r>
          </a:p>
        </p:txBody>
      </p:sp>
      <p:pic>
        <p:nvPicPr>
          <p:cNvPr id="5" name="Imagem 4">
            <a:extLst>
              <a:ext uri="{FF2B5EF4-FFF2-40B4-BE49-F238E27FC236}">
                <a16:creationId xmlns:a16="http://schemas.microsoft.com/office/drawing/2014/main" id="{55A7FBE9-6041-4DF3-8122-1A5456ED7D76}"/>
              </a:ext>
            </a:extLst>
          </p:cNvPr>
          <p:cNvPicPr>
            <a:picLocks noChangeAspect="1"/>
          </p:cNvPicPr>
          <p:nvPr/>
        </p:nvPicPr>
        <p:blipFill>
          <a:blip r:embed="rId2"/>
          <a:stretch>
            <a:fillRect/>
          </a:stretch>
        </p:blipFill>
        <p:spPr>
          <a:xfrm>
            <a:off x="-657104" y="-1905476"/>
            <a:ext cx="11793384" cy="7913352"/>
          </a:xfrm>
          <a:prstGeom prst="rect">
            <a:avLst/>
          </a:prstGeom>
        </p:spPr>
      </p:pic>
    </p:spTree>
    <p:extLst>
      <p:ext uri="{BB962C8B-B14F-4D97-AF65-F5344CB8AC3E}">
        <p14:creationId xmlns:p14="http://schemas.microsoft.com/office/powerpoint/2010/main" val="3436590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4E2F3D-EDC2-47DE-A2CA-711E1BC12464}"/>
              </a:ext>
            </a:extLst>
          </p:cNvPr>
          <p:cNvSpPr>
            <a:spLocks noGrp="1"/>
          </p:cNvSpPr>
          <p:nvPr>
            <p:ph type="title"/>
          </p:nvPr>
        </p:nvSpPr>
        <p:spPr/>
        <p:txBody>
          <a:bodyPr>
            <a:normAutofit fontScale="90000"/>
          </a:bodyPr>
          <a:lstStyle/>
          <a:p>
            <a:r>
              <a:rPr lang="pt-BR"/>
              <a:t>INSERINDO COMENTÁRIOS NO CÓDIGO</a:t>
            </a:r>
          </a:p>
        </p:txBody>
      </p:sp>
      <p:sp>
        <p:nvSpPr>
          <p:cNvPr id="3" name="Espaço Reservado para Conteúdo 2">
            <a:extLst>
              <a:ext uri="{FF2B5EF4-FFF2-40B4-BE49-F238E27FC236}">
                <a16:creationId xmlns:a16="http://schemas.microsoft.com/office/drawing/2014/main" id="{8B30666E-080A-4596-A6BB-BE52FD7AEFEF}"/>
              </a:ext>
            </a:extLst>
          </p:cNvPr>
          <p:cNvSpPr>
            <a:spLocks noGrp="1"/>
          </p:cNvSpPr>
          <p:nvPr>
            <p:ph idx="1"/>
          </p:nvPr>
        </p:nvSpPr>
        <p:spPr/>
        <p:txBody>
          <a:bodyPr>
            <a:normAutofit fontScale="92500" lnSpcReduction="10000"/>
          </a:bodyPr>
          <a:lstStyle/>
          <a:p>
            <a:pPr algn="just"/>
            <a:r>
              <a:rPr lang="pt-BR"/>
              <a:t>Comentários são textos inseridos no código, mas que serão ignorados pelo compilador e não vão interferir no funcionamento do programa. São úteis para explicar alguma lógica desenvolvida ou simplesmente o que faz, de fato, algum comando. Para quem está aprendendo, é muito importante comentar o código para depois você mesmo poder entender o que está acontecendo. Podemos comentar um programa em </a:t>
            </a:r>
            <a:r>
              <a:rPr lang="pt-BR" err="1"/>
              <a:t>Kotlin</a:t>
            </a:r>
            <a:r>
              <a:rPr lang="pt-BR"/>
              <a:t> de duas maneiras. A primeira é utilizando duas barras e, em seguida, o comentário: </a:t>
            </a:r>
          </a:p>
          <a:p>
            <a:pPr lvl="1" algn="just"/>
            <a:r>
              <a:rPr lang="pt-BR"/>
              <a:t>//Este é um comentário em </a:t>
            </a:r>
            <a:r>
              <a:rPr lang="pt-BR" err="1"/>
              <a:t>Kotlin</a:t>
            </a:r>
            <a:r>
              <a:rPr lang="pt-BR"/>
              <a:t>!</a:t>
            </a:r>
          </a:p>
          <a:p>
            <a:pPr algn="just"/>
            <a:r>
              <a:rPr lang="pt-BR"/>
              <a:t> Esta forma de comentário serve para comentar uma única</a:t>
            </a:r>
          </a:p>
        </p:txBody>
      </p:sp>
    </p:spTree>
    <p:extLst>
      <p:ext uri="{BB962C8B-B14F-4D97-AF65-F5344CB8AC3E}">
        <p14:creationId xmlns:p14="http://schemas.microsoft.com/office/powerpoint/2010/main" val="729772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B4CCDA-C246-4A3C-8A16-CA6B77A264DC}"/>
              </a:ext>
            </a:extLst>
          </p:cNvPr>
          <p:cNvSpPr>
            <a:spLocks noGrp="1"/>
          </p:cNvSpPr>
          <p:nvPr>
            <p:ph type="title"/>
          </p:nvPr>
        </p:nvSpPr>
        <p:spPr/>
        <p:txBody>
          <a:bodyPr>
            <a:normAutofit fontScale="90000"/>
          </a:bodyPr>
          <a:lstStyle/>
          <a:p>
            <a:r>
              <a:rPr lang="pt-BR"/>
              <a:t>INSERINDO COMENTÁRIOS NO CÓDIGO</a:t>
            </a:r>
          </a:p>
        </p:txBody>
      </p:sp>
      <p:sp>
        <p:nvSpPr>
          <p:cNvPr id="3" name="Espaço Reservado para Conteúdo 2">
            <a:extLst>
              <a:ext uri="{FF2B5EF4-FFF2-40B4-BE49-F238E27FC236}">
                <a16:creationId xmlns:a16="http://schemas.microsoft.com/office/drawing/2014/main" id="{ABEA04C7-FDDA-4D03-BA3F-8A0E83FB63EE}"/>
              </a:ext>
            </a:extLst>
          </p:cNvPr>
          <p:cNvSpPr>
            <a:spLocks noGrp="1"/>
          </p:cNvSpPr>
          <p:nvPr>
            <p:ph idx="1"/>
          </p:nvPr>
        </p:nvSpPr>
        <p:spPr/>
        <p:txBody>
          <a:bodyPr/>
          <a:lstStyle/>
          <a:p>
            <a:pPr algn="just"/>
            <a:r>
              <a:rPr lang="pt-BR"/>
              <a:t>A segunda maneira de se comentar um código é usando os delimitadores: /* para marcar o início do comentário e */ para marcar o fim do comentário. Essa maneira é particularmente útil quando o comentário possui mais de uma linha, veja um exemplo: </a:t>
            </a:r>
          </a:p>
          <a:p>
            <a:pPr lvl="1"/>
            <a:r>
              <a:rPr lang="pt-BR"/>
              <a:t>/* Este é um comentário em </a:t>
            </a:r>
            <a:r>
              <a:rPr lang="pt-BR" err="1"/>
              <a:t>Kotlin</a:t>
            </a:r>
            <a:r>
              <a:rPr lang="pt-BR"/>
              <a:t>,</a:t>
            </a:r>
          </a:p>
          <a:p>
            <a:pPr lvl="1"/>
            <a:r>
              <a:rPr lang="pt-BR"/>
              <a:t> Com mais de uma linha!</a:t>
            </a:r>
          </a:p>
          <a:p>
            <a:pPr lvl="1"/>
            <a:r>
              <a:rPr lang="pt-BR"/>
              <a:t> */</a:t>
            </a:r>
          </a:p>
        </p:txBody>
      </p:sp>
    </p:spTree>
    <p:extLst>
      <p:ext uri="{BB962C8B-B14F-4D97-AF65-F5344CB8AC3E}">
        <p14:creationId xmlns:p14="http://schemas.microsoft.com/office/powerpoint/2010/main" val="335128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767E1-888A-448E-BDC1-2E24A740616C}"/>
              </a:ext>
            </a:extLst>
          </p:cNvPr>
          <p:cNvSpPr>
            <a:spLocks noGrp="1"/>
          </p:cNvSpPr>
          <p:nvPr>
            <p:ph type="title"/>
          </p:nvPr>
        </p:nvSpPr>
        <p:spPr/>
        <p:txBody>
          <a:bodyPr/>
          <a:lstStyle/>
          <a:p>
            <a:r>
              <a:rPr lang="pt-BR"/>
              <a:t>DEFININDO VARIÁVEIS VAL E VAR</a:t>
            </a:r>
          </a:p>
        </p:txBody>
      </p:sp>
      <p:sp>
        <p:nvSpPr>
          <p:cNvPr id="3" name="Espaço Reservado para Conteúdo 2">
            <a:extLst>
              <a:ext uri="{FF2B5EF4-FFF2-40B4-BE49-F238E27FC236}">
                <a16:creationId xmlns:a16="http://schemas.microsoft.com/office/drawing/2014/main" id="{339C81F4-BA45-41EA-A098-5B89DDAAD20F}"/>
              </a:ext>
            </a:extLst>
          </p:cNvPr>
          <p:cNvSpPr>
            <a:spLocks noGrp="1"/>
          </p:cNvSpPr>
          <p:nvPr>
            <p:ph idx="1"/>
          </p:nvPr>
        </p:nvSpPr>
        <p:spPr/>
        <p:txBody>
          <a:bodyPr>
            <a:normAutofit fontScale="92500" lnSpcReduction="10000"/>
          </a:bodyPr>
          <a:lstStyle/>
          <a:p>
            <a:pPr algn="just"/>
            <a:r>
              <a:rPr lang="pt-BR"/>
              <a:t>Em programação, é muito comum o uso de variáveis. Utilizamos variáveis para guardar algum valor que usaremos posteriormente no código. Por exemplo, vamos supor que eu gostaria de criar um programa que efetue a soma de dois números inteiros. Logo de cara eu identifico que preciso desses dois números inteiros, então preciso de pelo menos duas variáveis para guardar cada um. Darei um nome a elas, vamos supor x e y , sendo que x contém um valor e y contém outro valor, então, meu programa fará a operação de x + y . Naturalmente, eu gostaria de saber qual o resultado dessa operação, logo eu precisaria de mais uma variável para guardar o resultado da operação. Poderia ser uma variável r , então a operação ficaria assim:</a:t>
            </a:r>
          </a:p>
          <a:p>
            <a:pPr algn="just"/>
            <a:r>
              <a:rPr lang="pt-BR"/>
              <a:t> r = x + y .</a:t>
            </a:r>
          </a:p>
        </p:txBody>
      </p:sp>
    </p:spTree>
    <p:extLst>
      <p:ext uri="{BB962C8B-B14F-4D97-AF65-F5344CB8AC3E}">
        <p14:creationId xmlns:p14="http://schemas.microsoft.com/office/powerpoint/2010/main" val="1431957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32F1EB-4F19-4143-ACF8-552B72C4017D}"/>
              </a:ext>
            </a:extLst>
          </p:cNvPr>
          <p:cNvSpPr>
            <a:spLocks noGrp="1"/>
          </p:cNvSpPr>
          <p:nvPr>
            <p:ph type="title"/>
          </p:nvPr>
        </p:nvSpPr>
        <p:spPr/>
        <p:txBody>
          <a:bodyPr/>
          <a:lstStyle/>
          <a:p>
            <a:r>
              <a:rPr lang="pt-BR" dirty="0"/>
              <a:t>DEFININDO VARIÁVEIS VAL E VAR</a:t>
            </a:r>
          </a:p>
        </p:txBody>
      </p:sp>
      <p:sp>
        <p:nvSpPr>
          <p:cNvPr id="3" name="Espaço Reservado para Conteúdo 2">
            <a:extLst>
              <a:ext uri="{FF2B5EF4-FFF2-40B4-BE49-F238E27FC236}">
                <a16:creationId xmlns:a16="http://schemas.microsoft.com/office/drawing/2014/main" id="{36A5C2FD-8262-4456-8A87-5EC36417D13F}"/>
              </a:ext>
            </a:extLst>
          </p:cNvPr>
          <p:cNvSpPr>
            <a:spLocks noGrp="1"/>
          </p:cNvSpPr>
          <p:nvPr>
            <p:ph idx="1"/>
          </p:nvPr>
        </p:nvSpPr>
        <p:spPr/>
        <p:txBody>
          <a:bodyPr>
            <a:normAutofit fontScale="92500" lnSpcReduction="20000"/>
          </a:bodyPr>
          <a:lstStyle/>
          <a:p>
            <a:pPr algn="just"/>
            <a:r>
              <a:rPr lang="pt-BR" dirty="0"/>
              <a:t>Podemos definir uma variável como um espaço reservado na memória do computador em que eu posso guardar valores e resgatá-los através de um nome. Para criar variáveis em </a:t>
            </a:r>
            <a:r>
              <a:rPr lang="pt-BR" dirty="0" err="1"/>
              <a:t>Kotlin</a:t>
            </a:r>
            <a:r>
              <a:rPr lang="pt-BR" dirty="0"/>
              <a:t>, utilizamos a palavra-chave var seguida da definição de seu tipo, assim:</a:t>
            </a:r>
          </a:p>
          <a:p>
            <a:pPr lvl="1" algn="just"/>
            <a:r>
              <a:rPr lang="pt-BR" dirty="0"/>
              <a:t> var </a:t>
            </a:r>
            <a:r>
              <a:rPr lang="pt-BR" dirty="0" err="1"/>
              <a:t>idade:Int</a:t>
            </a:r>
            <a:r>
              <a:rPr lang="pt-BR" dirty="0"/>
              <a:t> = 22 </a:t>
            </a:r>
          </a:p>
          <a:p>
            <a:pPr algn="just"/>
            <a:r>
              <a:rPr lang="pt-BR" dirty="0"/>
              <a:t>Esse código indica que a variável idade é do tipo </a:t>
            </a:r>
            <a:r>
              <a:rPr lang="pt-BR" dirty="0" err="1"/>
              <a:t>Int</a:t>
            </a:r>
            <a:r>
              <a:rPr lang="pt-BR" dirty="0"/>
              <a:t> e tem um valor inicial de 22 . Em </a:t>
            </a:r>
            <a:r>
              <a:rPr lang="pt-BR" dirty="0" err="1"/>
              <a:t>Kotlin</a:t>
            </a:r>
            <a:r>
              <a:rPr lang="pt-BR" dirty="0"/>
              <a:t>, é obrigatório que a variável tenha um valor inicial, porém não é obrigatória a indicação de seu tipo. Por exemplo, o mesmo código poderia ser escrito da seguinte maneira:</a:t>
            </a:r>
          </a:p>
          <a:p>
            <a:pPr lvl="1" algn="just"/>
            <a:r>
              <a:rPr lang="pt-BR" dirty="0"/>
              <a:t> var idade = 22</a:t>
            </a:r>
          </a:p>
        </p:txBody>
      </p:sp>
    </p:spTree>
    <p:extLst>
      <p:ext uri="{BB962C8B-B14F-4D97-AF65-F5344CB8AC3E}">
        <p14:creationId xmlns:p14="http://schemas.microsoft.com/office/powerpoint/2010/main" val="932434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D5EDE6-025D-497E-90CD-6CAFBEA8EF54}"/>
              </a:ext>
            </a:extLst>
          </p:cNvPr>
          <p:cNvSpPr>
            <a:spLocks noGrp="1"/>
          </p:cNvSpPr>
          <p:nvPr>
            <p:ph type="title"/>
          </p:nvPr>
        </p:nvSpPr>
        <p:spPr/>
        <p:txBody>
          <a:bodyPr/>
          <a:lstStyle/>
          <a:p>
            <a:r>
              <a:rPr lang="pt-BR"/>
              <a:t>DEFININDO VARIÁVEIS VAL E VAR</a:t>
            </a:r>
          </a:p>
        </p:txBody>
      </p:sp>
      <p:sp>
        <p:nvSpPr>
          <p:cNvPr id="3" name="Espaço Reservado para Conteúdo 2">
            <a:extLst>
              <a:ext uri="{FF2B5EF4-FFF2-40B4-BE49-F238E27FC236}">
                <a16:creationId xmlns:a16="http://schemas.microsoft.com/office/drawing/2014/main" id="{3D980477-610F-4560-8D3B-AF7D9B7F7897}"/>
              </a:ext>
            </a:extLst>
          </p:cNvPr>
          <p:cNvSpPr>
            <a:spLocks noGrp="1"/>
          </p:cNvSpPr>
          <p:nvPr>
            <p:ph idx="1"/>
          </p:nvPr>
        </p:nvSpPr>
        <p:spPr/>
        <p:txBody>
          <a:bodyPr>
            <a:normAutofit fontScale="92500"/>
          </a:bodyPr>
          <a:lstStyle/>
          <a:p>
            <a:pPr algn="just"/>
            <a:r>
              <a:rPr lang="pt-BR"/>
              <a:t>Imagine uma situação em que você deve guardar a altura de uma pessoa. Como a altura normalmente não é um número exato, poderíamos utilizar uma variável do tipo Double para guardar uma altura, assim é possível guardar valores quebrados, 1.60 , 1.75, 1.80 etc. Mas imagine que, na definição da variável, você defina o valor inicial de uma pessoa com 2 metros de altura, assim: </a:t>
            </a:r>
            <a:r>
              <a:rPr lang="pt-BR" b="1"/>
              <a:t>altura = 2</a:t>
            </a:r>
            <a:r>
              <a:rPr lang="pt-BR"/>
              <a:t> . Dessa forma, o compilador assume que a variável altura é do tipo </a:t>
            </a:r>
            <a:r>
              <a:rPr lang="pt-BR" err="1"/>
              <a:t>Int</a:t>
            </a:r>
            <a:r>
              <a:rPr lang="pt-BR"/>
              <a:t> porque 2 é um número inteiro! Para não cair nesse tipo de erro, você pode sempre definir o tipo da variável ou quando for definir seu valor, passar um valor Double , assim: </a:t>
            </a:r>
            <a:r>
              <a:rPr lang="pt-BR" b="1"/>
              <a:t>idade = 2.0 </a:t>
            </a:r>
            <a:r>
              <a:rPr lang="pt-BR"/>
              <a:t>. Com isso, o </a:t>
            </a:r>
            <a:r>
              <a:rPr lang="pt-BR" err="1"/>
              <a:t>Kotlin</a:t>
            </a:r>
            <a:r>
              <a:rPr lang="pt-BR"/>
              <a:t> entende que a variável idade é do tipo Double e infere o tipo correto. </a:t>
            </a:r>
          </a:p>
        </p:txBody>
      </p:sp>
    </p:spTree>
    <p:extLst>
      <p:ext uri="{BB962C8B-B14F-4D97-AF65-F5344CB8AC3E}">
        <p14:creationId xmlns:p14="http://schemas.microsoft.com/office/powerpoint/2010/main" val="4220067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2363748C-0B7A-489C-A41C-CCD697582EFC}"/>
              </a:ext>
            </a:extLst>
          </p:cNvPr>
          <p:cNvPicPr>
            <a:picLocks noChangeAspect="1"/>
          </p:cNvPicPr>
          <p:nvPr/>
        </p:nvPicPr>
        <p:blipFill>
          <a:blip r:embed="rId2"/>
          <a:stretch>
            <a:fillRect/>
          </a:stretch>
        </p:blipFill>
        <p:spPr>
          <a:xfrm>
            <a:off x="3495674" y="1094844"/>
            <a:ext cx="5706543" cy="5037644"/>
          </a:xfrm>
          <a:prstGeom prst="rect">
            <a:avLst/>
          </a:prstGeom>
        </p:spPr>
      </p:pic>
      <p:sp>
        <p:nvSpPr>
          <p:cNvPr id="4" name="CaixaDeTexto 3">
            <a:extLst>
              <a:ext uri="{FF2B5EF4-FFF2-40B4-BE49-F238E27FC236}">
                <a16:creationId xmlns:a16="http://schemas.microsoft.com/office/drawing/2014/main" id="{BC69DA48-30EA-45FC-BDA4-9499ADFDDA79}"/>
              </a:ext>
            </a:extLst>
          </p:cNvPr>
          <p:cNvSpPr txBox="1"/>
          <p:nvPr/>
        </p:nvSpPr>
        <p:spPr>
          <a:xfrm>
            <a:off x="3936609" y="725512"/>
            <a:ext cx="4318781" cy="369332"/>
          </a:xfrm>
          <a:prstGeom prst="rect">
            <a:avLst/>
          </a:prstGeom>
          <a:noFill/>
        </p:spPr>
        <p:txBody>
          <a:bodyPr wrap="square" rtlCol="0">
            <a:spAutoFit/>
          </a:bodyPr>
          <a:lstStyle/>
          <a:p>
            <a:r>
              <a:rPr lang="pt-BR" b="1"/>
              <a:t>Os tipos básicos que o </a:t>
            </a:r>
            <a:r>
              <a:rPr lang="pt-BR" b="1" err="1"/>
              <a:t>Kotlin</a:t>
            </a:r>
            <a:r>
              <a:rPr lang="pt-BR" b="1"/>
              <a:t> aceita são:</a:t>
            </a:r>
          </a:p>
        </p:txBody>
      </p:sp>
    </p:spTree>
    <p:extLst>
      <p:ext uri="{BB962C8B-B14F-4D97-AF65-F5344CB8AC3E}">
        <p14:creationId xmlns:p14="http://schemas.microsoft.com/office/powerpoint/2010/main" val="1675731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54076-A6D3-43B1-82CB-A145842669D1}"/>
              </a:ext>
            </a:extLst>
          </p:cNvPr>
          <p:cNvSpPr>
            <a:spLocks noGrp="1"/>
          </p:cNvSpPr>
          <p:nvPr>
            <p:ph type="title"/>
          </p:nvPr>
        </p:nvSpPr>
        <p:spPr/>
        <p:txBody>
          <a:bodyPr/>
          <a:lstStyle/>
          <a:p>
            <a:r>
              <a:rPr lang="pt-BR"/>
              <a:t>UM BREVE HISTÓRICO</a:t>
            </a:r>
          </a:p>
        </p:txBody>
      </p:sp>
      <p:sp>
        <p:nvSpPr>
          <p:cNvPr id="3" name="Espaço Reservado para Conteúdo 2">
            <a:extLst>
              <a:ext uri="{FF2B5EF4-FFF2-40B4-BE49-F238E27FC236}">
                <a16:creationId xmlns:a16="http://schemas.microsoft.com/office/drawing/2014/main" id="{3222BC25-4A0E-4774-8543-EDCAA886E71E}"/>
              </a:ext>
            </a:extLst>
          </p:cNvPr>
          <p:cNvSpPr>
            <a:spLocks noGrp="1"/>
          </p:cNvSpPr>
          <p:nvPr>
            <p:ph idx="1"/>
          </p:nvPr>
        </p:nvSpPr>
        <p:spPr/>
        <p:txBody>
          <a:bodyPr/>
          <a:lstStyle/>
          <a:p>
            <a:pPr algn="just"/>
            <a:r>
              <a:rPr lang="pt-BR"/>
              <a:t>Na verdade, o </a:t>
            </a:r>
            <a:r>
              <a:rPr lang="pt-BR" err="1"/>
              <a:t>Kotlin</a:t>
            </a:r>
            <a:r>
              <a:rPr lang="pt-BR"/>
              <a:t> não nasceu ontem, o primeiro anúncio da linguagem veio lá em 2011 durante o JVM </a:t>
            </a:r>
            <a:r>
              <a:rPr lang="pt-BR" err="1"/>
              <a:t>Language</a:t>
            </a:r>
            <a:r>
              <a:rPr lang="pt-BR"/>
              <a:t> </a:t>
            </a:r>
            <a:r>
              <a:rPr lang="pt-BR" err="1"/>
              <a:t>Summit</a:t>
            </a:r>
            <a:r>
              <a:rPr lang="pt-BR"/>
              <a:t> em que a </a:t>
            </a:r>
            <a:r>
              <a:rPr lang="pt-BR" err="1"/>
              <a:t>JetBrains</a:t>
            </a:r>
            <a:r>
              <a:rPr lang="pt-BR"/>
              <a:t> revelou que estava trabalhando havia quase um ano no projeto </a:t>
            </a:r>
            <a:r>
              <a:rPr lang="pt-BR" err="1"/>
              <a:t>Kotlin</a:t>
            </a:r>
            <a:r>
              <a:rPr lang="pt-BR"/>
              <a:t>. A ideia era criar uma nova linguagem estaticamente </a:t>
            </a:r>
            <a:r>
              <a:rPr lang="pt-BR" b="1">
                <a:ln w="0"/>
                <a:solidFill>
                  <a:schemeClr val="tx1"/>
                </a:solidFill>
              </a:rPr>
              <a:t>tipada</a:t>
            </a:r>
            <a:r>
              <a:rPr lang="pt-BR"/>
              <a:t> para a JVM. O projeto </a:t>
            </a:r>
            <a:r>
              <a:rPr lang="pt-BR" err="1"/>
              <a:t>Kotlin</a:t>
            </a:r>
            <a:r>
              <a:rPr lang="pt-BR"/>
              <a:t> juntava anos de experiência na criação de ferramentas para diversas outras linguagens e tinha como objetivo criar uma linguagem que fosse produtiva e, ao mesmo tempo, de simples aprendizado. </a:t>
            </a:r>
          </a:p>
        </p:txBody>
      </p:sp>
      <p:sp>
        <p:nvSpPr>
          <p:cNvPr id="5" name="Balão de Fala: Retângulo 4">
            <a:extLst>
              <a:ext uri="{FF2B5EF4-FFF2-40B4-BE49-F238E27FC236}">
                <a16:creationId xmlns:a16="http://schemas.microsoft.com/office/drawing/2014/main" id="{F20C96B9-B7F9-4475-B4E4-250BA2E46C3D}"/>
              </a:ext>
            </a:extLst>
          </p:cNvPr>
          <p:cNvSpPr/>
          <p:nvPr/>
        </p:nvSpPr>
        <p:spPr>
          <a:xfrm>
            <a:off x="7610622" y="323556"/>
            <a:ext cx="3953021" cy="1758461"/>
          </a:xfrm>
          <a:prstGeom prst="wedgeRectCallout">
            <a:avLst>
              <a:gd name="adj1" fmla="val -59929"/>
              <a:gd name="adj2" fmla="val 1481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0" i="0">
                <a:solidFill>
                  <a:srgbClr val="202124"/>
                </a:solidFill>
                <a:effectLst/>
                <a:latin typeface="arial" panose="020B0604020202020204" pitchFamily="34" charset="0"/>
              </a:rPr>
              <a:t>Uma </a:t>
            </a:r>
            <a:r>
              <a:rPr lang="pt-BR" sz="1600" b="1" i="0">
                <a:solidFill>
                  <a:srgbClr val="202124"/>
                </a:solidFill>
                <a:effectLst/>
                <a:latin typeface="arial" panose="020B0604020202020204" pitchFamily="34" charset="0"/>
              </a:rPr>
              <a:t>linguagem</a:t>
            </a:r>
            <a:r>
              <a:rPr lang="pt-BR" sz="1600" b="0" i="0">
                <a:solidFill>
                  <a:srgbClr val="202124"/>
                </a:solidFill>
                <a:effectLst/>
                <a:latin typeface="arial" panose="020B0604020202020204" pitchFamily="34" charset="0"/>
              </a:rPr>
              <a:t> é definida como </a:t>
            </a:r>
            <a:r>
              <a:rPr lang="pt-BR" sz="1600" b="1" i="0">
                <a:solidFill>
                  <a:srgbClr val="202124"/>
                </a:solidFill>
                <a:effectLst/>
                <a:latin typeface="arial" panose="020B0604020202020204" pitchFamily="34" charset="0"/>
              </a:rPr>
              <a:t>estaticamente tipada</a:t>
            </a:r>
            <a:r>
              <a:rPr lang="pt-BR" sz="1600" b="0" i="0">
                <a:solidFill>
                  <a:srgbClr val="202124"/>
                </a:solidFill>
                <a:effectLst/>
                <a:latin typeface="arial" panose="020B0604020202020204" pitchFamily="34" charset="0"/>
              </a:rPr>
              <a:t> quando a pessoa que está programando precisa informar explicitamente o tipo de cada dado utilizado no sistema: variáveis, parâmetros de funções, valores de retorno, etc.</a:t>
            </a:r>
            <a:endParaRPr lang="pt-BR" sz="1600"/>
          </a:p>
        </p:txBody>
      </p:sp>
    </p:spTree>
    <p:extLst>
      <p:ext uri="{BB962C8B-B14F-4D97-AF65-F5344CB8AC3E}">
        <p14:creationId xmlns:p14="http://schemas.microsoft.com/office/powerpoint/2010/main" val="280142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1" nodeType="clickEffect">
                                  <p:stCondLst>
                                    <p:cond delay="0"/>
                                  </p:stCondLst>
                                  <p:childTnLst>
                                    <p:animEffect transition="out" filter="wipe(down)">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6FB1F7-E6F1-4F34-89C9-67FE981716B2}"/>
              </a:ext>
            </a:extLst>
          </p:cNvPr>
          <p:cNvSpPr>
            <a:spLocks noGrp="1"/>
          </p:cNvSpPr>
          <p:nvPr>
            <p:ph type="title"/>
          </p:nvPr>
        </p:nvSpPr>
        <p:spPr/>
        <p:txBody>
          <a:bodyPr/>
          <a:lstStyle/>
          <a:p>
            <a:r>
              <a:rPr lang="pt-BR"/>
              <a:t>Variáveis imutáveis(constantes)</a:t>
            </a:r>
          </a:p>
        </p:txBody>
      </p:sp>
      <p:sp>
        <p:nvSpPr>
          <p:cNvPr id="3" name="Espaço Reservado para Conteúdo 2">
            <a:extLst>
              <a:ext uri="{FF2B5EF4-FFF2-40B4-BE49-F238E27FC236}">
                <a16:creationId xmlns:a16="http://schemas.microsoft.com/office/drawing/2014/main" id="{4A106A25-FE0E-4904-81A7-C03246F8E749}"/>
              </a:ext>
            </a:extLst>
          </p:cNvPr>
          <p:cNvSpPr>
            <a:spLocks noGrp="1"/>
          </p:cNvSpPr>
          <p:nvPr>
            <p:ph idx="1"/>
          </p:nvPr>
        </p:nvSpPr>
        <p:spPr/>
        <p:txBody>
          <a:bodyPr/>
          <a:lstStyle/>
          <a:p>
            <a:pPr algn="just"/>
            <a:r>
              <a:rPr lang="pt-BR"/>
              <a:t>Utilizamos a palavra-chave </a:t>
            </a:r>
            <a:r>
              <a:rPr lang="pt-BR" err="1"/>
              <a:t>val</a:t>
            </a:r>
            <a:r>
              <a:rPr lang="pt-BR"/>
              <a:t> quando queremos definir uma variável imutável, ou seja, uma variável que não terá seu valor alterado posteriormente. Há diversos casos em que o uso de uma variável imutável é mais adequado do que de uma variável comum. A principal diferença é que a variável, como seu próprio nome diz, não possui um valor fixo, podendo variar de acordo com necessidade; já uma variável imutável tem seu valor fixo, e uma vez definido seu valor este não será mais alterado. </a:t>
            </a:r>
          </a:p>
        </p:txBody>
      </p:sp>
    </p:spTree>
    <p:extLst>
      <p:ext uri="{BB962C8B-B14F-4D97-AF65-F5344CB8AC3E}">
        <p14:creationId xmlns:p14="http://schemas.microsoft.com/office/powerpoint/2010/main" val="3205262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950090-DD30-43CD-B8ED-E308B324A3A0}"/>
              </a:ext>
            </a:extLst>
          </p:cNvPr>
          <p:cNvSpPr>
            <a:spLocks noGrp="1"/>
          </p:cNvSpPr>
          <p:nvPr>
            <p:ph type="title"/>
          </p:nvPr>
        </p:nvSpPr>
        <p:spPr/>
        <p:txBody>
          <a:bodyPr/>
          <a:lstStyle/>
          <a:p>
            <a:r>
              <a:rPr lang="pt-BR"/>
              <a:t>Variáveis imutáveis(constantes)</a:t>
            </a:r>
          </a:p>
        </p:txBody>
      </p:sp>
      <p:sp>
        <p:nvSpPr>
          <p:cNvPr id="3" name="Espaço Reservado para Conteúdo 2">
            <a:extLst>
              <a:ext uri="{FF2B5EF4-FFF2-40B4-BE49-F238E27FC236}">
                <a16:creationId xmlns:a16="http://schemas.microsoft.com/office/drawing/2014/main" id="{C7258985-70DA-420D-AE57-22A4A699FD66}"/>
              </a:ext>
            </a:extLst>
          </p:cNvPr>
          <p:cNvSpPr>
            <a:spLocks noGrp="1"/>
          </p:cNvSpPr>
          <p:nvPr>
            <p:ph idx="1"/>
          </p:nvPr>
        </p:nvSpPr>
        <p:spPr>
          <a:xfrm>
            <a:off x="1295401" y="2556932"/>
            <a:ext cx="4092525" cy="3318936"/>
          </a:xfrm>
        </p:spPr>
        <p:txBody>
          <a:bodyPr/>
          <a:lstStyle/>
          <a:p>
            <a:pPr algn="just"/>
            <a:r>
              <a:rPr lang="pt-BR"/>
              <a:t>Exemplo: se eu declarasse a variável idade como </a:t>
            </a:r>
            <a:r>
              <a:rPr lang="pt-BR" err="1"/>
              <a:t>val</a:t>
            </a:r>
            <a:r>
              <a:rPr lang="pt-BR"/>
              <a:t> e posteriormente tentasse mudar seu valor, o compilador reclamaria e o código não iria compilar:</a:t>
            </a:r>
          </a:p>
        </p:txBody>
      </p:sp>
      <p:pic>
        <p:nvPicPr>
          <p:cNvPr id="5" name="Imagem 4">
            <a:extLst>
              <a:ext uri="{FF2B5EF4-FFF2-40B4-BE49-F238E27FC236}">
                <a16:creationId xmlns:a16="http://schemas.microsoft.com/office/drawing/2014/main" id="{563E941B-0003-4CE1-9EB3-2087F2646F78}"/>
              </a:ext>
            </a:extLst>
          </p:cNvPr>
          <p:cNvPicPr>
            <a:picLocks noChangeAspect="1"/>
          </p:cNvPicPr>
          <p:nvPr/>
        </p:nvPicPr>
        <p:blipFill>
          <a:blip r:embed="rId2"/>
          <a:stretch>
            <a:fillRect/>
          </a:stretch>
        </p:blipFill>
        <p:spPr>
          <a:xfrm>
            <a:off x="6615842" y="2556932"/>
            <a:ext cx="4280756" cy="2645666"/>
          </a:xfrm>
          <a:prstGeom prst="rect">
            <a:avLst/>
          </a:prstGeom>
        </p:spPr>
      </p:pic>
      <p:sp>
        <p:nvSpPr>
          <p:cNvPr id="6" name="Seta: para a Direita 5">
            <a:extLst>
              <a:ext uri="{FF2B5EF4-FFF2-40B4-BE49-F238E27FC236}">
                <a16:creationId xmlns:a16="http://schemas.microsoft.com/office/drawing/2014/main" id="{09EE56CF-DDB5-48D1-980F-BEA7903B58EF}"/>
              </a:ext>
            </a:extLst>
          </p:cNvPr>
          <p:cNvSpPr/>
          <p:nvPr/>
        </p:nvSpPr>
        <p:spPr>
          <a:xfrm>
            <a:off x="5512680" y="456210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D3B40F61-FBAF-4134-8494-DEC3C4323E71}"/>
              </a:ext>
            </a:extLst>
          </p:cNvPr>
          <p:cNvSpPr txBox="1"/>
          <p:nvPr/>
        </p:nvSpPr>
        <p:spPr>
          <a:xfrm>
            <a:off x="2953043" y="5375501"/>
            <a:ext cx="8384344" cy="646331"/>
          </a:xfrm>
          <a:prstGeom prst="rect">
            <a:avLst/>
          </a:prstGeom>
          <a:noFill/>
        </p:spPr>
        <p:txBody>
          <a:bodyPr wrap="square" rtlCol="0">
            <a:spAutoFit/>
          </a:bodyPr>
          <a:lstStyle/>
          <a:p>
            <a:r>
              <a:rPr lang="pt-BR"/>
              <a:t>Esse erro ("Val </a:t>
            </a:r>
            <a:r>
              <a:rPr lang="pt-BR" err="1"/>
              <a:t>cannot</a:t>
            </a:r>
            <a:r>
              <a:rPr lang="pt-BR"/>
              <a:t> </a:t>
            </a:r>
            <a:r>
              <a:rPr lang="pt-BR" err="1"/>
              <a:t>be</a:t>
            </a:r>
            <a:r>
              <a:rPr lang="pt-BR"/>
              <a:t> </a:t>
            </a:r>
            <a:r>
              <a:rPr lang="pt-BR" err="1"/>
              <a:t>reassigned</a:t>
            </a:r>
            <a:r>
              <a:rPr lang="pt-BR"/>
              <a:t>“) </a:t>
            </a:r>
            <a:r>
              <a:rPr lang="pt-BR">
                <a:sym typeface="Wingdings" panose="05000000000000000000" pitchFamily="2" charset="2"/>
              </a:rPr>
              <a:t></a:t>
            </a:r>
            <a:r>
              <a:rPr lang="pt-BR"/>
              <a:t>  ("Val não pode ter seu valor redefinido“), ou seja, se utilizamos um </a:t>
            </a:r>
            <a:r>
              <a:rPr lang="pt-BR" err="1"/>
              <a:t>val</a:t>
            </a:r>
            <a:r>
              <a:rPr lang="pt-BR"/>
              <a:t> não podemos mais alterar seu valor depois que ele foi definido.</a:t>
            </a:r>
          </a:p>
        </p:txBody>
      </p:sp>
    </p:spTree>
    <p:extLst>
      <p:ext uri="{BB962C8B-B14F-4D97-AF65-F5344CB8AC3E}">
        <p14:creationId xmlns:p14="http://schemas.microsoft.com/office/powerpoint/2010/main" val="4275578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29C12-AD4A-454A-8ED8-7EA2202271AD}"/>
              </a:ext>
            </a:extLst>
          </p:cNvPr>
          <p:cNvSpPr>
            <a:spLocks noGrp="1"/>
          </p:cNvSpPr>
          <p:nvPr>
            <p:ph type="title"/>
          </p:nvPr>
        </p:nvSpPr>
        <p:spPr/>
        <p:txBody>
          <a:bodyPr/>
          <a:lstStyle/>
          <a:p>
            <a:r>
              <a:rPr lang="pt-BR"/>
              <a:t>Variáveis imutáveis(constantes)</a:t>
            </a:r>
          </a:p>
        </p:txBody>
      </p:sp>
      <p:sp>
        <p:nvSpPr>
          <p:cNvPr id="3" name="Espaço Reservado para Conteúdo 2">
            <a:extLst>
              <a:ext uri="{FF2B5EF4-FFF2-40B4-BE49-F238E27FC236}">
                <a16:creationId xmlns:a16="http://schemas.microsoft.com/office/drawing/2014/main" id="{A436DDC5-6521-4D73-913E-C05E0C74A79A}"/>
              </a:ext>
            </a:extLst>
          </p:cNvPr>
          <p:cNvSpPr>
            <a:spLocks noGrp="1"/>
          </p:cNvSpPr>
          <p:nvPr>
            <p:ph idx="1"/>
          </p:nvPr>
        </p:nvSpPr>
        <p:spPr/>
        <p:txBody>
          <a:bodyPr/>
          <a:lstStyle/>
          <a:p>
            <a:pPr algn="just"/>
            <a:r>
              <a:rPr lang="pt-BR"/>
              <a:t>Mas então, quando usar var e quando usar </a:t>
            </a:r>
            <a:r>
              <a:rPr lang="pt-BR" err="1"/>
              <a:t>val</a:t>
            </a:r>
            <a:r>
              <a:rPr lang="pt-BR"/>
              <a:t> ? Bem, por via de regra, defina suas variáveis como </a:t>
            </a:r>
            <a:r>
              <a:rPr lang="pt-BR" err="1"/>
              <a:t>val</a:t>
            </a:r>
            <a:r>
              <a:rPr lang="pt-BR"/>
              <a:t> e, caso haja necessidade, mude para var . Isso melhorará o resultado final dos seus códigos em questão de segurança e clareza. Segurança, porque você garante que variáveis imutáveis não terão seu valor trocado por qualquer motivo; e clareza, porque ficam claras as intenções de design utilizadas na construção do código. Vejamos um exemplo a seguir:</a:t>
            </a:r>
          </a:p>
        </p:txBody>
      </p:sp>
    </p:spTree>
    <p:extLst>
      <p:ext uri="{BB962C8B-B14F-4D97-AF65-F5344CB8AC3E}">
        <p14:creationId xmlns:p14="http://schemas.microsoft.com/office/powerpoint/2010/main" val="4284809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A2AADC-7D5C-470C-BD23-EA9C0D5E8810}"/>
              </a:ext>
            </a:extLst>
          </p:cNvPr>
          <p:cNvSpPr>
            <a:spLocks noGrp="1"/>
          </p:cNvSpPr>
          <p:nvPr>
            <p:ph type="title"/>
          </p:nvPr>
        </p:nvSpPr>
        <p:spPr/>
        <p:txBody>
          <a:bodyPr/>
          <a:lstStyle/>
          <a:p>
            <a:r>
              <a:rPr lang="pt-BR"/>
              <a:t>Exemplo 01(</a:t>
            </a:r>
            <a:r>
              <a:rPr lang="pt-BR" sz="2400"/>
              <a:t>continuação</a:t>
            </a:r>
            <a:r>
              <a:rPr lang="pt-BR"/>
              <a:t>)</a:t>
            </a:r>
          </a:p>
        </p:txBody>
      </p:sp>
      <p:pic>
        <p:nvPicPr>
          <p:cNvPr id="7" name="Imagem 6">
            <a:extLst>
              <a:ext uri="{FF2B5EF4-FFF2-40B4-BE49-F238E27FC236}">
                <a16:creationId xmlns:a16="http://schemas.microsoft.com/office/drawing/2014/main" id="{57789E23-2D7F-4BA6-9BBF-F4C126CFA1C8}"/>
              </a:ext>
            </a:extLst>
          </p:cNvPr>
          <p:cNvPicPr>
            <a:picLocks noChangeAspect="1"/>
          </p:cNvPicPr>
          <p:nvPr/>
        </p:nvPicPr>
        <p:blipFill>
          <a:blip r:embed="rId2"/>
          <a:stretch>
            <a:fillRect/>
          </a:stretch>
        </p:blipFill>
        <p:spPr>
          <a:xfrm>
            <a:off x="2808169" y="2710085"/>
            <a:ext cx="7559720" cy="3067086"/>
          </a:xfrm>
          <a:prstGeom prst="rect">
            <a:avLst/>
          </a:prstGeom>
        </p:spPr>
      </p:pic>
    </p:spTree>
    <p:extLst>
      <p:ext uri="{BB962C8B-B14F-4D97-AF65-F5344CB8AC3E}">
        <p14:creationId xmlns:p14="http://schemas.microsoft.com/office/powerpoint/2010/main" val="4098701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632751-238D-4516-8AF5-14AAA08105FF}"/>
              </a:ext>
            </a:extLst>
          </p:cNvPr>
          <p:cNvSpPr>
            <a:spLocks noGrp="1"/>
          </p:cNvSpPr>
          <p:nvPr>
            <p:ph type="title"/>
          </p:nvPr>
        </p:nvSpPr>
        <p:spPr/>
        <p:txBody>
          <a:bodyPr/>
          <a:lstStyle/>
          <a:p>
            <a:r>
              <a:rPr lang="pt-BR"/>
              <a:t>Exemplo 01 </a:t>
            </a:r>
          </a:p>
        </p:txBody>
      </p:sp>
      <p:sp>
        <p:nvSpPr>
          <p:cNvPr id="3" name="Espaço Reservado para Conteúdo 2">
            <a:extLst>
              <a:ext uri="{FF2B5EF4-FFF2-40B4-BE49-F238E27FC236}">
                <a16:creationId xmlns:a16="http://schemas.microsoft.com/office/drawing/2014/main" id="{7A12EB90-C2A2-401E-8D57-DDED63EE39BE}"/>
              </a:ext>
            </a:extLst>
          </p:cNvPr>
          <p:cNvSpPr>
            <a:spLocks noGrp="1"/>
          </p:cNvSpPr>
          <p:nvPr>
            <p:ph idx="1"/>
          </p:nvPr>
        </p:nvSpPr>
        <p:spPr/>
        <p:txBody>
          <a:bodyPr/>
          <a:lstStyle/>
          <a:p>
            <a:pPr algn="just"/>
            <a:r>
              <a:rPr lang="pt-BR"/>
              <a:t>Vamos fazer um pequeno exercício e criar um pequeno programa que calcula a área de um retângulo, um cálculo bem simples de ser feito. Para isso, abra o </a:t>
            </a:r>
            <a:r>
              <a:rPr lang="pt-BR" err="1"/>
              <a:t>Try</a:t>
            </a:r>
            <a:r>
              <a:rPr lang="pt-BR"/>
              <a:t> </a:t>
            </a:r>
            <a:r>
              <a:rPr lang="pt-BR" err="1"/>
              <a:t>Kotlin</a:t>
            </a:r>
            <a:r>
              <a:rPr lang="pt-BR"/>
              <a:t> e apague todo o código existente, pois vamos criar um código novo. Para o cálculo de área de um retângulo, basta multiplicar sua base pela altura, então no nosso programa usaremos primeiro uma variável para guardar o valor da base , depois uma variável para guardar o valor da altura e, por fim, uma variável para guardar o resultado do cálculo:</a:t>
            </a:r>
          </a:p>
        </p:txBody>
      </p:sp>
    </p:spTree>
    <p:extLst>
      <p:ext uri="{BB962C8B-B14F-4D97-AF65-F5344CB8AC3E}">
        <p14:creationId xmlns:p14="http://schemas.microsoft.com/office/powerpoint/2010/main" val="2516732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E8C44-1DDF-4291-A9AD-9F80E972C561}"/>
              </a:ext>
            </a:extLst>
          </p:cNvPr>
          <p:cNvSpPr>
            <a:spLocks noGrp="1"/>
          </p:cNvSpPr>
          <p:nvPr>
            <p:ph type="title"/>
          </p:nvPr>
        </p:nvSpPr>
        <p:spPr/>
        <p:txBody>
          <a:bodyPr/>
          <a:lstStyle/>
          <a:p>
            <a:r>
              <a:rPr lang="pt-BR"/>
              <a:t>UM BREVE HISTÓRICO</a:t>
            </a:r>
          </a:p>
        </p:txBody>
      </p:sp>
      <p:sp>
        <p:nvSpPr>
          <p:cNvPr id="3" name="Espaço Reservado para Conteúdo 2">
            <a:extLst>
              <a:ext uri="{FF2B5EF4-FFF2-40B4-BE49-F238E27FC236}">
                <a16:creationId xmlns:a16="http://schemas.microsoft.com/office/drawing/2014/main" id="{62F278B5-53B1-496D-AD56-340FE3135B54}"/>
              </a:ext>
            </a:extLst>
          </p:cNvPr>
          <p:cNvSpPr>
            <a:spLocks noGrp="1"/>
          </p:cNvSpPr>
          <p:nvPr>
            <p:ph idx="1"/>
          </p:nvPr>
        </p:nvSpPr>
        <p:spPr/>
        <p:txBody>
          <a:bodyPr>
            <a:normAutofit fontScale="70000" lnSpcReduction="20000"/>
          </a:bodyPr>
          <a:lstStyle/>
          <a:p>
            <a:pPr algn="just"/>
            <a:r>
              <a:rPr lang="pt-BR"/>
              <a:t>Em 2016, a versão 1.0 foi lançada, considerada a primeira versão estável da linguagem.</a:t>
            </a:r>
          </a:p>
          <a:p>
            <a:pPr algn="just"/>
            <a:r>
              <a:rPr lang="pt-BR"/>
              <a:t>O </a:t>
            </a:r>
            <a:r>
              <a:rPr lang="pt-BR" err="1"/>
              <a:t>Kotlin</a:t>
            </a:r>
            <a:r>
              <a:rPr lang="pt-BR"/>
              <a:t> não é uma linguagem exclusiva do Android, de acordo com seus desenvolvedores, ela é para uso geral.</a:t>
            </a:r>
          </a:p>
          <a:p>
            <a:pPr algn="just"/>
            <a:r>
              <a:rPr lang="pt-BR"/>
              <a:t> Ela é uma linguagem que roda na JVM, ou seja, onde funciona Java, o </a:t>
            </a:r>
            <a:r>
              <a:rPr lang="pt-BR" err="1"/>
              <a:t>Kotlin</a:t>
            </a:r>
            <a:r>
              <a:rPr lang="pt-BR"/>
              <a:t> também funciona! </a:t>
            </a:r>
          </a:p>
          <a:p>
            <a:pPr algn="just"/>
            <a:r>
              <a:rPr lang="pt-BR"/>
              <a:t>Em 2017, durante o evento Google I/O, </a:t>
            </a:r>
            <a:r>
              <a:rPr lang="pt-BR" err="1"/>
              <a:t>Kotlin</a:t>
            </a:r>
            <a:r>
              <a:rPr lang="pt-BR"/>
              <a:t> foi anunciado oficialmente a linguagem para desenvolvimento Android.</a:t>
            </a:r>
          </a:p>
          <a:p>
            <a:pPr algn="just"/>
            <a:r>
              <a:rPr lang="pt-BR"/>
              <a:t>De acordo com a equipe do Android, a escolha do </a:t>
            </a:r>
            <a:r>
              <a:rPr lang="pt-BR" err="1"/>
              <a:t>Kotlin</a:t>
            </a:r>
            <a:r>
              <a:rPr lang="pt-BR"/>
              <a:t> se deve ao fato de ela ser uma ótima linguagem e tornar a criação de aplicativos mais produtiva e divertida. </a:t>
            </a:r>
          </a:p>
          <a:p>
            <a:pPr algn="just"/>
            <a:r>
              <a:rPr lang="pt-BR"/>
              <a:t>Outro ponto chave é que todo ecossistema Android é compatível com </a:t>
            </a:r>
            <a:r>
              <a:rPr lang="pt-BR" err="1"/>
              <a:t>Kotlin</a:t>
            </a:r>
            <a:r>
              <a:rPr lang="pt-BR"/>
              <a:t>, então tudo o que já foi desenvolvido, todas as bibliotecas do Android funcionam sem a necessidade de serem reescritas. </a:t>
            </a:r>
          </a:p>
        </p:txBody>
      </p:sp>
    </p:spTree>
    <p:extLst>
      <p:ext uri="{BB962C8B-B14F-4D97-AF65-F5344CB8AC3E}">
        <p14:creationId xmlns:p14="http://schemas.microsoft.com/office/powerpoint/2010/main" val="1660858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04F5EE-73D1-4C9B-904A-4593B5747154}"/>
              </a:ext>
            </a:extLst>
          </p:cNvPr>
          <p:cNvSpPr>
            <a:spLocks noGrp="1"/>
          </p:cNvSpPr>
          <p:nvPr>
            <p:ph type="title"/>
          </p:nvPr>
        </p:nvSpPr>
        <p:spPr/>
        <p:txBody>
          <a:bodyPr/>
          <a:lstStyle/>
          <a:p>
            <a:r>
              <a:rPr lang="pt-BR"/>
              <a:t>INTEROPERABILIDADE</a:t>
            </a:r>
          </a:p>
        </p:txBody>
      </p:sp>
      <p:sp>
        <p:nvSpPr>
          <p:cNvPr id="3" name="Espaço Reservado para Conteúdo 2">
            <a:extLst>
              <a:ext uri="{FF2B5EF4-FFF2-40B4-BE49-F238E27FC236}">
                <a16:creationId xmlns:a16="http://schemas.microsoft.com/office/drawing/2014/main" id="{DBC88379-5CAB-4F11-AD1A-DDF5A65E46A4}"/>
              </a:ext>
            </a:extLst>
          </p:cNvPr>
          <p:cNvSpPr>
            <a:spLocks noGrp="1"/>
          </p:cNvSpPr>
          <p:nvPr>
            <p:ph idx="1"/>
          </p:nvPr>
        </p:nvSpPr>
        <p:spPr/>
        <p:txBody>
          <a:bodyPr/>
          <a:lstStyle/>
          <a:p>
            <a:r>
              <a:rPr lang="pt-BR"/>
              <a:t>A interoperabilidade a capacidade de uma linguagem se comunicar com outra.</a:t>
            </a:r>
          </a:p>
          <a:p>
            <a:r>
              <a:rPr lang="pt-BR"/>
              <a:t>O </a:t>
            </a:r>
            <a:r>
              <a:rPr lang="pt-BR" err="1"/>
              <a:t>Kotlin</a:t>
            </a:r>
            <a:r>
              <a:rPr lang="pt-BR"/>
              <a:t> tem total interoperabilidade com Java, isso significa que podemos utilizar códigos que foram escritos em Java no nosso código em </a:t>
            </a:r>
            <a:r>
              <a:rPr lang="pt-BR" err="1"/>
              <a:t>Kotlin</a:t>
            </a:r>
            <a:r>
              <a:rPr lang="pt-BR"/>
              <a:t>.</a:t>
            </a:r>
          </a:p>
          <a:p>
            <a:r>
              <a:rPr lang="pt-BR"/>
              <a:t>Podemos aproveitar qualquer biblioteca ou classe escrita em Java nos nossos aplicativos feitos em </a:t>
            </a:r>
            <a:r>
              <a:rPr lang="pt-BR" err="1"/>
              <a:t>Kotlin</a:t>
            </a:r>
            <a:r>
              <a:rPr lang="pt-BR"/>
              <a:t>.</a:t>
            </a:r>
          </a:p>
        </p:txBody>
      </p:sp>
    </p:spTree>
    <p:extLst>
      <p:ext uri="{BB962C8B-B14F-4D97-AF65-F5344CB8AC3E}">
        <p14:creationId xmlns:p14="http://schemas.microsoft.com/office/powerpoint/2010/main" val="3968828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6F3BD0-A5F7-423B-8F55-E61495AEA72E}"/>
              </a:ext>
            </a:extLst>
          </p:cNvPr>
          <p:cNvSpPr>
            <a:spLocks noGrp="1"/>
          </p:cNvSpPr>
          <p:nvPr>
            <p:ph type="title"/>
          </p:nvPr>
        </p:nvSpPr>
        <p:spPr/>
        <p:txBody>
          <a:bodyPr/>
          <a:lstStyle/>
          <a:p>
            <a:r>
              <a:rPr lang="pt-BR"/>
              <a:t> Exemplo de interoperabilidade</a:t>
            </a:r>
          </a:p>
        </p:txBody>
      </p:sp>
      <p:sp>
        <p:nvSpPr>
          <p:cNvPr id="3" name="Espaço Reservado para Conteúdo 2">
            <a:extLst>
              <a:ext uri="{FF2B5EF4-FFF2-40B4-BE49-F238E27FC236}">
                <a16:creationId xmlns:a16="http://schemas.microsoft.com/office/drawing/2014/main" id="{9AC9B88A-4ACB-4339-B645-969E7E22ED80}"/>
              </a:ext>
            </a:extLst>
          </p:cNvPr>
          <p:cNvSpPr>
            <a:spLocks noGrp="1"/>
          </p:cNvSpPr>
          <p:nvPr>
            <p:ph idx="1"/>
          </p:nvPr>
        </p:nvSpPr>
        <p:spPr>
          <a:xfrm>
            <a:off x="1433624" y="2556932"/>
            <a:ext cx="9601196" cy="3318936"/>
          </a:xfrm>
        </p:spPr>
        <p:txBody>
          <a:bodyPr/>
          <a:lstStyle/>
          <a:p>
            <a:pPr algn="just"/>
            <a:r>
              <a:rPr lang="pt-BR"/>
              <a:t>Vamos a um exemplo prático, vamos supor que você criou uma classe em Java chamada Calculadora e, dentro dela, você criou um método chamado somar , que faz a soma de dois números inteiros. O código seria o seguinte:</a:t>
            </a:r>
          </a:p>
          <a:p>
            <a:pPr algn="just"/>
            <a:endParaRPr lang="pt-BR"/>
          </a:p>
          <a:p>
            <a:pPr algn="just"/>
            <a:endParaRPr lang="pt-BR"/>
          </a:p>
          <a:p>
            <a:pPr algn="just"/>
            <a:r>
              <a:rPr lang="pt-BR"/>
              <a:t>classe no seu código </a:t>
            </a:r>
            <a:r>
              <a:rPr lang="pt-BR" err="1"/>
              <a:t>Kotlin</a:t>
            </a:r>
            <a:r>
              <a:rPr lang="pt-BR"/>
              <a:t>:</a:t>
            </a:r>
          </a:p>
        </p:txBody>
      </p:sp>
      <p:pic>
        <p:nvPicPr>
          <p:cNvPr id="5" name="Imagem 4">
            <a:extLst>
              <a:ext uri="{FF2B5EF4-FFF2-40B4-BE49-F238E27FC236}">
                <a16:creationId xmlns:a16="http://schemas.microsoft.com/office/drawing/2014/main" id="{ABB17B10-3CCA-4A5D-A52E-850E53593C41}"/>
              </a:ext>
            </a:extLst>
          </p:cNvPr>
          <p:cNvPicPr>
            <a:picLocks noChangeAspect="1"/>
          </p:cNvPicPr>
          <p:nvPr/>
        </p:nvPicPr>
        <p:blipFill>
          <a:blip r:embed="rId2"/>
          <a:stretch>
            <a:fillRect/>
          </a:stretch>
        </p:blipFill>
        <p:spPr>
          <a:xfrm>
            <a:off x="6746795" y="3773660"/>
            <a:ext cx="2890426" cy="885480"/>
          </a:xfrm>
          <a:prstGeom prst="rect">
            <a:avLst/>
          </a:prstGeom>
        </p:spPr>
      </p:pic>
      <p:sp>
        <p:nvSpPr>
          <p:cNvPr id="8" name="Seta: para a Direita 7">
            <a:extLst>
              <a:ext uri="{FF2B5EF4-FFF2-40B4-BE49-F238E27FC236}">
                <a16:creationId xmlns:a16="http://schemas.microsoft.com/office/drawing/2014/main" id="{F9CC581D-10D2-4353-A6B0-E89F8283D577}"/>
              </a:ext>
            </a:extLst>
          </p:cNvPr>
          <p:cNvSpPr/>
          <p:nvPr/>
        </p:nvSpPr>
        <p:spPr>
          <a:xfrm rot="5400000">
            <a:off x="8101916" y="4601753"/>
            <a:ext cx="471233" cy="302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54FC12F6-117A-4CBB-B023-7BA44FA680A5}"/>
              </a:ext>
            </a:extLst>
          </p:cNvPr>
          <p:cNvPicPr>
            <a:picLocks noChangeAspect="1"/>
          </p:cNvPicPr>
          <p:nvPr/>
        </p:nvPicPr>
        <p:blipFill>
          <a:blip r:embed="rId3"/>
          <a:stretch>
            <a:fillRect/>
          </a:stretch>
        </p:blipFill>
        <p:spPr>
          <a:xfrm>
            <a:off x="6829859" y="5000435"/>
            <a:ext cx="2807362" cy="687770"/>
          </a:xfrm>
          <a:prstGeom prst="rect">
            <a:avLst/>
          </a:prstGeom>
        </p:spPr>
      </p:pic>
    </p:spTree>
    <p:extLst>
      <p:ext uri="{BB962C8B-B14F-4D97-AF65-F5344CB8AC3E}">
        <p14:creationId xmlns:p14="http://schemas.microsoft.com/office/powerpoint/2010/main" val="64309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94FDA9-6046-40FE-AABD-6A557CC1064B}"/>
              </a:ext>
            </a:extLst>
          </p:cNvPr>
          <p:cNvSpPr>
            <a:spLocks noGrp="1"/>
          </p:cNvSpPr>
          <p:nvPr>
            <p:ph type="title"/>
          </p:nvPr>
        </p:nvSpPr>
        <p:spPr/>
        <p:txBody>
          <a:bodyPr/>
          <a:lstStyle/>
          <a:p>
            <a:r>
              <a:rPr lang="pt-BR"/>
              <a:t>UMA LINGUAGEM CONCISA</a:t>
            </a:r>
          </a:p>
        </p:txBody>
      </p:sp>
      <p:sp>
        <p:nvSpPr>
          <p:cNvPr id="3" name="Espaço Reservado para Conteúdo 2">
            <a:extLst>
              <a:ext uri="{FF2B5EF4-FFF2-40B4-BE49-F238E27FC236}">
                <a16:creationId xmlns:a16="http://schemas.microsoft.com/office/drawing/2014/main" id="{0957CA13-961F-4F41-83C1-6FA5F687D9F3}"/>
              </a:ext>
            </a:extLst>
          </p:cNvPr>
          <p:cNvSpPr>
            <a:spLocks noGrp="1"/>
          </p:cNvSpPr>
          <p:nvPr>
            <p:ph idx="1"/>
          </p:nvPr>
        </p:nvSpPr>
        <p:spPr/>
        <p:txBody>
          <a:bodyPr/>
          <a:lstStyle/>
          <a:p>
            <a:pPr algn="just"/>
            <a:r>
              <a:rPr lang="pt-BR"/>
              <a:t>Uma linguagem concisa, basicamente estamos falando que precisamos escrever menos código para fazer a mesma coisa que uma outra linguagem faria com mais código.</a:t>
            </a:r>
          </a:p>
          <a:p>
            <a:pPr algn="just"/>
            <a:r>
              <a:rPr lang="pt-BR"/>
              <a:t>A linguagem que utilizaremos como parâmetro será o Java.</a:t>
            </a:r>
          </a:p>
          <a:p>
            <a:pPr algn="just"/>
            <a:r>
              <a:rPr lang="pt-BR"/>
              <a:t>Vamos a mais um exemplo prático, o código Android a seguir define que o click de um botão que tenha um identificador </a:t>
            </a:r>
            <a:r>
              <a:rPr lang="pt-BR" err="1"/>
              <a:t>bt_login</a:t>
            </a:r>
            <a:r>
              <a:rPr lang="pt-BR"/>
              <a:t> chamará um método de nome </a:t>
            </a:r>
            <a:r>
              <a:rPr lang="pt-BR" err="1"/>
              <a:t>efetuarLogin</a:t>
            </a:r>
            <a:r>
              <a:rPr lang="pt-BR"/>
              <a:t> :</a:t>
            </a:r>
          </a:p>
        </p:txBody>
      </p:sp>
    </p:spTree>
    <p:extLst>
      <p:ext uri="{BB962C8B-B14F-4D97-AF65-F5344CB8AC3E}">
        <p14:creationId xmlns:p14="http://schemas.microsoft.com/office/powerpoint/2010/main" val="401191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389C1-A343-424A-A14E-D091BBF3B9B6}"/>
              </a:ext>
            </a:extLst>
          </p:cNvPr>
          <p:cNvSpPr>
            <a:spLocks noGrp="1"/>
          </p:cNvSpPr>
          <p:nvPr>
            <p:ph type="title"/>
          </p:nvPr>
        </p:nvSpPr>
        <p:spPr/>
        <p:txBody>
          <a:bodyPr/>
          <a:lstStyle/>
          <a:p>
            <a:r>
              <a:rPr lang="pt-BR"/>
              <a:t>Exemplo 01</a:t>
            </a:r>
          </a:p>
        </p:txBody>
      </p:sp>
      <p:sp>
        <p:nvSpPr>
          <p:cNvPr id="3" name="Espaço Reservado para Conteúdo 2">
            <a:extLst>
              <a:ext uri="{FF2B5EF4-FFF2-40B4-BE49-F238E27FC236}">
                <a16:creationId xmlns:a16="http://schemas.microsoft.com/office/drawing/2014/main" id="{DAECDECE-874A-4FA6-8C9B-C1C3EFB859F5}"/>
              </a:ext>
            </a:extLst>
          </p:cNvPr>
          <p:cNvSpPr>
            <a:spLocks noGrp="1"/>
          </p:cNvSpPr>
          <p:nvPr>
            <p:ph idx="1"/>
          </p:nvPr>
        </p:nvSpPr>
        <p:spPr/>
        <p:txBody>
          <a:bodyPr/>
          <a:lstStyle/>
          <a:p>
            <a:r>
              <a:rPr lang="pt-BR"/>
              <a:t>Aplicação Android:</a:t>
            </a:r>
          </a:p>
          <a:p>
            <a:endParaRPr lang="pt-BR"/>
          </a:p>
          <a:p>
            <a:endParaRPr lang="pt-BR"/>
          </a:p>
          <a:p>
            <a:r>
              <a:rPr lang="pt-BR"/>
              <a:t>Aplicação em </a:t>
            </a:r>
            <a:r>
              <a:rPr lang="pt-BR" err="1"/>
              <a:t>Kotlin</a:t>
            </a:r>
            <a:r>
              <a:rPr lang="pt-BR"/>
              <a:t>:</a:t>
            </a:r>
          </a:p>
          <a:p>
            <a:endParaRPr lang="pt-BR"/>
          </a:p>
          <a:p>
            <a:endParaRPr lang="pt-BR"/>
          </a:p>
          <a:p>
            <a:endParaRPr lang="pt-BR"/>
          </a:p>
        </p:txBody>
      </p:sp>
      <p:pic>
        <p:nvPicPr>
          <p:cNvPr id="5" name="Imagem 4">
            <a:extLst>
              <a:ext uri="{FF2B5EF4-FFF2-40B4-BE49-F238E27FC236}">
                <a16:creationId xmlns:a16="http://schemas.microsoft.com/office/drawing/2014/main" id="{A6BEC3D1-859C-4EDA-8B85-8AB08369839C}"/>
              </a:ext>
            </a:extLst>
          </p:cNvPr>
          <p:cNvPicPr>
            <a:picLocks noChangeAspect="1"/>
          </p:cNvPicPr>
          <p:nvPr/>
        </p:nvPicPr>
        <p:blipFill>
          <a:blip r:embed="rId2"/>
          <a:stretch>
            <a:fillRect/>
          </a:stretch>
        </p:blipFill>
        <p:spPr>
          <a:xfrm>
            <a:off x="2839003" y="2987970"/>
            <a:ext cx="3668123" cy="1190625"/>
          </a:xfrm>
          <a:prstGeom prst="rect">
            <a:avLst/>
          </a:prstGeom>
        </p:spPr>
      </p:pic>
      <p:pic>
        <p:nvPicPr>
          <p:cNvPr id="7" name="Imagem 6">
            <a:extLst>
              <a:ext uri="{FF2B5EF4-FFF2-40B4-BE49-F238E27FC236}">
                <a16:creationId xmlns:a16="http://schemas.microsoft.com/office/drawing/2014/main" id="{6C087037-D334-4CEC-B63D-B4C7BEDA682B}"/>
              </a:ext>
            </a:extLst>
          </p:cNvPr>
          <p:cNvPicPr>
            <a:picLocks noChangeAspect="1"/>
          </p:cNvPicPr>
          <p:nvPr/>
        </p:nvPicPr>
        <p:blipFill>
          <a:blip r:embed="rId3"/>
          <a:stretch>
            <a:fillRect/>
          </a:stretch>
        </p:blipFill>
        <p:spPr>
          <a:xfrm>
            <a:off x="2839003" y="4733149"/>
            <a:ext cx="3409950" cy="942975"/>
          </a:xfrm>
          <a:prstGeom prst="rect">
            <a:avLst/>
          </a:prstGeom>
        </p:spPr>
      </p:pic>
    </p:spTree>
    <p:extLst>
      <p:ext uri="{BB962C8B-B14F-4D97-AF65-F5344CB8AC3E}">
        <p14:creationId xmlns:p14="http://schemas.microsoft.com/office/powerpoint/2010/main" val="3396506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A17647-3F51-4BE3-A038-172436FDDADA}"/>
              </a:ext>
            </a:extLst>
          </p:cNvPr>
          <p:cNvSpPr>
            <a:spLocks noGrp="1"/>
          </p:cNvSpPr>
          <p:nvPr>
            <p:ph type="title"/>
          </p:nvPr>
        </p:nvSpPr>
        <p:spPr/>
        <p:txBody>
          <a:bodyPr/>
          <a:lstStyle/>
          <a:p>
            <a:pPr algn="l"/>
            <a:r>
              <a:rPr lang="pt-BR"/>
              <a:t>Exemplo 02</a:t>
            </a:r>
          </a:p>
        </p:txBody>
      </p:sp>
      <p:sp>
        <p:nvSpPr>
          <p:cNvPr id="3" name="Espaço Reservado para Conteúdo 2">
            <a:extLst>
              <a:ext uri="{FF2B5EF4-FFF2-40B4-BE49-F238E27FC236}">
                <a16:creationId xmlns:a16="http://schemas.microsoft.com/office/drawing/2014/main" id="{2018A8AB-9B86-4C9D-AC9B-30F9E255209F}"/>
              </a:ext>
            </a:extLst>
          </p:cNvPr>
          <p:cNvSpPr>
            <a:spLocks noGrp="1"/>
          </p:cNvSpPr>
          <p:nvPr>
            <p:ph idx="1"/>
          </p:nvPr>
        </p:nvSpPr>
        <p:spPr>
          <a:xfrm>
            <a:off x="1295401" y="2556932"/>
            <a:ext cx="5180487" cy="3318936"/>
          </a:xfrm>
        </p:spPr>
        <p:txBody>
          <a:bodyPr/>
          <a:lstStyle/>
          <a:p>
            <a:pPr algn="just"/>
            <a:r>
              <a:rPr lang="pt-BR"/>
              <a:t>Vamos supor que você precise criar uma classe de modelo que vai representar um cliente da sua aplicação. Para simplificar, esse cliente terá somente um e-mail e um nome de usuário. Em Java, sua classe ficaria assim:</a:t>
            </a:r>
          </a:p>
          <a:p>
            <a:pPr algn="just"/>
            <a:r>
              <a:rPr lang="pt-BR"/>
              <a:t>Em </a:t>
            </a:r>
            <a:r>
              <a:rPr lang="pt-BR" err="1"/>
              <a:t>Kotlin</a:t>
            </a:r>
            <a:r>
              <a:rPr lang="pt-BR"/>
              <a:t>:</a:t>
            </a:r>
          </a:p>
        </p:txBody>
      </p:sp>
      <p:pic>
        <p:nvPicPr>
          <p:cNvPr id="11" name="Imagem 10">
            <a:extLst>
              <a:ext uri="{FF2B5EF4-FFF2-40B4-BE49-F238E27FC236}">
                <a16:creationId xmlns:a16="http://schemas.microsoft.com/office/drawing/2014/main" id="{2B97428B-D36A-462C-BF0F-3D6967824B1E}"/>
              </a:ext>
            </a:extLst>
          </p:cNvPr>
          <p:cNvPicPr>
            <a:picLocks noChangeAspect="1"/>
          </p:cNvPicPr>
          <p:nvPr/>
        </p:nvPicPr>
        <p:blipFill>
          <a:blip r:embed="rId2"/>
          <a:stretch>
            <a:fillRect/>
          </a:stretch>
        </p:blipFill>
        <p:spPr>
          <a:xfrm>
            <a:off x="7289609" y="1425788"/>
            <a:ext cx="3253564" cy="3401148"/>
          </a:xfrm>
          <a:prstGeom prst="rect">
            <a:avLst/>
          </a:prstGeom>
        </p:spPr>
      </p:pic>
      <p:pic>
        <p:nvPicPr>
          <p:cNvPr id="13" name="Imagem 12">
            <a:extLst>
              <a:ext uri="{FF2B5EF4-FFF2-40B4-BE49-F238E27FC236}">
                <a16:creationId xmlns:a16="http://schemas.microsoft.com/office/drawing/2014/main" id="{009537F3-A968-413A-B9E4-669E1CB47B48}"/>
              </a:ext>
            </a:extLst>
          </p:cNvPr>
          <p:cNvPicPr>
            <a:picLocks noChangeAspect="1"/>
          </p:cNvPicPr>
          <p:nvPr/>
        </p:nvPicPr>
        <p:blipFill>
          <a:blip r:embed="rId3"/>
          <a:stretch>
            <a:fillRect/>
          </a:stretch>
        </p:blipFill>
        <p:spPr>
          <a:xfrm>
            <a:off x="6564781" y="5428564"/>
            <a:ext cx="4743450" cy="457200"/>
          </a:xfrm>
          <a:prstGeom prst="rect">
            <a:avLst/>
          </a:prstGeom>
        </p:spPr>
      </p:pic>
      <p:sp>
        <p:nvSpPr>
          <p:cNvPr id="14" name="Seta: para a Direita 13">
            <a:extLst>
              <a:ext uri="{FF2B5EF4-FFF2-40B4-BE49-F238E27FC236}">
                <a16:creationId xmlns:a16="http://schemas.microsoft.com/office/drawing/2014/main" id="{6662C9E1-A932-4246-8EF3-1C0DC5C52357}"/>
              </a:ext>
            </a:extLst>
          </p:cNvPr>
          <p:cNvSpPr/>
          <p:nvPr/>
        </p:nvSpPr>
        <p:spPr>
          <a:xfrm>
            <a:off x="5678232" y="5489159"/>
            <a:ext cx="535831" cy="318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Seta: para a Direita 14">
            <a:extLst>
              <a:ext uri="{FF2B5EF4-FFF2-40B4-BE49-F238E27FC236}">
                <a16:creationId xmlns:a16="http://schemas.microsoft.com/office/drawing/2014/main" id="{547386C3-0059-4829-B53E-BF00FC06B766}"/>
              </a:ext>
            </a:extLst>
          </p:cNvPr>
          <p:cNvSpPr/>
          <p:nvPr/>
        </p:nvSpPr>
        <p:spPr>
          <a:xfrm>
            <a:off x="6668268" y="3432958"/>
            <a:ext cx="535831" cy="318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46009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â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â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â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FD76A2155F3246B886EC6370A02385" ma:contentTypeVersion="3" ma:contentTypeDescription="Create a new document." ma:contentTypeScope="" ma:versionID="807b088c26a0f9d08a094a98369070c3">
  <xsd:schema xmlns:xsd="http://www.w3.org/2001/XMLSchema" xmlns:xs="http://www.w3.org/2001/XMLSchema" xmlns:p="http://schemas.microsoft.com/office/2006/metadata/properties" xmlns:ns2="70bf03d2-b474-4d0e-8565-8e542d7c5d73" targetNamespace="http://schemas.microsoft.com/office/2006/metadata/properties" ma:root="true" ma:fieldsID="40d7103e73ef966191f6eeab12b875e2" ns2:_="">
    <xsd:import namespace="70bf03d2-b474-4d0e-8565-8e542d7c5d73"/>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bf03d2-b474-4d0e-8565-8e542d7c5d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A743D8-567B-4740-9970-7F8C46FD9DBF}">
  <ds:schemaRefs>
    <ds:schemaRef ds:uri="http://schemas.microsoft.com/sharepoint/v3/contenttype/forms"/>
  </ds:schemaRefs>
</ds:datastoreItem>
</file>

<file path=customXml/itemProps2.xml><?xml version="1.0" encoding="utf-8"?>
<ds:datastoreItem xmlns:ds="http://schemas.openxmlformats.org/officeDocument/2006/customXml" ds:itemID="{6B029436-515B-4C19-B705-C98C1F169A65}">
  <ds:schemaRefs>
    <ds:schemaRef ds:uri="4792a495-fb95-4f0b-8901-82a62524481e"/>
    <ds:schemaRef ds:uri="6ade2dcc-c473-40cd-ac36-9b190514cac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292E83B-94CD-41E2-9A1A-E80A94360CC9}"/>
</file>

<file path=docProps/app.xml><?xml version="1.0" encoding="utf-8"?>
<Properties xmlns="http://schemas.openxmlformats.org/officeDocument/2006/extended-properties" xmlns:vt="http://schemas.openxmlformats.org/officeDocument/2006/docPropsVTypes">
  <Template>Organic</Template>
  <Application>Microsoft Office PowerPoint</Application>
  <PresentationFormat>Widescreen</PresentationFormat>
  <Slides>34</Slides>
  <Notes>1</Notes>
  <HiddenSlides>0</HiddenSlides>
  <ScaleCrop>false</ScaleCrop>
  <HeadingPairs>
    <vt:vector size="4" baseType="variant">
      <vt:variant>
        <vt:lpstr>Tema</vt:lpstr>
      </vt:variant>
      <vt:variant>
        <vt:i4>1</vt:i4>
      </vt:variant>
      <vt:variant>
        <vt:lpstr>Títulos de slides</vt:lpstr>
      </vt:variant>
      <vt:variant>
        <vt:i4>34</vt:i4>
      </vt:variant>
    </vt:vector>
  </HeadingPairs>
  <TitlesOfParts>
    <vt:vector size="35" baseType="lpstr">
      <vt:lpstr>Orgânico</vt:lpstr>
      <vt:lpstr>Linguagem  Kotlin Desenvolvimento Android</vt:lpstr>
      <vt:lpstr>A LINGUAGEM KOTLIN</vt:lpstr>
      <vt:lpstr>UM BREVE HISTÓRICO</vt:lpstr>
      <vt:lpstr>UM BREVE HISTÓRICO</vt:lpstr>
      <vt:lpstr>INTEROPERABILIDADE</vt:lpstr>
      <vt:lpstr> Exemplo de interoperabilidade</vt:lpstr>
      <vt:lpstr>UMA LINGUAGEM CONCISA</vt:lpstr>
      <vt:lpstr>Exemplo 01</vt:lpstr>
      <vt:lpstr>Exemplo 02</vt:lpstr>
      <vt:lpstr>LIVRE-SE DAS REFERÊNCIAS NULAS </vt:lpstr>
      <vt:lpstr>REFERÊNCIAS NULAS</vt:lpstr>
      <vt:lpstr>REFERÊNCIAS NULAS</vt:lpstr>
      <vt:lpstr>REFERÊNCIAS NULAS</vt:lpstr>
      <vt:lpstr>Conhecendo  play Kotlin</vt:lpstr>
      <vt:lpstr>Apresentação do PowerPoint</vt:lpstr>
      <vt:lpstr>Conhecendo  play Kotlin</vt:lpstr>
      <vt:lpstr>Apresentação do PowerPoint</vt:lpstr>
      <vt:lpstr>Conhecendo  play Kotlin</vt:lpstr>
      <vt:lpstr>Apresentação do PowerPoint</vt:lpstr>
      <vt:lpstr>Conhecendo  play Kotlin</vt:lpstr>
      <vt:lpstr>Conhecendo  play Kotlin</vt:lpstr>
      <vt:lpstr>Conhecendo  play Kotlin</vt:lpstr>
      <vt:lpstr>Conhecendo  play.kotlinlang.org</vt:lpstr>
      <vt:lpstr>INSERINDO COMENTÁRIOS NO CÓDIGO</vt:lpstr>
      <vt:lpstr>INSERINDO COMENTÁRIOS NO CÓDIGO</vt:lpstr>
      <vt:lpstr>DEFININDO VARIÁVEIS VAL E VAR</vt:lpstr>
      <vt:lpstr>DEFININDO VARIÁVEIS VAL E VAR</vt:lpstr>
      <vt:lpstr>DEFININDO VARIÁVEIS VAL E VAR</vt:lpstr>
      <vt:lpstr>Apresentação do PowerPoint</vt:lpstr>
      <vt:lpstr>Variáveis imutáveis(constantes)</vt:lpstr>
      <vt:lpstr>Variáveis imutáveis(constantes)</vt:lpstr>
      <vt:lpstr>Variáveis imutáveis(constantes)</vt:lpstr>
      <vt:lpstr>Exemplo 01(continuação)</vt:lpstr>
      <vt:lpstr>Exemplo 01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Linguagem  Kotlin Desenvolvimento Android</dc:title>
  <dc:creator>CARLOS ALBERTO PEREIRA DA SILVA</dc:creator>
  <cp:revision>7</cp:revision>
  <dcterms:created xsi:type="dcterms:W3CDTF">2022-01-20T18:24:18Z</dcterms:created>
  <dcterms:modified xsi:type="dcterms:W3CDTF">2023-04-12T17:21:38Z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0x010100A2FD76A2155F3246B886EC6370A02385</vt:lpwstr>
  </property>
</Properties>
</file>