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3" r:id="rId3"/>
    <p:sldId id="258" r:id="rId4"/>
    <p:sldId id="264" r:id="rId5"/>
    <p:sldId id="265" r:id="rId6"/>
    <p:sldId id="260" r:id="rId7"/>
    <p:sldId id="268"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4C79"/>
    <a:srgbClr val="6877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3"/>
  </p:normalViewPr>
  <p:slideViewPr>
    <p:cSldViewPr snapToGrid="0" snapToObjects="1">
      <p:cViewPr varScale="1">
        <p:scale>
          <a:sx n="98" d="100"/>
          <a:sy n="98" d="100"/>
        </p:scale>
        <p:origin x="10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59B22-D7C4-8C47-9194-C5F5536D96A9}" type="datetimeFigureOut">
              <a:rPr lang="es-ES_tradnl" smtClean="0"/>
              <a:t>6/12/20</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2B16F-DAB2-2847-948C-B7C826F1EAA1}" type="slidenum">
              <a:rPr lang="es-ES_tradnl" smtClean="0"/>
              <a:t>‹#›</a:t>
            </a:fld>
            <a:endParaRPr lang="es-ES_tradnl"/>
          </a:p>
        </p:txBody>
      </p:sp>
    </p:spTree>
    <p:extLst>
      <p:ext uri="{BB962C8B-B14F-4D97-AF65-F5344CB8AC3E}">
        <p14:creationId xmlns:p14="http://schemas.microsoft.com/office/powerpoint/2010/main" val="1260779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2F02B16F-DAB2-2847-948C-B7C826F1EAA1}" type="slidenum">
              <a:rPr lang="es-ES_tradnl" smtClean="0"/>
              <a:t>8</a:t>
            </a:fld>
            <a:endParaRPr lang="es-ES_tradnl"/>
          </a:p>
        </p:txBody>
      </p:sp>
    </p:spTree>
    <p:extLst>
      <p:ext uri="{BB962C8B-B14F-4D97-AF65-F5344CB8AC3E}">
        <p14:creationId xmlns:p14="http://schemas.microsoft.com/office/powerpoint/2010/main" val="189069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0FD61-4A09-2240-907B-761FA7BBE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98F2B2C3-B249-F142-B797-4A5C6C545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8F5CF79A-9B3C-104C-9EB4-08BB88F74167}"/>
              </a:ext>
            </a:extLst>
          </p:cNvPr>
          <p:cNvSpPr>
            <a:spLocks noGrp="1"/>
          </p:cNvSpPr>
          <p:nvPr>
            <p:ph type="dt" sz="half" idx="10"/>
          </p:nvPr>
        </p:nvSpPr>
        <p:spPr/>
        <p:txBody>
          <a:bodyPr/>
          <a:lstStyle/>
          <a:p>
            <a:fld id="{12C4BF04-3709-0F42-983F-C689DE3661B2}" type="datetimeFigureOut">
              <a:rPr lang="es-ES_tradnl" smtClean="0"/>
              <a:t>6/12/20</a:t>
            </a:fld>
            <a:endParaRPr lang="es-ES_tradnl"/>
          </a:p>
        </p:txBody>
      </p:sp>
      <p:sp>
        <p:nvSpPr>
          <p:cNvPr id="5" name="Footer Placeholder 4">
            <a:extLst>
              <a:ext uri="{FF2B5EF4-FFF2-40B4-BE49-F238E27FC236}">
                <a16:creationId xmlns:a16="http://schemas.microsoft.com/office/drawing/2014/main" id="{0519D80D-702B-2B4A-9C88-0C354874BE3D}"/>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C1F23CCF-6A0B-F240-9F1A-AB251733BACA}"/>
              </a:ext>
            </a:extLst>
          </p:cNvPr>
          <p:cNvSpPr>
            <a:spLocks noGrp="1"/>
          </p:cNvSpPr>
          <p:nvPr>
            <p:ph type="sldNum" sz="quarter" idx="12"/>
          </p:nvPr>
        </p:nvSpPr>
        <p:spPr/>
        <p:txBody>
          <a:bodyPr/>
          <a:lstStyle/>
          <a:p>
            <a:fld id="{A1945E61-A803-144E-B0D2-059510819D3D}" type="slidenum">
              <a:rPr lang="es-ES_tradnl" smtClean="0"/>
              <a:t>‹#›</a:t>
            </a:fld>
            <a:endParaRPr lang="es-ES_tradnl"/>
          </a:p>
        </p:txBody>
      </p:sp>
    </p:spTree>
    <p:extLst>
      <p:ext uri="{BB962C8B-B14F-4D97-AF65-F5344CB8AC3E}">
        <p14:creationId xmlns:p14="http://schemas.microsoft.com/office/powerpoint/2010/main" val="171943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68D5-A782-E246-AAF8-FCC0FAC7F757}"/>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3F5FBE1F-89C9-E442-AD41-5177B9F7AF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B81E2F0E-935A-2B44-8215-38406E988CC7}"/>
              </a:ext>
            </a:extLst>
          </p:cNvPr>
          <p:cNvSpPr>
            <a:spLocks noGrp="1"/>
          </p:cNvSpPr>
          <p:nvPr>
            <p:ph type="dt" sz="half" idx="10"/>
          </p:nvPr>
        </p:nvSpPr>
        <p:spPr/>
        <p:txBody>
          <a:bodyPr/>
          <a:lstStyle/>
          <a:p>
            <a:fld id="{12C4BF04-3709-0F42-983F-C689DE3661B2}" type="datetimeFigureOut">
              <a:rPr lang="es-ES_tradnl" smtClean="0"/>
              <a:t>6/12/20</a:t>
            </a:fld>
            <a:endParaRPr lang="es-ES_tradnl"/>
          </a:p>
        </p:txBody>
      </p:sp>
      <p:sp>
        <p:nvSpPr>
          <p:cNvPr id="5" name="Footer Placeholder 4">
            <a:extLst>
              <a:ext uri="{FF2B5EF4-FFF2-40B4-BE49-F238E27FC236}">
                <a16:creationId xmlns:a16="http://schemas.microsoft.com/office/drawing/2014/main" id="{1882308F-34C0-2647-A6DD-3D32AE8C4C19}"/>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9961592-608A-6D42-8145-65D6E59F9238}"/>
              </a:ext>
            </a:extLst>
          </p:cNvPr>
          <p:cNvSpPr>
            <a:spLocks noGrp="1"/>
          </p:cNvSpPr>
          <p:nvPr>
            <p:ph type="sldNum" sz="quarter" idx="12"/>
          </p:nvPr>
        </p:nvSpPr>
        <p:spPr/>
        <p:txBody>
          <a:bodyPr/>
          <a:lstStyle/>
          <a:p>
            <a:fld id="{A1945E61-A803-144E-B0D2-059510819D3D}" type="slidenum">
              <a:rPr lang="es-ES_tradnl" smtClean="0"/>
              <a:t>‹#›</a:t>
            </a:fld>
            <a:endParaRPr lang="es-ES_tradnl"/>
          </a:p>
        </p:txBody>
      </p:sp>
    </p:spTree>
    <p:extLst>
      <p:ext uri="{BB962C8B-B14F-4D97-AF65-F5344CB8AC3E}">
        <p14:creationId xmlns:p14="http://schemas.microsoft.com/office/powerpoint/2010/main" val="69617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12464-2C62-6543-99EA-7C186C12AC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80F6F20C-B458-4548-A279-EC832998D5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704C2196-FF43-6745-A5A8-47AE8AF78494}"/>
              </a:ext>
            </a:extLst>
          </p:cNvPr>
          <p:cNvSpPr>
            <a:spLocks noGrp="1"/>
          </p:cNvSpPr>
          <p:nvPr>
            <p:ph type="dt" sz="half" idx="10"/>
          </p:nvPr>
        </p:nvSpPr>
        <p:spPr/>
        <p:txBody>
          <a:bodyPr/>
          <a:lstStyle/>
          <a:p>
            <a:fld id="{12C4BF04-3709-0F42-983F-C689DE3661B2}" type="datetimeFigureOut">
              <a:rPr lang="es-ES_tradnl" smtClean="0"/>
              <a:t>6/12/20</a:t>
            </a:fld>
            <a:endParaRPr lang="es-ES_tradnl"/>
          </a:p>
        </p:txBody>
      </p:sp>
      <p:sp>
        <p:nvSpPr>
          <p:cNvPr id="5" name="Footer Placeholder 4">
            <a:extLst>
              <a:ext uri="{FF2B5EF4-FFF2-40B4-BE49-F238E27FC236}">
                <a16:creationId xmlns:a16="http://schemas.microsoft.com/office/drawing/2014/main" id="{3FC5F2F2-B743-2A46-A73A-5E2E0CCEB6FE}"/>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04CD184A-53FF-7447-9DD5-E796C09768CA}"/>
              </a:ext>
            </a:extLst>
          </p:cNvPr>
          <p:cNvSpPr>
            <a:spLocks noGrp="1"/>
          </p:cNvSpPr>
          <p:nvPr>
            <p:ph type="sldNum" sz="quarter" idx="12"/>
          </p:nvPr>
        </p:nvSpPr>
        <p:spPr/>
        <p:txBody>
          <a:bodyPr/>
          <a:lstStyle/>
          <a:p>
            <a:fld id="{A1945E61-A803-144E-B0D2-059510819D3D}" type="slidenum">
              <a:rPr lang="es-ES_tradnl" smtClean="0"/>
              <a:t>‹#›</a:t>
            </a:fld>
            <a:endParaRPr lang="es-ES_tradnl"/>
          </a:p>
        </p:txBody>
      </p:sp>
    </p:spTree>
    <p:extLst>
      <p:ext uri="{BB962C8B-B14F-4D97-AF65-F5344CB8AC3E}">
        <p14:creationId xmlns:p14="http://schemas.microsoft.com/office/powerpoint/2010/main" val="405041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82B7-7EBD-3A49-8B81-B12C7B1ADBFB}"/>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592B0851-40B1-4F41-A1C8-71650A3D2A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F61F7698-1A8D-404F-B0C5-0C80349B2A8E}"/>
              </a:ext>
            </a:extLst>
          </p:cNvPr>
          <p:cNvSpPr>
            <a:spLocks noGrp="1"/>
          </p:cNvSpPr>
          <p:nvPr>
            <p:ph type="dt" sz="half" idx="10"/>
          </p:nvPr>
        </p:nvSpPr>
        <p:spPr/>
        <p:txBody>
          <a:bodyPr/>
          <a:lstStyle/>
          <a:p>
            <a:fld id="{12C4BF04-3709-0F42-983F-C689DE3661B2}" type="datetimeFigureOut">
              <a:rPr lang="es-ES_tradnl" smtClean="0"/>
              <a:t>6/12/20</a:t>
            </a:fld>
            <a:endParaRPr lang="es-ES_tradnl"/>
          </a:p>
        </p:txBody>
      </p:sp>
      <p:sp>
        <p:nvSpPr>
          <p:cNvPr id="5" name="Footer Placeholder 4">
            <a:extLst>
              <a:ext uri="{FF2B5EF4-FFF2-40B4-BE49-F238E27FC236}">
                <a16:creationId xmlns:a16="http://schemas.microsoft.com/office/drawing/2014/main" id="{BC698231-0BFF-9F40-8383-AEF070F68178}"/>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6F5C495B-FFDA-3A4A-8672-1B139ECA8162}"/>
              </a:ext>
            </a:extLst>
          </p:cNvPr>
          <p:cNvSpPr>
            <a:spLocks noGrp="1"/>
          </p:cNvSpPr>
          <p:nvPr>
            <p:ph type="sldNum" sz="quarter" idx="12"/>
          </p:nvPr>
        </p:nvSpPr>
        <p:spPr/>
        <p:txBody>
          <a:bodyPr/>
          <a:lstStyle/>
          <a:p>
            <a:fld id="{A1945E61-A803-144E-B0D2-059510819D3D}" type="slidenum">
              <a:rPr lang="es-ES_tradnl" smtClean="0"/>
              <a:t>‹#›</a:t>
            </a:fld>
            <a:endParaRPr lang="es-ES_tradnl"/>
          </a:p>
        </p:txBody>
      </p:sp>
    </p:spTree>
    <p:extLst>
      <p:ext uri="{BB962C8B-B14F-4D97-AF65-F5344CB8AC3E}">
        <p14:creationId xmlns:p14="http://schemas.microsoft.com/office/powerpoint/2010/main" val="373321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4A4B-7B31-A545-B566-5DD9B2F80B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CEA85833-A587-AF49-B71D-62E8431754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2BCBD-5C06-814A-B7C5-A9C2AE300845}"/>
              </a:ext>
            </a:extLst>
          </p:cNvPr>
          <p:cNvSpPr>
            <a:spLocks noGrp="1"/>
          </p:cNvSpPr>
          <p:nvPr>
            <p:ph type="dt" sz="half" idx="10"/>
          </p:nvPr>
        </p:nvSpPr>
        <p:spPr/>
        <p:txBody>
          <a:bodyPr/>
          <a:lstStyle/>
          <a:p>
            <a:fld id="{12C4BF04-3709-0F42-983F-C689DE3661B2}" type="datetimeFigureOut">
              <a:rPr lang="es-ES_tradnl" smtClean="0"/>
              <a:t>6/12/20</a:t>
            </a:fld>
            <a:endParaRPr lang="es-ES_tradnl"/>
          </a:p>
        </p:txBody>
      </p:sp>
      <p:sp>
        <p:nvSpPr>
          <p:cNvPr id="5" name="Footer Placeholder 4">
            <a:extLst>
              <a:ext uri="{FF2B5EF4-FFF2-40B4-BE49-F238E27FC236}">
                <a16:creationId xmlns:a16="http://schemas.microsoft.com/office/drawing/2014/main" id="{024934B5-167E-8544-ABB9-7D0D4F979B29}"/>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9B123C23-578B-864F-AB85-73C75690582D}"/>
              </a:ext>
            </a:extLst>
          </p:cNvPr>
          <p:cNvSpPr>
            <a:spLocks noGrp="1"/>
          </p:cNvSpPr>
          <p:nvPr>
            <p:ph type="sldNum" sz="quarter" idx="12"/>
          </p:nvPr>
        </p:nvSpPr>
        <p:spPr/>
        <p:txBody>
          <a:bodyPr/>
          <a:lstStyle/>
          <a:p>
            <a:fld id="{A1945E61-A803-144E-B0D2-059510819D3D}" type="slidenum">
              <a:rPr lang="es-ES_tradnl" smtClean="0"/>
              <a:t>‹#›</a:t>
            </a:fld>
            <a:endParaRPr lang="es-ES_tradnl"/>
          </a:p>
        </p:txBody>
      </p:sp>
    </p:spTree>
    <p:extLst>
      <p:ext uri="{BB962C8B-B14F-4D97-AF65-F5344CB8AC3E}">
        <p14:creationId xmlns:p14="http://schemas.microsoft.com/office/powerpoint/2010/main" val="3417713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6B093-2445-814D-9976-CE1E13B53FFA}"/>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B6D38FC5-D6A5-ED46-A60F-23C3AB968A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945C765E-2B39-B943-884B-1B28EB59D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1531D05D-4D90-C046-B54D-892729A4A76D}"/>
              </a:ext>
            </a:extLst>
          </p:cNvPr>
          <p:cNvSpPr>
            <a:spLocks noGrp="1"/>
          </p:cNvSpPr>
          <p:nvPr>
            <p:ph type="dt" sz="half" idx="10"/>
          </p:nvPr>
        </p:nvSpPr>
        <p:spPr/>
        <p:txBody>
          <a:bodyPr/>
          <a:lstStyle/>
          <a:p>
            <a:fld id="{12C4BF04-3709-0F42-983F-C689DE3661B2}" type="datetimeFigureOut">
              <a:rPr lang="es-ES_tradnl" smtClean="0"/>
              <a:t>6/12/20</a:t>
            </a:fld>
            <a:endParaRPr lang="es-ES_tradnl"/>
          </a:p>
        </p:txBody>
      </p:sp>
      <p:sp>
        <p:nvSpPr>
          <p:cNvPr id="6" name="Footer Placeholder 5">
            <a:extLst>
              <a:ext uri="{FF2B5EF4-FFF2-40B4-BE49-F238E27FC236}">
                <a16:creationId xmlns:a16="http://schemas.microsoft.com/office/drawing/2014/main" id="{33903569-AEA4-064A-9A87-C8794DAA39C6}"/>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88A886C3-5D44-814A-AFE0-47F6CBCC7DAE}"/>
              </a:ext>
            </a:extLst>
          </p:cNvPr>
          <p:cNvSpPr>
            <a:spLocks noGrp="1"/>
          </p:cNvSpPr>
          <p:nvPr>
            <p:ph type="sldNum" sz="quarter" idx="12"/>
          </p:nvPr>
        </p:nvSpPr>
        <p:spPr/>
        <p:txBody>
          <a:bodyPr/>
          <a:lstStyle/>
          <a:p>
            <a:fld id="{A1945E61-A803-144E-B0D2-059510819D3D}" type="slidenum">
              <a:rPr lang="es-ES_tradnl" smtClean="0"/>
              <a:t>‹#›</a:t>
            </a:fld>
            <a:endParaRPr lang="es-ES_tradnl"/>
          </a:p>
        </p:txBody>
      </p:sp>
    </p:spTree>
    <p:extLst>
      <p:ext uri="{BB962C8B-B14F-4D97-AF65-F5344CB8AC3E}">
        <p14:creationId xmlns:p14="http://schemas.microsoft.com/office/powerpoint/2010/main" val="226303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0AA4-5371-E14D-803D-CE0118B604AA}"/>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4051E1C4-3215-2742-9A9C-9FBD85368E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4E2AA1-CD3C-C941-862C-DB997A6DE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32CAE430-4FD5-804C-B112-459A5B7EE5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5C499B-AB67-7142-A7E3-1884A7E512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7EB4B6C6-81EB-574E-93C1-32B3C80346C7}"/>
              </a:ext>
            </a:extLst>
          </p:cNvPr>
          <p:cNvSpPr>
            <a:spLocks noGrp="1"/>
          </p:cNvSpPr>
          <p:nvPr>
            <p:ph type="dt" sz="half" idx="10"/>
          </p:nvPr>
        </p:nvSpPr>
        <p:spPr/>
        <p:txBody>
          <a:bodyPr/>
          <a:lstStyle/>
          <a:p>
            <a:fld id="{12C4BF04-3709-0F42-983F-C689DE3661B2}" type="datetimeFigureOut">
              <a:rPr lang="es-ES_tradnl" smtClean="0"/>
              <a:t>6/12/20</a:t>
            </a:fld>
            <a:endParaRPr lang="es-ES_tradnl"/>
          </a:p>
        </p:txBody>
      </p:sp>
      <p:sp>
        <p:nvSpPr>
          <p:cNvPr id="8" name="Footer Placeholder 7">
            <a:extLst>
              <a:ext uri="{FF2B5EF4-FFF2-40B4-BE49-F238E27FC236}">
                <a16:creationId xmlns:a16="http://schemas.microsoft.com/office/drawing/2014/main" id="{D195B2FA-CD55-6C42-9F0E-34124D9A2715}"/>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517BCD12-BA1B-AB42-8CC5-42D8E8AFBCBE}"/>
              </a:ext>
            </a:extLst>
          </p:cNvPr>
          <p:cNvSpPr>
            <a:spLocks noGrp="1"/>
          </p:cNvSpPr>
          <p:nvPr>
            <p:ph type="sldNum" sz="quarter" idx="12"/>
          </p:nvPr>
        </p:nvSpPr>
        <p:spPr/>
        <p:txBody>
          <a:bodyPr/>
          <a:lstStyle/>
          <a:p>
            <a:fld id="{A1945E61-A803-144E-B0D2-059510819D3D}" type="slidenum">
              <a:rPr lang="es-ES_tradnl" smtClean="0"/>
              <a:t>‹#›</a:t>
            </a:fld>
            <a:endParaRPr lang="es-ES_tradnl"/>
          </a:p>
        </p:txBody>
      </p:sp>
    </p:spTree>
    <p:extLst>
      <p:ext uri="{BB962C8B-B14F-4D97-AF65-F5344CB8AC3E}">
        <p14:creationId xmlns:p14="http://schemas.microsoft.com/office/powerpoint/2010/main" val="254971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364B-AE19-F343-8776-A4ACB2C0F7C3}"/>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992A57DD-A1CC-2848-823E-AB339EF251D8}"/>
              </a:ext>
            </a:extLst>
          </p:cNvPr>
          <p:cNvSpPr>
            <a:spLocks noGrp="1"/>
          </p:cNvSpPr>
          <p:nvPr>
            <p:ph type="dt" sz="half" idx="10"/>
          </p:nvPr>
        </p:nvSpPr>
        <p:spPr/>
        <p:txBody>
          <a:bodyPr/>
          <a:lstStyle/>
          <a:p>
            <a:fld id="{12C4BF04-3709-0F42-983F-C689DE3661B2}" type="datetimeFigureOut">
              <a:rPr lang="es-ES_tradnl" smtClean="0"/>
              <a:t>6/12/20</a:t>
            </a:fld>
            <a:endParaRPr lang="es-ES_tradnl"/>
          </a:p>
        </p:txBody>
      </p:sp>
      <p:sp>
        <p:nvSpPr>
          <p:cNvPr id="4" name="Footer Placeholder 3">
            <a:extLst>
              <a:ext uri="{FF2B5EF4-FFF2-40B4-BE49-F238E27FC236}">
                <a16:creationId xmlns:a16="http://schemas.microsoft.com/office/drawing/2014/main" id="{765359D1-DFC9-BF43-B6EE-656F7ED5CA08}"/>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CDF55E4B-E8E2-844A-B8B4-6A21F95A178F}"/>
              </a:ext>
            </a:extLst>
          </p:cNvPr>
          <p:cNvSpPr>
            <a:spLocks noGrp="1"/>
          </p:cNvSpPr>
          <p:nvPr>
            <p:ph type="sldNum" sz="quarter" idx="12"/>
          </p:nvPr>
        </p:nvSpPr>
        <p:spPr/>
        <p:txBody>
          <a:bodyPr/>
          <a:lstStyle/>
          <a:p>
            <a:fld id="{A1945E61-A803-144E-B0D2-059510819D3D}" type="slidenum">
              <a:rPr lang="es-ES_tradnl" smtClean="0"/>
              <a:t>‹#›</a:t>
            </a:fld>
            <a:endParaRPr lang="es-ES_tradnl"/>
          </a:p>
        </p:txBody>
      </p:sp>
    </p:spTree>
    <p:extLst>
      <p:ext uri="{BB962C8B-B14F-4D97-AF65-F5344CB8AC3E}">
        <p14:creationId xmlns:p14="http://schemas.microsoft.com/office/powerpoint/2010/main" val="142218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E7689-FB4C-7E40-9DF0-A80A96139C67}"/>
              </a:ext>
            </a:extLst>
          </p:cNvPr>
          <p:cNvSpPr>
            <a:spLocks noGrp="1"/>
          </p:cNvSpPr>
          <p:nvPr>
            <p:ph type="dt" sz="half" idx="10"/>
          </p:nvPr>
        </p:nvSpPr>
        <p:spPr/>
        <p:txBody>
          <a:bodyPr/>
          <a:lstStyle/>
          <a:p>
            <a:fld id="{12C4BF04-3709-0F42-983F-C689DE3661B2}" type="datetimeFigureOut">
              <a:rPr lang="es-ES_tradnl" smtClean="0"/>
              <a:t>6/12/20</a:t>
            </a:fld>
            <a:endParaRPr lang="es-ES_tradnl"/>
          </a:p>
        </p:txBody>
      </p:sp>
      <p:sp>
        <p:nvSpPr>
          <p:cNvPr id="3" name="Footer Placeholder 2">
            <a:extLst>
              <a:ext uri="{FF2B5EF4-FFF2-40B4-BE49-F238E27FC236}">
                <a16:creationId xmlns:a16="http://schemas.microsoft.com/office/drawing/2014/main" id="{0720F4F3-1E1B-0E44-958C-117E9C32E155}"/>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A2D8B95C-3DDF-A641-83D1-13B4BE4CB783}"/>
              </a:ext>
            </a:extLst>
          </p:cNvPr>
          <p:cNvSpPr>
            <a:spLocks noGrp="1"/>
          </p:cNvSpPr>
          <p:nvPr>
            <p:ph type="sldNum" sz="quarter" idx="12"/>
          </p:nvPr>
        </p:nvSpPr>
        <p:spPr/>
        <p:txBody>
          <a:bodyPr/>
          <a:lstStyle/>
          <a:p>
            <a:fld id="{A1945E61-A803-144E-B0D2-059510819D3D}" type="slidenum">
              <a:rPr lang="es-ES_tradnl" smtClean="0"/>
              <a:t>‹#›</a:t>
            </a:fld>
            <a:endParaRPr lang="es-ES_tradnl"/>
          </a:p>
        </p:txBody>
      </p:sp>
    </p:spTree>
    <p:extLst>
      <p:ext uri="{BB962C8B-B14F-4D97-AF65-F5344CB8AC3E}">
        <p14:creationId xmlns:p14="http://schemas.microsoft.com/office/powerpoint/2010/main" val="53197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FF7B-9590-4744-88E6-F43124148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6C443134-E2A9-E544-95DC-7097974DC0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E497FCD2-6322-3345-99C4-2D4E37F48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B19352-180B-3D4C-91C1-00352094032D}"/>
              </a:ext>
            </a:extLst>
          </p:cNvPr>
          <p:cNvSpPr>
            <a:spLocks noGrp="1"/>
          </p:cNvSpPr>
          <p:nvPr>
            <p:ph type="dt" sz="half" idx="10"/>
          </p:nvPr>
        </p:nvSpPr>
        <p:spPr/>
        <p:txBody>
          <a:bodyPr/>
          <a:lstStyle/>
          <a:p>
            <a:fld id="{12C4BF04-3709-0F42-983F-C689DE3661B2}" type="datetimeFigureOut">
              <a:rPr lang="es-ES_tradnl" smtClean="0"/>
              <a:t>6/12/20</a:t>
            </a:fld>
            <a:endParaRPr lang="es-ES_tradnl"/>
          </a:p>
        </p:txBody>
      </p:sp>
      <p:sp>
        <p:nvSpPr>
          <p:cNvPr id="6" name="Footer Placeholder 5">
            <a:extLst>
              <a:ext uri="{FF2B5EF4-FFF2-40B4-BE49-F238E27FC236}">
                <a16:creationId xmlns:a16="http://schemas.microsoft.com/office/drawing/2014/main" id="{8DEFB803-5B94-CA47-A6F4-14A18E341D22}"/>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6F20C4FC-F442-5147-AAA6-DDF66191E76F}"/>
              </a:ext>
            </a:extLst>
          </p:cNvPr>
          <p:cNvSpPr>
            <a:spLocks noGrp="1"/>
          </p:cNvSpPr>
          <p:nvPr>
            <p:ph type="sldNum" sz="quarter" idx="12"/>
          </p:nvPr>
        </p:nvSpPr>
        <p:spPr/>
        <p:txBody>
          <a:bodyPr/>
          <a:lstStyle/>
          <a:p>
            <a:fld id="{A1945E61-A803-144E-B0D2-059510819D3D}" type="slidenum">
              <a:rPr lang="es-ES_tradnl" smtClean="0"/>
              <a:t>‹#›</a:t>
            </a:fld>
            <a:endParaRPr lang="es-ES_tradnl"/>
          </a:p>
        </p:txBody>
      </p:sp>
    </p:spTree>
    <p:extLst>
      <p:ext uri="{BB962C8B-B14F-4D97-AF65-F5344CB8AC3E}">
        <p14:creationId xmlns:p14="http://schemas.microsoft.com/office/powerpoint/2010/main" val="1731182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1E0F-07E3-FB4C-8F73-868311FB81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323750DF-0D37-2C4A-A9E4-6B3C9A348B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D2788CE4-6EE4-7B4F-AF6F-878826E65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8663A-8474-1A4E-B8BA-4E42481BCF39}"/>
              </a:ext>
            </a:extLst>
          </p:cNvPr>
          <p:cNvSpPr>
            <a:spLocks noGrp="1"/>
          </p:cNvSpPr>
          <p:nvPr>
            <p:ph type="dt" sz="half" idx="10"/>
          </p:nvPr>
        </p:nvSpPr>
        <p:spPr/>
        <p:txBody>
          <a:bodyPr/>
          <a:lstStyle/>
          <a:p>
            <a:fld id="{12C4BF04-3709-0F42-983F-C689DE3661B2}" type="datetimeFigureOut">
              <a:rPr lang="es-ES_tradnl" smtClean="0"/>
              <a:t>6/12/20</a:t>
            </a:fld>
            <a:endParaRPr lang="es-ES_tradnl"/>
          </a:p>
        </p:txBody>
      </p:sp>
      <p:sp>
        <p:nvSpPr>
          <p:cNvPr id="6" name="Footer Placeholder 5">
            <a:extLst>
              <a:ext uri="{FF2B5EF4-FFF2-40B4-BE49-F238E27FC236}">
                <a16:creationId xmlns:a16="http://schemas.microsoft.com/office/drawing/2014/main" id="{69515A52-C243-3341-AF8D-294DD109BDE0}"/>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9389E7CF-4F53-3B4B-A4A9-B9B674DFB6DB}"/>
              </a:ext>
            </a:extLst>
          </p:cNvPr>
          <p:cNvSpPr>
            <a:spLocks noGrp="1"/>
          </p:cNvSpPr>
          <p:nvPr>
            <p:ph type="sldNum" sz="quarter" idx="12"/>
          </p:nvPr>
        </p:nvSpPr>
        <p:spPr/>
        <p:txBody>
          <a:bodyPr/>
          <a:lstStyle/>
          <a:p>
            <a:fld id="{A1945E61-A803-144E-B0D2-059510819D3D}" type="slidenum">
              <a:rPr lang="es-ES_tradnl" smtClean="0"/>
              <a:t>‹#›</a:t>
            </a:fld>
            <a:endParaRPr lang="es-ES_tradnl"/>
          </a:p>
        </p:txBody>
      </p:sp>
    </p:spTree>
    <p:extLst>
      <p:ext uri="{BB962C8B-B14F-4D97-AF65-F5344CB8AC3E}">
        <p14:creationId xmlns:p14="http://schemas.microsoft.com/office/powerpoint/2010/main" val="2982951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51F653-35E7-3547-9035-C2B37A423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A2829CFD-58FC-0D4C-8113-3F20E7772B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9A838D47-B662-1449-92E7-6D57ABCD2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4BF04-3709-0F42-983F-C689DE3661B2}" type="datetimeFigureOut">
              <a:rPr lang="es-ES_tradnl" smtClean="0"/>
              <a:t>6/12/20</a:t>
            </a:fld>
            <a:endParaRPr lang="es-ES_tradnl"/>
          </a:p>
        </p:txBody>
      </p:sp>
      <p:sp>
        <p:nvSpPr>
          <p:cNvPr id="5" name="Footer Placeholder 4">
            <a:extLst>
              <a:ext uri="{FF2B5EF4-FFF2-40B4-BE49-F238E27FC236}">
                <a16:creationId xmlns:a16="http://schemas.microsoft.com/office/drawing/2014/main" id="{D357BD92-CD8D-5940-85BA-017BE5F27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7ECD30AE-DE90-BE4F-AFE5-CDAF11E0A7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45E61-A803-144E-B0D2-059510819D3D}" type="slidenum">
              <a:rPr lang="es-ES_tradnl" smtClean="0"/>
              <a:t>‹#›</a:t>
            </a:fld>
            <a:endParaRPr lang="es-ES_tradnl"/>
          </a:p>
        </p:txBody>
      </p:sp>
    </p:spTree>
    <p:extLst>
      <p:ext uri="{BB962C8B-B14F-4D97-AF65-F5344CB8AC3E}">
        <p14:creationId xmlns:p14="http://schemas.microsoft.com/office/powerpoint/2010/main" val="1628075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C882AB2-69F0-AD42-B42E-9B61BE80E097}"/>
              </a:ext>
            </a:extLst>
          </p:cNvPr>
          <p:cNvSpPr/>
          <p:nvPr/>
        </p:nvSpPr>
        <p:spPr>
          <a:xfrm>
            <a:off x="-1" y="4584878"/>
            <a:ext cx="309093" cy="2273122"/>
          </a:xfrm>
          <a:prstGeom prst="rect">
            <a:avLst/>
          </a:prstGeom>
          <a:solidFill>
            <a:srgbClr val="687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a:extLst>
              <a:ext uri="{FF2B5EF4-FFF2-40B4-BE49-F238E27FC236}">
                <a16:creationId xmlns:a16="http://schemas.microsoft.com/office/drawing/2014/main" id="{0817F9CC-2980-0640-A8BA-4149C9AD5F8A}"/>
              </a:ext>
            </a:extLst>
          </p:cNvPr>
          <p:cNvSpPr>
            <a:spLocks noGrp="1"/>
          </p:cNvSpPr>
          <p:nvPr>
            <p:ph type="ctrTitle"/>
          </p:nvPr>
        </p:nvSpPr>
        <p:spPr/>
        <p:txBody>
          <a:bodyPr>
            <a:noAutofit/>
          </a:bodyPr>
          <a:lstStyle/>
          <a:p>
            <a:r>
              <a:rPr lang="en-US" sz="4400" b="1" dirty="0"/>
              <a:t>Analysis of market attractiveness and competitive landscape of the education sector in Mexico</a:t>
            </a:r>
            <a:endParaRPr lang="es-ES_tradnl" sz="4400" dirty="0"/>
          </a:p>
        </p:txBody>
      </p:sp>
      <p:sp>
        <p:nvSpPr>
          <p:cNvPr id="3" name="Subtitle 2">
            <a:extLst>
              <a:ext uri="{FF2B5EF4-FFF2-40B4-BE49-F238E27FC236}">
                <a16:creationId xmlns:a16="http://schemas.microsoft.com/office/drawing/2014/main" id="{C533F0A5-1B31-AE44-AAC5-ED6D1B033D1A}"/>
              </a:ext>
            </a:extLst>
          </p:cNvPr>
          <p:cNvSpPr>
            <a:spLocks noGrp="1"/>
          </p:cNvSpPr>
          <p:nvPr>
            <p:ph type="subTitle" idx="1"/>
          </p:nvPr>
        </p:nvSpPr>
        <p:spPr>
          <a:xfrm>
            <a:off x="1524000" y="4584878"/>
            <a:ext cx="9144000" cy="672921"/>
          </a:xfrm>
        </p:spPr>
        <p:txBody>
          <a:bodyPr/>
          <a:lstStyle/>
          <a:p>
            <a:r>
              <a:rPr lang="en-US" b="1" dirty="0"/>
              <a:t>Specific asset to be analyzed: Universidad del Valle de México (UVM)</a:t>
            </a:r>
          </a:p>
          <a:p>
            <a:endParaRPr lang="es-ES_tradnl" dirty="0"/>
          </a:p>
        </p:txBody>
      </p:sp>
      <p:sp>
        <p:nvSpPr>
          <p:cNvPr id="4" name="Rectangle 3">
            <a:extLst>
              <a:ext uri="{FF2B5EF4-FFF2-40B4-BE49-F238E27FC236}">
                <a16:creationId xmlns:a16="http://schemas.microsoft.com/office/drawing/2014/main" id="{F0AFAFA7-AE54-AD4B-A7F3-780A74073C73}"/>
              </a:ext>
            </a:extLst>
          </p:cNvPr>
          <p:cNvSpPr/>
          <p:nvPr/>
        </p:nvSpPr>
        <p:spPr>
          <a:xfrm>
            <a:off x="0" y="0"/>
            <a:ext cx="309093" cy="5486401"/>
          </a:xfrm>
          <a:prstGeom prst="rect">
            <a:avLst/>
          </a:prstGeom>
          <a:solidFill>
            <a:srgbClr val="454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rgbClr val="454C79"/>
              </a:solidFill>
            </a:endParaRPr>
          </a:p>
        </p:txBody>
      </p:sp>
    </p:spTree>
    <p:extLst>
      <p:ext uri="{BB962C8B-B14F-4D97-AF65-F5344CB8AC3E}">
        <p14:creationId xmlns:p14="http://schemas.microsoft.com/office/powerpoint/2010/main" val="389125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72DB-EB5B-9B4B-913F-3130852B7667}"/>
              </a:ext>
            </a:extLst>
          </p:cNvPr>
          <p:cNvSpPr>
            <a:spLocks noGrp="1"/>
          </p:cNvSpPr>
          <p:nvPr>
            <p:ph type="title"/>
          </p:nvPr>
        </p:nvSpPr>
        <p:spPr/>
        <p:txBody>
          <a:bodyPr/>
          <a:lstStyle/>
          <a:p>
            <a:r>
              <a:rPr lang="en-US" b="1" dirty="0">
                <a:solidFill>
                  <a:srgbClr val="454C79"/>
                </a:solidFill>
              </a:rPr>
              <a:t>Highlights </a:t>
            </a:r>
          </a:p>
        </p:txBody>
      </p:sp>
      <p:sp>
        <p:nvSpPr>
          <p:cNvPr id="3" name="Content Placeholder 2">
            <a:extLst>
              <a:ext uri="{FF2B5EF4-FFF2-40B4-BE49-F238E27FC236}">
                <a16:creationId xmlns:a16="http://schemas.microsoft.com/office/drawing/2014/main" id="{AC3CEEB7-4BBC-8541-8E5C-816394589705}"/>
              </a:ext>
            </a:extLst>
          </p:cNvPr>
          <p:cNvSpPr>
            <a:spLocks noGrp="1"/>
          </p:cNvSpPr>
          <p:nvPr>
            <p:ph idx="1"/>
          </p:nvPr>
        </p:nvSpPr>
        <p:spPr>
          <a:xfrm>
            <a:off x="838200" y="1825625"/>
            <a:ext cx="10515600" cy="4667250"/>
          </a:xfrm>
        </p:spPr>
        <p:txBody>
          <a:bodyPr>
            <a:normAutofit lnSpcReduction="10000"/>
          </a:bodyPr>
          <a:lstStyle/>
          <a:p>
            <a:pPr marL="514350" indent="-514350">
              <a:buFont typeface="+mj-lt"/>
              <a:buAutoNum type="arabicPeriod"/>
            </a:pPr>
            <a:r>
              <a:rPr lang="en-US" sz="2000" dirty="0"/>
              <a:t>The total number of "New Applicants" and "Enrolled students" in public institutions is larger than in private institutions. However, private institutions are attracting more “New applicants” and “Firs year students” for both onsite and online learning.</a:t>
            </a:r>
          </a:p>
          <a:p>
            <a:pPr marL="514350" indent="-514350">
              <a:buFont typeface="+mj-lt"/>
              <a:buAutoNum type="arabicPeriod"/>
            </a:pPr>
            <a:r>
              <a:rPr lang="en-US" sz="2000" dirty="0"/>
              <a:t>The private-onsite education market is highly concentrated, and Universidad del Valle de México (UVM) remains one of the top players.</a:t>
            </a:r>
          </a:p>
          <a:p>
            <a:pPr marL="514350" indent="-514350">
              <a:buFont typeface="+mj-lt"/>
              <a:buAutoNum type="arabicPeriod"/>
            </a:pPr>
            <a:r>
              <a:rPr lang="en-US" sz="2000" dirty="0"/>
              <a:t>The private-online education market is more competitive, and UVM remains one of the top players.</a:t>
            </a:r>
          </a:p>
          <a:p>
            <a:pPr marL="514350" indent="-514350">
              <a:buFont typeface="+mj-lt"/>
              <a:buAutoNum type="arabicPeriod"/>
            </a:pPr>
            <a:r>
              <a:rPr lang="en-US" sz="2000" dirty="0"/>
              <a:t>UVM faces an increasing demand for online learning. Also, the offered places for online learning at UVM has dramatically increased 4 times from the period 2018-2019 to the period 2019-2020.</a:t>
            </a:r>
          </a:p>
          <a:p>
            <a:pPr marL="514350" indent="-514350">
              <a:buFont typeface="+mj-lt"/>
              <a:buAutoNum type="arabicPeriod"/>
            </a:pPr>
            <a:r>
              <a:rPr lang="en-US" sz="2000" dirty="0"/>
              <a:t>The latter suggests that </a:t>
            </a:r>
            <a:r>
              <a:rPr lang="en-US" sz="2000" b="1" dirty="0"/>
              <a:t>(</a:t>
            </a:r>
            <a:r>
              <a:rPr lang="en-US" sz="2000" b="1" dirty="0" err="1"/>
              <a:t>i</a:t>
            </a:r>
            <a:r>
              <a:rPr lang="en-US" sz="2000" b="1" dirty="0"/>
              <a:t>) UVM is attracting new applicants for online education, and (ii) UVM demonstrates ability to rapidly adapt to new market trends</a:t>
            </a:r>
            <a:r>
              <a:rPr lang="en-US" sz="2000" dirty="0"/>
              <a:t>. Based on the recent effects of the pandemic COVID-19 on online education, we could expect that </a:t>
            </a:r>
            <a:r>
              <a:rPr lang="en-US" sz="2000" b="1" dirty="0"/>
              <a:t>UVM will consolidate as a key player for online education in the forthcoming periods.</a:t>
            </a:r>
            <a:endParaRPr lang="en-US" sz="2000" dirty="0"/>
          </a:p>
          <a:p>
            <a:pPr marL="0" indent="0">
              <a:buNone/>
            </a:pPr>
            <a:r>
              <a:rPr lang="en-US" sz="2000" b="1" dirty="0"/>
              <a:t>As a conclusion, is is recommended to purchase the asset.</a:t>
            </a:r>
            <a:endParaRPr lang="en-US" sz="2000" dirty="0"/>
          </a:p>
        </p:txBody>
      </p:sp>
    </p:spTree>
    <p:extLst>
      <p:ext uri="{BB962C8B-B14F-4D97-AF65-F5344CB8AC3E}">
        <p14:creationId xmlns:p14="http://schemas.microsoft.com/office/powerpoint/2010/main" val="348489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72DB-EB5B-9B4B-913F-3130852B7667}"/>
              </a:ext>
            </a:extLst>
          </p:cNvPr>
          <p:cNvSpPr>
            <a:spLocks noGrp="1"/>
          </p:cNvSpPr>
          <p:nvPr>
            <p:ph type="title"/>
          </p:nvPr>
        </p:nvSpPr>
        <p:spPr/>
        <p:txBody>
          <a:bodyPr>
            <a:normAutofit/>
          </a:bodyPr>
          <a:lstStyle/>
          <a:p>
            <a:r>
              <a:rPr lang="en-US" sz="3600" b="1" dirty="0">
                <a:solidFill>
                  <a:srgbClr val="454C79"/>
                </a:solidFill>
              </a:rPr>
              <a:t>Overview of public-private and onsite-online learning</a:t>
            </a:r>
          </a:p>
        </p:txBody>
      </p:sp>
      <p:sp>
        <p:nvSpPr>
          <p:cNvPr id="7" name="Content Placeholder 6">
            <a:extLst>
              <a:ext uri="{FF2B5EF4-FFF2-40B4-BE49-F238E27FC236}">
                <a16:creationId xmlns:a16="http://schemas.microsoft.com/office/drawing/2014/main" id="{F739D7BF-1C5C-B246-9ADC-D99EDD074B76}"/>
              </a:ext>
            </a:extLst>
          </p:cNvPr>
          <p:cNvSpPr>
            <a:spLocks noGrp="1"/>
          </p:cNvSpPr>
          <p:nvPr>
            <p:ph idx="1"/>
          </p:nvPr>
        </p:nvSpPr>
        <p:spPr>
          <a:xfrm>
            <a:off x="757646" y="4904728"/>
            <a:ext cx="5589153" cy="1270272"/>
          </a:xfrm>
        </p:spPr>
        <p:txBody>
          <a:bodyPr>
            <a:normAutofit/>
          </a:bodyPr>
          <a:lstStyle/>
          <a:p>
            <a:pPr marL="0" indent="0">
              <a:buNone/>
            </a:pPr>
            <a:r>
              <a:rPr lang="en-US" sz="2400" dirty="0"/>
              <a:t>More students study in public institutions than in private institutions.</a:t>
            </a:r>
            <a:endParaRPr lang="es-ES_tradnl" sz="2400" dirty="0"/>
          </a:p>
        </p:txBody>
      </p:sp>
      <p:grpSp>
        <p:nvGrpSpPr>
          <p:cNvPr id="16" name="Group 15">
            <a:extLst>
              <a:ext uri="{FF2B5EF4-FFF2-40B4-BE49-F238E27FC236}">
                <a16:creationId xmlns:a16="http://schemas.microsoft.com/office/drawing/2014/main" id="{F6FCBC7B-28B9-694B-A8F3-6164D7FEF932}"/>
              </a:ext>
            </a:extLst>
          </p:cNvPr>
          <p:cNvGrpSpPr/>
          <p:nvPr/>
        </p:nvGrpSpPr>
        <p:grpSpPr>
          <a:xfrm>
            <a:off x="201748" y="1599802"/>
            <a:ext cx="6169414" cy="3041944"/>
            <a:chOff x="201748" y="1599802"/>
            <a:chExt cx="6169414" cy="3041944"/>
          </a:xfrm>
        </p:grpSpPr>
        <p:grpSp>
          <p:nvGrpSpPr>
            <p:cNvPr id="14" name="Group 13">
              <a:extLst>
                <a:ext uri="{FF2B5EF4-FFF2-40B4-BE49-F238E27FC236}">
                  <a16:creationId xmlns:a16="http://schemas.microsoft.com/office/drawing/2014/main" id="{EA197E70-838C-9043-AA2F-B027F8AE9FB4}"/>
                </a:ext>
              </a:extLst>
            </p:cNvPr>
            <p:cNvGrpSpPr/>
            <p:nvPr/>
          </p:nvGrpSpPr>
          <p:grpSpPr>
            <a:xfrm>
              <a:off x="201748" y="1936348"/>
              <a:ext cx="6169414" cy="2705398"/>
              <a:chOff x="201748" y="1936348"/>
              <a:chExt cx="6169414" cy="2705398"/>
            </a:xfrm>
          </p:grpSpPr>
          <p:pic>
            <p:nvPicPr>
              <p:cNvPr id="6" name="Picture 5">
                <a:extLst>
                  <a:ext uri="{FF2B5EF4-FFF2-40B4-BE49-F238E27FC236}">
                    <a16:creationId xmlns:a16="http://schemas.microsoft.com/office/drawing/2014/main" id="{FF726E46-EC8A-9241-93FC-A33F5059745C}"/>
                  </a:ext>
                </a:extLst>
              </p:cNvPr>
              <p:cNvPicPr>
                <a:picLocks noChangeAspect="1"/>
              </p:cNvPicPr>
              <p:nvPr/>
            </p:nvPicPr>
            <p:blipFill rotWithShape="1">
              <a:blip r:embed="rId2"/>
              <a:srcRect t="14508" r="8939"/>
              <a:stretch/>
            </p:blipFill>
            <p:spPr>
              <a:xfrm>
                <a:off x="201748" y="1936348"/>
                <a:ext cx="6169414" cy="2705398"/>
              </a:xfrm>
              <a:prstGeom prst="rect">
                <a:avLst/>
              </a:prstGeom>
            </p:spPr>
          </p:pic>
          <p:pic>
            <p:nvPicPr>
              <p:cNvPr id="10" name="Picture 9">
                <a:extLst>
                  <a:ext uri="{FF2B5EF4-FFF2-40B4-BE49-F238E27FC236}">
                    <a16:creationId xmlns:a16="http://schemas.microsoft.com/office/drawing/2014/main" id="{6CE6973D-2D04-B846-9072-645D3BCD97E5}"/>
                  </a:ext>
                </a:extLst>
              </p:cNvPr>
              <p:cNvPicPr>
                <a:picLocks noChangeAspect="1"/>
              </p:cNvPicPr>
              <p:nvPr/>
            </p:nvPicPr>
            <p:blipFill rotWithShape="1">
              <a:blip r:embed="rId2"/>
              <a:srcRect l="90289" t="14391" b="67075"/>
              <a:stretch/>
            </p:blipFill>
            <p:spPr>
              <a:xfrm>
                <a:off x="979714" y="2131474"/>
                <a:ext cx="679269" cy="605535"/>
              </a:xfrm>
              <a:prstGeom prst="rect">
                <a:avLst/>
              </a:prstGeom>
            </p:spPr>
          </p:pic>
        </p:grpSp>
        <p:sp>
          <p:nvSpPr>
            <p:cNvPr id="11" name="Content Placeholder 6">
              <a:extLst>
                <a:ext uri="{FF2B5EF4-FFF2-40B4-BE49-F238E27FC236}">
                  <a16:creationId xmlns:a16="http://schemas.microsoft.com/office/drawing/2014/main" id="{BF28F185-E1BC-BB4F-B14C-DDE066D28DD8}"/>
                </a:ext>
              </a:extLst>
            </p:cNvPr>
            <p:cNvSpPr txBox="1">
              <a:spLocks/>
            </p:cNvSpPr>
            <p:nvPr/>
          </p:nvSpPr>
          <p:spPr>
            <a:xfrm>
              <a:off x="757646" y="1599802"/>
              <a:ext cx="5602216" cy="414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Total students by type of institution (2019-2020)</a:t>
              </a:r>
              <a:endParaRPr lang="es-ES_tradnl" sz="2000" b="1" dirty="0"/>
            </a:p>
          </p:txBody>
        </p:sp>
      </p:grpSp>
      <p:grpSp>
        <p:nvGrpSpPr>
          <p:cNvPr id="15" name="Group 14">
            <a:extLst>
              <a:ext uri="{FF2B5EF4-FFF2-40B4-BE49-F238E27FC236}">
                <a16:creationId xmlns:a16="http://schemas.microsoft.com/office/drawing/2014/main" id="{AA5C3C51-1214-0E4E-A2AC-E30970D35C6A}"/>
              </a:ext>
            </a:extLst>
          </p:cNvPr>
          <p:cNvGrpSpPr/>
          <p:nvPr/>
        </p:nvGrpSpPr>
        <p:grpSpPr>
          <a:xfrm>
            <a:off x="6307610" y="1599802"/>
            <a:ext cx="5626579" cy="3160968"/>
            <a:chOff x="6307610" y="1599802"/>
            <a:chExt cx="5626579" cy="3160968"/>
          </a:xfrm>
        </p:grpSpPr>
        <p:pic>
          <p:nvPicPr>
            <p:cNvPr id="8" name="Picture 7">
              <a:extLst>
                <a:ext uri="{FF2B5EF4-FFF2-40B4-BE49-F238E27FC236}">
                  <a16:creationId xmlns:a16="http://schemas.microsoft.com/office/drawing/2014/main" id="{CCF3B4C9-C617-FB40-8D72-657027B994B5}"/>
                </a:ext>
              </a:extLst>
            </p:cNvPr>
            <p:cNvPicPr>
              <a:picLocks noChangeAspect="1"/>
            </p:cNvPicPr>
            <p:nvPr/>
          </p:nvPicPr>
          <p:blipFill rotWithShape="1">
            <a:blip r:embed="rId3"/>
            <a:srcRect t="12276" r="21136"/>
            <a:stretch/>
          </p:blipFill>
          <p:spPr>
            <a:xfrm>
              <a:off x="6307610" y="1936348"/>
              <a:ext cx="5342709" cy="2824422"/>
            </a:xfrm>
            <a:prstGeom prst="rect">
              <a:avLst/>
            </a:prstGeom>
          </p:spPr>
        </p:pic>
        <p:pic>
          <p:nvPicPr>
            <p:cNvPr id="9" name="Picture 8">
              <a:extLst>
                <a:ext uri="{FF2B5EF4-FFF2-40B4-BE49-F238E27FC236}">
                  <a16:creationId xmlns:a16="http://schemas.microsoft.com/office/drawing/2014/main" id="{05392E6A-0394-E74C-ACC3-BDCCDECE6210}"/>
                </a:ext>
              </a:extLst>
            </p:cNvPr>
            <p:cNvPicPr>
              <a:picLocks noChangeAspect="1"/>
            </p:cNvPicPr>
            <p:nvPr/>
          </p:nvPicPr>
          <p:blipFill rotWithShape="1">
            <a:blip r:embed="rId3"/>
            <a:srcRect l="78843" t="14651" b="61491"/>
            <a:stretch/>
          </p:blipFill>
          <p:spPr>
            <a:xfrm>
              <a:off x="6934170" y="2157218"/>
              <a:ext cx="1661190" cy="890277"/>
            </a:xfrm>
            <a:prstGeom prst="rect">
              <a:avLst/>
            </a:prstGeom>
          </p:spPr>
        </p:pic>
        <p:sp>
          <p:nvSpPr>
            <p:cNvPr id="12" name="Content Placeholder 6">
              <a:extLst>
                <a:ext uri="{FF2B5EF4-FFF2-40B4-BE49-F238E27FC236}">
                  <a16:creationId xmlns:a16="http://schemas.microsoft.com/office/drawing/2014/main" id="{378CFBE4-A54F-4548-9314-F95B08970E31}"/>
                </a:ext>
              </a:extLst>
            </p:cNvPr>
            <p:cNvSpPr txBox="1">
              <a:spLocks/>
            </p:cNvSpPr>
            <p:nvPr/>
          </p:nvSpPr>
          <p:spPr>
            <a:xfrm>
              <a:off x="6331973" y="1599802"/>
              <a:ext cx="5602216" cy="414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Change of new applications and new students</a:t>
              </a:r>
              <a:endParaRPr lang="es-ES_tradnl" sz="2000" b="1" dirty="0"/>
            </a:p>
          </p:txBody>
        </p:sp>
      </p:grpSp>
      <p:sp>
        <p:nvSpPr>
          <p:cNvPr id="13" name="Content Placeholder 6">
            <a:extLst>
              <a:ext uri="{FF2B5EF4-FFF2-40B4-BE49-F238E27FC236}">
                <a16:creationId xmlns:a16="http://schemas.microsoft.com/office/drawing/2014/main" id="{AB6F0E48-5A0C-1D45-BE9B-A77BD11763B9}"/>
              </a:ext>
            </a:extLst>
          </p:cNvPr>
          <p:cNvSpPr txBox="1">
            <a:spLocks/>
          </p:cNvSpPr>
          <p:nvPr/>
        </p:nvSpPr>
        <p:spPr>
          <a:xfrm>
            <a:off x="6701742" y="4904727"/>
            <a:ext cx="4948577" cy="15881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New applicants and new students and new students have been constantly growing for the past four periods in </a:t>
            </a:r>
            <a:r>
              <a:rPr lang="en-US" sz="2400" b="1" dirty="0"/>
              <a:t>private institutions</a:t>
            </a:r>
            <a:r>
              <a:rPr lang="en-US" sz="2400" dirty="0"/>
              <a:t> .</a:t>
            </a:r>
            <a:endParaRPr lang="es-ES_tradnl" sz="2400" dirty="0"/>
          </a:p>
        </p:txBody>
      </p:sp>
    </p:spTree>
    <p:extLst>
      <p:ext uri="{BB962C8B-B14F-4D97-AF65-F5344CB8AC3E}">
        <p14:creationId xmlns:p14="http://schemas.microsoft.com/office/powerpoint/2010/main" val="325956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72DB-EB5B-9B4B-913F-3130852B7667}"/>
              </a:ext>
            </a:extLst>
          </p:cNvPr>
          <p:cNvSpPr>
            <a:spLocks noGrp="1"/>
          </p:cNvSpPr>
          <p:nvPr>
            <p:ph type="title"/>
          </p:nvPr>
        </p:nvSpPr>
        <p:spPr/>
        <p:txBody>
          <a:bodyPr>
            <a:normAutofit/>
          </a:bodyPr>
          <a:lstStyle/>
          <a:p>
            <a:r>
              <a:rPr lang="en-US" sz="3600" b="1" dirty="0">
                <a:solidFill>
                  <a:srgbClr val="454C79"/>
                </a:solidFill>
              </a:rPr>
              <a:t>Overview of UVM</a:t>
            </a:r>
          </a:p>
        </p:txBody>
      </p:sp>
      <p:sp>
        <p:nvSpPr>
          <p:cNvPr id="7" name="Content Placeholder 6">
            <a:extLst>
              <a:ext uri="{FF2B5EF4-FFF2-40B4-BE49-F238E27FC236}">
                <a16:creationId xmlns:a16="http://schemas.microsoft.com/office/drawing/2014/main" id="{F739D7BF-1C5C-B246-9ADC-D99EDD074B76}"/>
              </a:ext>
            </a:extLst>
          </p:cNvPr>
          <p:cNvSpPr>
            <a:spLocks noGrp="1"/>
          </p:cNvSpPr>
          <p:nvPr>
            <p:ph idx="1"/>
          </p:nvPr>
        </p:nvSpPr>
        <p:spPr>
          <a:xfrm>
            <a:off x="757646" y="4904727"/>
            <a:ext cx="10676708" cy="1704417"/>
          </a:xfrm>
        </p:spPr>
        <p:txBody>
          <a:bodyPr>
            <a:normAutofit/>
          </a:bodyPr>
          <a:lstStyle/>
          <a:p>
            <a:pPr marL="0" indent="0">
              <a:buNone/>
            </a:pPr>
            <a:r>
              <a:rPr lang="en-US" sz="2400" dirty="0"/>
              <a:t>The proportion of students in online programs is growing. </a:t>
            </a:r>
          </a:p>
          <a:p>
            <a:pPr marL="0" indent="0">
              <a:buNone/>
            </a:pPr>
            <a:r>
              <a:rPr lang="en-US" sz="2400" dirty="0"/>
              <a:t>The percentage of “New Applicants” at UVM is larger in online programs than in onsite programs.</a:t>
            </a:r>
            <a:endParaRPr lang="es-ES_tradnl" sz="2400" dirty="0"/>
          </a:p>
        </p:txBody>
      </p:sp>
      <p:grpSp>
        <p:nvGrpSpPr>
          <p:cNvPr id="21" name="Group 20">
            <a:extLst>
              <a:ext uri="{FF2B5EF4-FFF2-40B4-BE49-F238E27FC236}">
                <a16:creationId xmlns:a16="http://schemas.microsoft.com/office/drawing/2014/main" id="{108FCCC2-A02F-594E-BBF8-5FDA15C9FF8F}"/>
              </a:ext>
            </a:extLst>
          </p:cNvPr>
          <p:cNvGrpSpPr/>
          <p:nvPr/>
        </p:nvGrpSpPr>
        <p:grpSpPr>
          <a:xfrm>
            <a:off x="757645" y="1599801"/>
            <a:ext cx="5391939" cy="2818169"/>
            <a:chOff x="757645" y="1599801"/>
            <a:chExt cx="5391939" cy="2818169"/>
          </a:xfrm>
        </p:grpSpPr>
        <p:sp>
          <p:nvSpPr>
            <p:cNvPr id="11" name="Content Placeholder 6">
              <a:extLst>
                <a:ext uri="{FF2B5EF4-FFF2-40B4-BE49-F238E27FC236}">
                  <a16:creationId xmlns:a16="http://schemas.microsoft.com/office/drawing/2014/main" id="{BF28F185-E1BC-BB4F-B14C-DDE066D28DD8}"/>
                </a:ext>
              </a:extLst>
            </p:cNvPr>
            <p:cNvSpPr txBox="1">
              <a:spLocks/>
            </p:cNvSpPr>
            <p:nvPr/>
          </p:nvSpPr>
          <p:spPr>
            <a:xfrm>
              <a:off x="1080783" y="1599801"/>
              <a:ext cx="4650642" cy="8284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Students by category and by modality </a:t>
              </a:r>
            </a:p>
            <a:p>
              <a:pPr marL="0" indent="0" algn="ctr">
                <a:buNone/>
              </a:pPr>
              <a:r>
                <a:rPr lang="en-US" sz="2000" b="1" dirty="0"/>
                <a:t>(2016-2017)</a:t>
              </a:r>
              <a:endParaRPr lang="es-ES_tradnl" sz="2000" b="1" dirty="0"/>
            </a:p>
          </p:txBody>
        </p:sp>
        <p:pic>
          <p:nvPicPr>
            <p:cNvPr id="5" name="Picture 4">
              <a:extLst>
                <a:ext uri="{FF2B5EF4-FFF2-40B4-BE49-F238E27FC236}">
                  <a16:creationId xmlns:a16="http://schemas.microsoft.com/office/drawing/2014/main" id="{38EB8D64-BC6C-174C-B81F-CA29C0E2ACA5}"/>
                </a:ext>
              </a:extLst>
            </p:cNvPr>
            <p:cNvPicPr>
              <a:picLocks noChangeAspect="1"/>
            </p:cNvPicPr>
            <p:nvPr/>
          </p:nvPicPr>
          <p:blipFill>
            <a:blip r:embed="rId2"/>
            <a:stretch>
              <a:fillRect/>
            </a:stretch>
          </p:blipFill>
          <p:spPr>
            <a:xfrm>
              <a:off x="5313263" y="2009881"/>
              <a:ext cx="836321" cy="497059"/>
            </a:xfrm>
            <a:prstGeom prst="rect">
              <a:avLst/>
            </a:prstGeom>
          </p:spPr>
        </p:pic>
        <p:pic>
          <p:nvPicPr>
            <p:cNvPr id="16" name="Picture 15">
              <a:extLst>
                <a:ext uri="{FF2B5EF4-FFF2-40B4-BE49-F238E27FC236}">
                  <a16:creationId xmlns:a16="http://schemas.microsoft.com/office/drawing/2014/main" id="{E83D7D15-9478-0F40-BC67-EDB108184EC3}"/>
                </a:ext>
              </a:extLst>
            </p:cNvPr>
            <p:cNvPicPr>
              <a:picLocks noChangeAspect="1"/>
            </p:cNvPicPr>
            <p:nvPr/>
          </p:nvPicPr>
          <p:blipFill rotWithShape="1">
            <a:blip r:embed="rId3"/>
            <a:srcRect t="2752"/>
            <a:stretch/>
          </p:blipFill>
          <p:spPr>
            <a:xfrm>
              <a:off x="757645" y="2501789"/>
              <a:ext cx="4973779" cy="1916181"/>
            </a:xfrm>
            <a:prstGeom prst="rect">
              <a:avLst/>
            </a:prstGeom>
          </p:spPr>
        </p:pic>
      </p:grpSp>
      <p:grpSp>
        <p:nvGrpSpPr>
          <p:cNvPr id="22" name="Group 21">
            <a:extLst>
              <a:ext uri="{FF2B5EF4-FFF2-40B4-BE49-F238E27FC236}">
                <a16:creationId xmlns:a16="http://schemas.microsoft.com/office/drawing/2014/main" id="{D3C088EC-1C19-7040-8E52-71EEABD5CF51}"/>
              </a:ext>
            </a:extLst>
          </p:cNvPr>
          <p:cNvGrpSpPr/>
          <p:nvPr/>
        </p:nvGrpSpPr>
        <p:grpSpPr>
          <a:xfrm>
            <a:off x="6460575" y="1633097"/>
            <a:ext cx="5391939" cy="2747468"/>
            <a:chOff x="6460575" y="1633097"/>
            <a:chExt cx="5391939" cy="2747468"/>
          </a:xfrm>
        </p:grpSpPr>
        <p:pic>
          <p:nvPicPr>
            <p:cNvPr id="4" name="Picture 3">
              <a:extLst>
                <a:ext uri="{FF2B5EF4-FFF2-40B4-BE49-F238E27FC236}">
                  <a16:creationId xmlns:a16="http://schemas.microsoft.com/office/drawing/2014/main" id="{2A08C1A5-CD76-BA43-BA82-49FF44C817C8}"/>
                </a:ext>
              </a:extLst>
            </p:cNvPr>
            <p:cNvPicPr>
              <a:picLocks noChangeAspect="1"/>
            </p:cNvPicPr>
            <p:nvPr/>
          </p:nvPicPr>
          <p:blipFill rotWithShape="1">
            <a:blip r:embed="rId4"/>
            <a:srcRect t="7086" r="12393"/>
            <a:stretch/>
          </p:blipFill>
          <p:spPr>
            <a:xfrm>
              <a:off x="6460575" y="2501789"/>
              <a:ext cx="4973779" cy="1878776"/>
            </a:xfrm>
            <a:prstGeom prst="rect">
              <a:avLst/>
            </a:prstGeom>
          </p:spPr>
        </p:pic>
        <p:sp>
          <p:nvSpPr>
            <p:cNvPr id="19" name="Content Placeholder 6">
              <a:extLst>
                <a:ext uri="{FF2B5EF4-FFF2-40B4-BE49-F238E27FC236}">
                  <a16:creationId xmlns:a16="http://schemas.microsoft.com/office/drawing/2014/main" id="{1E3776EC-0BA0-314D-A50C-4FC5EAC5F5C1}"/>
                </a:ext>
              </a:extLst>
            </p:cNvPr>
            <p:cNvSpPr txBox="1">
              <a:spLocks/>
            </p:cNvSpPr>
            <p:nvPr/>
          </p:nvSpPr>
          <p:spPr>
            <a:xfrm>
              <a:off x="6783712" y="1633097"/>
              <a:ext cx="4650642" cy="8284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Students by category and by modality </a:t>
              </a:r>
            </a:p>
            <a:p>
              <a:pPr marL="0" indent="0" algn="ctr">
                <a:buNone/>
              </a:pPr>
              <a:r>
                <a:rPr lang="en-US" sz="2000" b="1" dirty="0"/>
                <a:t>(2019-2020)</a:t>
              </a:r>
              <a:endParaRPr lang="es-ES_tradnl" sz="2000" b="1" dirty="0"/>
            </a:p>
          </p:txBody>
        </p:sp>
        <p:pic>
          <p:nvPicPr>
            <p:cNvPr id="20" name="Picture 19">
              <a:extLst>
                <a:ext uri="{FF2B5EF4-FFF2-40B4-BE49-F238E27FC236}">
                  <a16:creationId xmlns:a16="http://schemas.microsoft.com/office/drawing/2014/main" id="{3FABC017-4467-D142-A56B-EB4AF90238FC}"/>
                </a:ext>
              </a:extLst>
            </p:cNvPr>
            <p:cNvPicPr>
              <a:picLocks noChangeAspect="1"/>
            </p:cNvPicPr>
            <p:nvPr/>
          </p:nvPicPr>
          <p:blipFill>
            <a:blip r:embed="rId2"/>
            <a:stretch>
              <a:fillRect/>
            </a:stretch>
          </p:blipFill>
          <p:spPr>
            <a:xfrm>
              <a:off x="11016193" y="1984599"/>
              <a:ext cx="836321" cy="497059"/>
            </a:xfrm>
            <a:prstGeom prst="rect">
              <a:avLst/>
            </a:prstGeom>
          </p:spPr>
        </p:pic>
      </p:grpSp>
    </p:spTree>
    <p:extLst>
      <p:ext uri="{BB962C8B-B14F-4D97-AF65-F5344CB8AC3E}">
        <p14:creationId xmlns:p14="http://schemas.microsoft.com/office/powerpoint/2010/main" val="57209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72DB-EB5B-9B4B-913F-3130852B7667}"/>
              </a:ext>
            </a:extLst>
          </p:cNvPr>
          <p:cNvSpPr>
            <a:spLocks noGrp="1"/>
          </p:cNvSpPr>
          <p:nvPr>
            <p:ph type="title"/>
          </p:nvPr>
        </p:nvSpPr>
        <p:spPr/>
        <p:txBody>
          <a:bodyPr>
            <a:normAutofit/>
          </a:bodyPr>
          <a:lstStyle/>
          <a:p>
            <a:r>
              <a:rPr lang="en-US" sz="3600" b="1" dirty="0">
                <a:solidFill>
                  <a:srgbClr val="454C79"/>
                </a:solidFill>
              </a:rPr>
              <a:t>Overview of UVM</a:t>
            </a:r>
          </a:p>
        </p:txBody>
      </p:sp>
      <p:grpSp>
        <p:nvGrpSpPr>
          <p:cNvPr id="33" name="Group 32">
            <a:extLst>
              <a:ext uri="{FF2B5EF4-FFF2-40B4-BE49-F238E27FC236}">
                <a16:creationId xmlns:a16="http://schemas.microsoft.com/office/drawing/2014/main" id="{A1F59D09-4BC6-F445-AD38-9ADB6BAB5F29}"/>
              </a:ext>
            </a:extLst>
          </p:cNvPr>
          <p:cNvGrpSpPr/>
          <p:nvPr/>
        </p:nvGrpSpPr>
        <p:grpSpPr>
          <a:xfrm>
            <a:off x="668746" y="1599802"/>
            <a:ext cx="5655854" cy="3210009"/>
            <a:chOff x="668746" y="1599802"/>
            <a:chExt cx="5655854" cy="3210009"/>
          </a:xfrm>
        </p:grpSpPr>
        <p:sp>
          <p:nvSpPr>
            <p:cNvPr id="12" name="Content Placeholder 6">
              <a:extLst>
                <a:ext uri="{FF2B5EF4-FFF2-40B4-BE49-F238E27FC236}">
                  <a16:creationId xmlns:a16="http://schemas.microsoft.com/office/drawing/2014/main" id="{7BBD2AA8-66F5-6943-9DC0-BB78C9235D69}"/>
                </a:ext>
              </a:extLst>
            </p:cNvPr>
            <p:cNvSpPr txBox="1">
              <a:spLocks/>
            </p:cNvSpPr>
            <p:nvPr/>
          </p:nvSpPr>
          <p:spPr>
            <a:xfrm>
              <a:off x="987300" y="1599802"/>
              <a:ext cx="5337300" cy="414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Applications as a percentage of offered places</a:t>
              </a:r>
              <a:endParaRPr lang="es-ES_tradnl" sz="2000" b="1" dirty="0"/>
            </a:p>
          </p:txBody>
        </p:sp>
        <p:grpSp>
          <p:nvGrpSpPr>
            <p:cNvPr id="13" name="Group 12">
              <a:extLst>
                <a:ext uri="{FF2B5EF4-FFF2-40B4-BE49-F238E27FC236}">
                  <a16:creationId xmlns:a16="http://schemas.microsoft.com/office/drawing/2014/main" id="{982494B1-D432-C34D-80AF-3613664BCC76}"/>
                </a:ext>
              </a:extLst>
            </p:cNvPr>
            <p:cNvGrpSpPr/>
            <p:nvPr/>
          </p:nvGrpSpPr>
          <p:grpSpPr>
            <a:xfrm>
              <a:off x="668746" y="2075218"/>
              <a:ext cx="5655854" cy="2734593"/>
              <a:chOff x="567146" y="2075218"/>
              <a:chExt cx="5655854" cy="2734593"/>
            </a:xfrm>
          </p:grpSpPr>
          <p:pic>
            <p:nvPicPr>
              <p:cNvPr id="6" name="Picture 5">
                <a:extLst>
                  <a:ext uri="{FF2B5EF4-FFF2-40B4-BE49-F238E27FC236}">
                    <a16:creationId xmlns:a16="http://schemas.microsoft.com/office/drawing/2014/main" id="{73E3630F-2189-4F47-9A9E-61B71CAA06AF}"/>
                  </a:ext>
                </a:extLst>
              </p:cNvPr>
              <p:cNvPicPr>
                <a:picLocks noChangeAspect="1"/>
              </p:cNvPicPr>
              <p:nvPr/>
            </p:nvPicPr>
            <p:blipFill rotWithShape="1">
              <a:blip r:embed="rId2"/>
              <a:srcRect r="16824"/>
              <a:stretch/>
            </p:blipFill>
            <p:spPr>
              <a:xfrm>
                <a:off x="567146" y="2075218"/>
                <a:ext cx="5503454" cy="2734593"/>
              </a:xfrm>
              <a:prstGeom prst="rect">
                <a:avLst/>
              </a:prstGeom>
            </p:spPr>
          </p:pic>
          <p:sp>
            <p:nvSpPr>
              <p:cNvPr id="10" name="Rectangle 9">
                <a:extLst>
                  <a:ext uri="{FF2B5EF4-FFF2-40B4-BE49-F238E27FC236}">
                    <a16:creationId xmlns:a16="http://schemas.microsoft.com/office/drawing/2014/main" id="{AB24FCD1-4AAF-7140-A0B0-65CB27C27E5C}"/>
                  </a:ext>
                </a:extLst>
              </p:cNvPr>
              <p:cNvSpPr/>
              <p:nvPr/>
            </p:nvSpPr>
            <p:spPr>
              <a:xfrm>
                <a:off x="5969000" y="2075218"/>
                <a:ext cx="254000" cy="5663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25" name="Picture 24">
              <a:extLst>
                <a:ext uri="{FF2B5EF4-FFF2-40B4-BE49-F238E27FC236}">
                  <a16:creationId xmlns:a16="http://schemas.microsoft.com/office/drawing/2014/main" id="{3F7908EF-9F91-0342-923A-A3CCF7482F94}"/>
                </a:ext>
              </a:extLst>
            </p:cNvPr>
            <p:cNvPicPr>
              <a:picLocks noChangeAspect="1"/>
            </p:cNvPicPr>
            <p:nvPr/>
          </p:nvPicPr>
          <p:blipFill>
            <a:blip r:embed="rId3"/>
            <a:stretch>
              <a:fillRect/>
            </a:stretch>
          </p:blipFill>
          <p:spPr>
            <a:xfrm>
              <a:off x="1298154" y="3672825"/>
              <a:ext cx="1813346" cy="662177"/>
            </a:xfrm>
            <a:prstGeom prst="rect">
              <a:avLst/>
            </a:prstGeom>
          </p:spPr>
        </p:pic>
      </p:grpSp>
      <p:sp>
        <p:nvSpPr>
          <p:cNvPr id="29" name="Content Placeholder 6">
            <a:extLst>
              <a:ext uri="{FF2B5EF4-FFF2-40B4-BE49-F238E27FC236}">
                <a16:creationId xmlns:a16="http://schemas.microsoft.com/office/drawing/2014/main" id="{5CED7A35-E10F-AB49-B38F-2FC45B0FA850}"/>
              </a:ext>
            </a:extLst>
          </p:cNvPr>
          <p:cNvSpPr txBox="1">
            <a:spLocks/>
          </p:cNvSpPr>
          <p:nvPr/>
        </p:nvSpPr>
        <p:spPr>
          <a:xfrm>
            <a:off x="757646" y="4904727"/>
            <a:ext cx="10676708" cy="1704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The demand of onsite and online learning has been growing: UVM has received more applications than the total of places offered by the University. </a:t>
            </a:r>
          </a:p>
          <a:p>
            <a:pPr marL="0" indent="0">
              <a:buNone/>
            </a:pPr>
            <a:r>
              <a:rPr lang="en-US" sz="2400" dirty="0"/>
              <a:t>On the other hand, the supply of online offered places at UVM grew between the periods 2018-2019 and 2019-2020.</a:t>
            </a:r>
            <a:endParaRPr lang="es-ES_tradnl" sz="2400" dirty="0"/>
          </a:p>
        </p:txBody>
      </p:sp>
      <p:grpSp>
        <p:nvGrpSpPr>
          <p:cNvPr id="34" name="Group 33">
            <a:extLst>
              <a:ext uri="{FF2B5EF4-FFF2-40B4-BE49-F238E27FC236}">
                <a16:creationId xmlns:a16="http://schemas.microsoft.com/office/drawing/2014/main" id="{C4F4B683-BE70-424D-BFBC-AD2090E3E9FA}"/>
              </a:ext>
            </a:extLst>
          </p:cNvPr>
          <p:cNvGrpSpPr/>
          <p:nvPr/>
        </p:nvGrpSpPr>
        <p:grpSpPr>
          <a:xfrm>
            <a:off x="6032500" y="1590842"/>
            <a:ext cx="5765546" cy="3158477"/>
            <a:chOff x="6032500" y="1590842"/>
            <a:chExt cx="5765546" cy="3158477"/>
          </a:xfrm>
        </p:grpSpPr>
        <p:pic>
          <p:nvPicPr>
            <p:cNvPr id="22" name="Picture 21">
              <a:extLst>
                <a:ext uri="{FF2B5EF4-FFF2-40B4-BE49-F238E27FC236}">
                  <a16:creationId xmlns:a16="http://schemas.microsoft.com/office/drawing/2014/main" id="{FAB0E927-72DE-CB49-8FD6-D0642D968E22}"/>
                </a:ext>
              </a:extLst>
            </p:cNvPr>
            <p:cNvPicPr>
              <a:picLocks noChangeAspect="1"/>
            </p:cNvPicPr>
            <p:nvPr/>
          </p:nvPicPr>
          <p:blipFill rotWithShape="1">
            <a:blip r:embed="rId4"/>
            <a:srcRect t="5353"/>
            <a:stretch/>
          </p:blipFill>
          <p:spPr>
            <a:xfrm>
              <a:off x="6979408" y="2014726"/>
              <a:ext cx="4225292" cy="2734593"/>
            </a:xfrm>
            <a:prstGeom prst="rect">
              <a:avLst/>
            </a:prstGeom>
          </p:spPr>
        </p:pic>
        <p:cxnSp>
          <p:nvCxnSpPr>
            <p:cNvPr id="18" name="Straight Arrow Connector 17">
              <a:extLst>
                <a:ext uri="{FF2B5EF4-FFF2-40B4-BE49-F238E27FC236}">
                  <a16:creationId xmlns:a16="http://schemas.microsoft.com/office/drawing/2014/main" id="{72F90598-BFC5-8C47-A282-9D253319EEF7}"/>
                </a:ext>
              </a:extLst>
            </p:cNvPr>
            <p:cNvCxnSpPr>
              <a:cxnSpLocks/>
            </p:cNvCxnSpPr>
            <p:nvPr/>
          </p:nvCxnSpPr>
          <p:spPr>
            <a:xfrm>
              <a:off x="6032500" y="2997200"/>
              <a:ext cx="87070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6">
              <a:extLst>
                <a:ext uri="{FF2B5EF4-FFF2-40B4-BE49-F238E27FC236}">
                  <a16:creationId xmlns:a16="http://schemas.microsoft.com/office/drawing/2014/main" id="{C899694D-9E3F-EB4C-B39E-0C1834011804}"/>
                </a:ext>
              </a:extLst>
            </p:cNvPr>
            <p:cNvSpPr txBox="1">
              <a:spLocks/>
            </p:cNvSpPr>
            <p:nvPr/>
          </p:nvSpPr>
          <p:spPr>
            <a:xfrm>
              <a:off x="6460746" y="1590842"/>
              <a:ext cx="5337300" cy="414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Online and onsite offered places</a:t>
              </a:r>
              <a:endParaRPr lang="es-ES_tradnl" sz="2000" b="1" dirty="0"/>
            </a:p>
          </p:txBody>
        </p:sp>
      </p:grpSp>
      <p:pic>
        <p:nvPicPr>
          <p:cNvPr id="32" name="Picture 31">
            <a:extLst>
              <a:ext uri="{FF2B5EF4-FFF2-40B4-BE49-F238E27FC236}">
                <a16:creationId xmlns:a16="http://schemas.microsoft.com/office/drawing/2014/main" id="{60868D86-3746-E847-8F4A-072CB069DC41}"/>
              </a:ext>
            </a:extLst>
          </p:cNvPr>
          <p:cNvPicPr>
            <a:picLocks noChangeAspect="1"/>
          </p:cNvPicPr>
          <p:nvPr/>
        </p:nvPicPr>
        <p:blipFill>
          <a:blip r:embed="rId5"/>
          <a:stretch>
            <a:fillRect/>
          </a:stretch>
        </p:blipFill>
        <p:spPr>
          <a:xfrm>
            <a:off x="10182466" y="1998955"/>
            <a:ext cx="1022233" cy="528345"/>
          </a:xfrm>
          <a:prstGeom prst="rect">
            <a:avLst/>
          </a:prstGeom>
        </p:spPr>
      </p:pic>
    </p:spTree>
    <p:extLst>
      <p:ext uri="{BB962C8B-B14F-4D97-AF65-F5344CB8AC3E}">
        <p14:creationId xmlns:p14="http://schemas.microsoft.com/office/powerpoint/2010/main" val="68541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11240B8-338D-D640-817E-6CAD0095576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454C79"/>
                </a:solidFill>
              </a:rPr>
              <a:t>Key players in the private education market of Mexico</a:t>
            </a:r>
          </a:p>
        </p:txBody>
      </p:sp>
      <p:sp>
        <p:nvSpPr>
          <p:cNvPr id="18" name="Content Placeholder 6">
            <a:extLst>
              <a:ext uri="{FF2B5EF4-FFF2-40B4-BE49-F238E27FC236}">
                <a16:creationId xmlns:a16="http://schemas.microsoft.com/office/drawing/2014/main" id="{827D4446-2B1F-E843-B033-42C169E2FEE0}"/>
              </a:ext>
            </a:extLst>
          </p:cNvPr>
          <p:cNvSpPr>
            <a:spLocks noGrp="1"/>
          </p:cNvSpPr>
          <p:nvPr>
            <p:ph idx="1"/>
          </p:nvPr>
        </p:nvSpPr>
        <p:spPr>
          <a:xfrm>
            <a:off x="1111315" y="2010718"/>
            <a:ext cx="5337629" cy="2013598"/>
          </a:xfrm>
        </p:spPr>
        <p:txBody>
          <a:bodyPr>
            <a:normAutofit/>
          </a:bodyPr>
          <a:lstStyle/>
          <a:p>
            <a:pPr marL="0" indent="0">
              <a:buNone/>
            </a:pPr>
            <a:r>
              <a:rPr lang="en-US" sz="2400" dirty="0"/>
              <a:t>The</a:t>
            </a:r>
            <a:r>
              <a:rPr lang="en-US" sz="2400" b="1" dirty="0"/>
              <a:t> private-onsite education market</a:t>
            </a:r>
            <a:r>
              <a:rPr lang="en-US" sz="2400" dirty="0"/>
              <a:t> is highly concentrated. There are 4 key players: UVM is the 2</a:t>
            </a:r>
            <a:r>
              <a:rPr lang="en-US" sz="2400" baseline="30000" dirty="0"/>
              <a:t>nd</a:t>
            </a:r>
            <a:r>
              <a:rPr lang="en-US" sz="2400" dirty="0"/>
              <a:t> player (represents 4.6% of total Enrolled students in Mexico).</a:t>
            </a:r>
            <a:endParaRPr lang="es-ES_tradnl" sz="2400" dirty="0"/>
          </a:p>
        </p:txBody>
      </p:sp>
      <p:sp>
        <p:nvSpPr>
          <p:cNvPr id="34" name="Content Placeholder 6">
            <a:extLst>
              <a:ext uri="{FF2B5EF4-FFF2-40B4-BE49-F238E27FC236}">
                <a16:creationId xmlns:a16="http://schemas.microsoft.com/office/drawing/2014/main" id="{02A7C8F0-1FDC-3440-8719-B2D97EBADD15}"/>
              </a:ext>
            </a:extLst>
          </p:cNvPr>
          <p:cNvSpPr txBox="1">
            <a:spLocks/>
          </p:cNvSpPr>
          <p:nvPr/>
        </p:nvSpPr>
        <p:spPr>
          <a:xfrm>
            <a:off x="1096516" y="4466334"/>
            <a:ext cx="5337629" cy="2013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The</a:t>
            </a:r>
            <a:r>
              <a:rPr lang="en-US" sz="2400" b="1" dirty="0"/>
              <a:t> private-online education market</a:t>
            </a:r>
            <a:r>
              <a:rPr lang="en-US" sz="2400" dirty="0"/>
              <a:t> is more competitive. There are 8 key players: UVM is the 4</a:t>
            </a:r>
            <a:r>
              <a:rPr lang="en-US" sz="2400" baseline="30000" dirty="0"/>
              <a:t>th</a:t>
            </a:r>
            <a:r>
              <a:rPr lang="en-US" sz="2400" dirty="0"/>
              <a:t> player (represents 4% of total Enrolled students in Mexico).</a:t>
            </a:r>
            <a:endParaRPr lang="es-ES_tradnl" sz="2400" dirty="0"/>
          </a:p>
        </p:txBody>
      </p:sp>
      <p:grpSp>
        <p:nvGrpSpPr>
          <p:cNvPr id="39" name="Group 38">
            <a:extLst>
              <a:ext uri="{FF2B5EF4-FFF2-40B4-BE49-F238E27FC236}">
                <a16:creationId xmlns:a16="http://schemas.microsoft.com/office/drawing/2014/main" id="{E419F4B7-4385-3D4E-90E1-7F39576B2901}"/>
              </a:ext>
            </a:extLst>
          </p:cNvPr>
          <p:cNvGrpSpPr/>
          <p:nvPr/>
        </p:nvGrpSpPr>
        <p:grpSpPr>
          <a:xfrm>
            <a:off x="6321255" y="1550945"/>
            <a:ext cx="5790953" cy="5043321"/>
            <a:chOff x="6321255" y="1550945"/>
            <a:chExt cx="5790953" cy="5043321"/>
          </a:xfrm>
        </p:grpSpPr>
        <p:sp>
          <p:nvSpPr>
            <p:cNvPr id="16" name="Content Placeholder 6">
              <a:extLst>
                <a:ext uri="{FF2B5EF4-FFF2-40B4-BE49-F238E27FC236}">
                  <a16:creationId xmlns:a16="http://schemas.microsoft.com/office/drawing/2014/main" id="{707076B4-6603-064F-AA04-CF2BE5B53FFA}"/>
                </a:ext>
              </a:extLst>
            </p:cNvPr>
            <p:cNvSpPr txBox="1">
              <a:spLocks/>
            </p:cNvSpPr>
            <p:nvPr/>
          </p:nvSpPr>
          <p:spPr>
            <a:xfrm>
              <a:off x="6321255" y="1550945"/>
              <a:ext cx="5337629" cy="414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Distribution of enrolled students</a:t>
              </a:r>
              <a:endParaRPr lang="es-ES_tradnl" sz="2000" b="1" dirty="0"/>
            </a:p>
          </p:txBody>
        </p:sp>
        <p:grpSp>
          <p:nvGrpSpPr>
            <p:cNvPr id="32" name="Group 31">
              <a:extLst>
                <a:ext uri="{FF2B5EF4-FFF2-40B4-BE49-F238E27FC236}">
                  <a16:creationId xmlns:a16="http://schemas.microsoft.com/office/drawing/2014/main" id="{35AEFBCD-D372-2448-9BF2-15B10C0D70EA}"/>
                </a:ext>
              </a:extLst>
            </p:cNvPr>
            <p:cNvGrpSpPr/>
            <p:nvPr/>
          </p:nvGrpSpPr>
          <p:grpSpPr>
            <a:xfrm>
              <a:off x="7042097" y="2010718"/>
              <a:ext cx="3094748" cy="2273905"/>
              <a:chOff x="7042097" y="1858318"/>
              <a:chExt cx="3094748" cy="2273905"/>
            </a:xfrm>
          </p:grpSpPr>
          <p:pic>
            <p:nvPicPr>
              <p:cNvPr id="15" name="Picture 14">
                <a:extLst>
                  <a:ext uri="{FF2B5EF4-FFF2-40B4-BE49-F238E27FC236}">
                    <a16:creationId xmlns:a16="http://schemas.microsoft.com/office/drawing/2014/main" id="{150DD098-3528-0B41-8BA8-88A39C711D99}"/>
                  </a:ext>
                </a:extLst>
              </p:cNvPr>
              <p:cNvPicPr>
                <a:picLocks noChangeAspect="1"/>
              </p:cNvPicPr>
              <p:nvPr/>
            </p:nvPicPr>
            <p:blipFill rotWithShape="1">
              <a:blip r:embed="rId2"/>
              <a:srcRect r="51384"/>
              <a:stretch/>
            </p:blipFill>
            <p:spPr>
              <a:xfrm>
                <a:off x="7843296" y="1858318"/>
                <a:ext cx="2293549" cy="2273905"/>
              </a:xfrm>
              <a:prstGeom prst="rect">
                <a:avLst/>
              </a:prstGeom>
            </p:spPr>
          </p:pic>
          <p:cxnSp>
            <p:nvCxnSpPr>
              <p:cNvPr id="20" name="Straight Arrow Connector 19">
                <a:extLst>
                  <a:ext uri="{FF2B5EF4-FFF2-40B4-BE49-F238E27FC236}">
                    <a16:creationId xmlns:a16="http://schemas.microsoft.com/office/drawing/2014/main" id="{026D5E86-26A8-174B-AAEE-D44BA20F3C3B}"/>
                  </a:ext>
                </a:extLst>
              </p:cNvPr>
              <p:cNvCxnSpPr>
                <a:cxnSpLocks/>
              </p:cNvCxnSpPr>
              <p:nvPr/>
            </p:nvCxnSpPr>
            <p:spPr>
              <a:xfrm>
                <a:off x="7953364" y="2065307"/>
                <a:ext cx="50483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6">
                <a:extLst>
                  <a:ext uri="{FF2B5EF4-FFF2-40B4-BE49-F238E27FC236}">
                    <a16:creationId xmlns:a16="http://schemas.microsoft.com/office/drawing/2014/main" id="{047E37D6-CCD7-A040-AB7A-0524996945A7}"/>
                  </a:ext>
                </a:extLst>
              </p:cNvPr>
              <p:cNvSpPr txBox="1">
                <a:spLocks/>
              </p:cNvSpPr>
              <p:nvPr/>
            </p:nvSpPr>
            <p:spPr>
              <a:xfrm>
                <a:off x="7042097" y="1876926"/>
                <a:ext cx="852724" cy="414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rgbClr val="00B050"/>
                    </a:solidFill>
                  </a:rPr>
                  <a:t>UVM</a:t>
                </a:r>
                <a:endParaRPr lang="es-ES_tradnl" sz="2000" b="1" dirty="0">
                  <a:solidFill>
                    <a:srgbClr val="00B050"/>
                  </a:solidFill>
                </a:endParaRPr>
              </a:p>
            </p:txBody>
          </p:sp>
        </p:grpSp>
        <p:grpSp>
          <p:nvGrpSpPr>
            <p:cNvPr id="37" name="Group 36">
              <a:extLst>
                <a:ext uri="{FF2B5EF4-FFF2-40B4-BE49-F238E27FC236}">
                  <a16:creationId xmlns:a16="http://schemas.microsoft.com/office/drawing/2014/main" id="{96E8C84C-53BF-7148-A745-0470582A07BB}"/>
                </a:ext>
              </a:extLst>
            </p:cNvPr>
            <p:cNvGrpSpPr/>
            <p:nvPr/>
          </p:nvGrpSpPr>
          <p:grpSpPr>
            <a:xfrm>
              <a:off x="6732340" y="4359343"/>
              <a:ext cx="3383203" cy="2120589"/>
              <a:chOff x="6732340" y="4359343"/>
              <a:chExt cx="3383203" cy="2120589"/>
            </a:xfrm>
          </p:grpSpPr>
          <p:pic>
            <p:nvPicPr>
              <p:cNvPr id="36" name="Picture 35">
                <a:extLst>
                  <a:ext uri="{FF2B5EF4-FFF2-40B4-BE49-F238E27FC236}">
                    <a16:creationId xmlns:a16="http://schemas.microsoft.com/office/drawing/2014/main" id="{489B8144-6066-C843-85F0-13D4375B7D80}"/>
                  </a:ext>
                </a:extLst>
              </p:cNvPr>
              <p:cNvPicPr>
                <a:picLocks noChangeAspect="1"/>
              </p:cNvPicPr>
              <p:nvPr/>
            </p:nvPicPr>
            <p:blipFill>
              <a:blip r:embed="rId3"/>
              <a:stretch>
                <a:fillRect/>
              </a:stretch>
            </p:blipFill>
            <p:spPr>
              <a:xfrm>
                <a:off x="7760078" y="4359343"/>
                <a:ext cx="2355465" cy="2120589"/>
              </a:xfrm>
              <a:prstGeom prst="rect">
                <a:avLst/>
              </a:prstGeom>
            </p:spPr>
          </p:pic>
          <p:grpSp>
            <p:nvGrpSpPr>
              <p:cNvPr id="31" name="Group 30">
                <a:extLst>
                  <a:ext uri="{FF2B5EF4-FFF2-40B4-BE49-F238E27FC236}">
                    <a16:creationId xmlns:a16="http://schemas.microsoft.com/office/drawing/2014/main" id="{EEB91441-767C-D141-9610-FB624FC67C60}"/>
                  </a:ext>
                </a:extLst>
              </p:cNvPr>
              <p:cNvGrpSpPr/>
              <p:nvPr/>
            </p:nvGrpSpPr>
            <p:grpSpPr>
              <a:xfrm>
                <a:off x="6732340" y="4712654"/>
                <a:ext cx="1360744" cy="414924"/>
                <a:chOff x="6732340" y="4712654"/>
                <a:chExt cx="1360744" cy="414924"/>
              </a:xfrm>
            </p:grpSpPr>
            <p:cxnSp>
              <p:nvCxnSpPr>
                <p:cNvPr id="25" name="Straight Arrow Connector 24">
                  <a:extLst>
                    <a:ext uri="{FF2B5EF4-FFF2-40B4-BE49-F238E27FC236}">
                      <a16:creationId xmlns:a16="http://schemas.microsoft.com/office/drawing/2014/main" id="{C01720D8-BEF6-204F-BDBB-9B113EF62630}"/>
                    </a:ext>
                  </a:extLst>
                </p:cNvPr>
                <p:cNvCxnSpPr>
                  <a:cxnSpLocks/>
                </p:cNvCxnSpPr>
                <p:nvPr/>
              </p:nvCxnSpPr>
              <p:spPr>
                <a:xfrm>
                  <a:off x="7521564" y="4882016"/>
                  <a:ext cx="57152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6">
                  <a:extLst>
                    <a:ext uri="{FF2B5EF4-FFF2-40B4-BE49-F238E27FC236}">
                      <a16:creationId xmlns:a16="http://schemas.microsoft.com/office/drawing/2014/main" id="{EDC58D68-F896-E74F-A72F-8BC1ABE2ED26}"/>
                    </a:ext>
                  </a:extLst>
                </p:cNvPr>
                <p:cNvSpPr txBox="1">
                  <a:spLocks/>
                </p:cNvSpPr>
                <p:nvPr/>
              </p:nvSpPr>
              <p:spPr>
                <a:xfrm>
                  <a:off x="6732340" y="4712654"/>
                  <a:ext cx="852724" cy="414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rgbClr val="00B050"/>
                      </a:solidFill>
                    </a:rPr>
                    <a:t>UVM</a:t>
                  </a:r>
                  <a:endParaRPr lang="es-ES_tradnl" sz="2000" b="1" dirty="0">
                    <a:solidFill>
                      <a:srgbClr val="00B050"/>
                    </a:solidFill>
                  </a:endParaRPr>
                </a:p>
              </p:txBody>
            </p:sp>
          </p:grpSp>
        </p:grpSp>
        <p:pic>
          <p:nvPicPr>
            <p:cNvPr id="38" name="Picture 37">
              <a:extLst>
                <a:ext uri="{FF2B5EF4-FFF2-40B4-BE49-F238E27FC236}">
                  <a16:creationId xmlns:a16="http://schemas.microsoft.com/office/drawing/2014/main" id="{B253E315-BD99-F144-A0C0-E0CDBE444981}"/>
                </a:ext>
              </a:extLst>
            </p:cNvPr>
            <p:cNvPicPr>
              <a:picLocks noChangeAspect="1"/>
            </p:cNvPicPr>
            <p:nvPr/>
          </p:nvPicPr>
          <p:blipFill>
            <a:blip r:embed="rId4"/>
            <a:stretch>
              <a:fillRect/>
            </a:stretch>
          </p:blipFill>
          <p:spPr>
            <a:xfrm>
              <a:off x="10290557" y="4473677"/>
              <a:ext cx="1821651" cy="2120589"/>
            </a:xfrm>
            <a:prstGeom prst="rect">
              <a:avLst/>
            </a:prstGeom>
          </p:spPr>
        </p:pic>
      </p:grpSp>
    </p:spTree>
    <p:extLst>
      <p:ext uri="{BB962C8B-B14F-4D97-AF65-F5344CB8AC3E}">
        <p14:creationId xmlns:p14="http://schemas.microsoft.com/office/powerpoint/2010/main" val="148282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11240B8-338D-D640-817E-6CAD0095576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454C79"/>
                </a:solidFill>
              </a:rPr>
              <a:t>UVM vs top competitors (onsite modality)</a:t>
            </a:r>
          </a:p>
        </p:txBody>
      </p:sp>
      <p:sp>
        <p:nvSpPr>
          <p:cNvPr id="24" name="Content Placeholder 6">
            <a:extLst>
              <a:ext uri="{FF2B5EF4-FFF2-40B4-BE49-F238E27FC236}">
                <a16:creationId xmlns:a16="http://schemas.microsoft.com/office/drawing/2014/main" id="{A219D979-E4DB-4C4D-89AC-445DD4B30C65}"/>
              </a:ext>
            </a:extLst>
          </p:cNvPr>
          <p:cNvSpPr>
            <a:spLocks noGrp="1"/>
          </p:cNvSpPr>
          <p:nvPr>
            <p:ph idx="1"/>
          </p:nvPr>
        </p:nvSpPr>
        <p:spPr>
          <a:xfrm>
            <a:off x="1334951" y="5014913"/>
            <a:ext cx="4716397" cy="1270272"/>
          </a:xfrm>
        </p:spPr>
        <p:txBody>
          <a:bodyPr>
            <a:normAutofit/>
          </a:bodyPr>
          <a:lstStyle/>
          <a:p>
            <a:pPr marL="0" indent="0">
              <a:buNone/>
            </a:pPr>
            <a:r>
              <a:rPr lang="en-US" sz="2400" dirty="0"/>
              <a:t>"New Applicants” at UVM’s onsite learning has decreased.</a:t>
            </a:r>
            <a:endParaRPr lang="es-ES_tradnl" sz="2400" dirty="0"/>
          </a:p>
        </p:txBody>
      </p:sp>
      <p:sp>
        <p:nvSpPr>
          <p:cNvPr id="28" name="Content Placeholder 6">
            <a:extLst>
              <a:ext uri="{FF2B5EF4-FFF2-40B4-BE49-F238E27FC236}">
                <a16:creationId xmlns:a16="http://schemas.microsoft.com/office/drawing/2014/main" id="{193CBA0C-B9B4-D143-AFBA-97887E3EE80A}"/>
              </a:ext>
            </a:extLst>
          </p:cNvPr>
          <p:cNvSpPr txBox="1">
            <a:spLocks/>
          </p:cNvSpPr>
          <p:nvPr/>
        </p:nvSpPr>
        <p:spPr>
          <a:xfrm>
            <a:off x="6751331" y="5014912"/>
            <a:ext cx="4716397" cy="15017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Nonetheless, UVM is the 3</a:t>
            </a:r>
            <a:r>
              <a:rPr lang="en-US" sz="2400" baseline="30000" dirty="0"/>
              <a:t>rd</a:t>
            </a:r>
            <a:r>
              <a:rPr lang="en-US" sz="2400" dirty="0"/>
              <a:t> private institution with the largest number of “New Applicants” in onsite learning.</a:t>
            </a:r>
            <a:endParaRPr lang="es-ES_tradnl" sz="2400" dirty="0"/>
          </a:p>
        </p:txBody>
      </p:sp>
      <p:grpSp>
        <p:nvGrpSpPr>
          <p:cNvPr id="5" name="Group 4">
            <a:extLst>
              <a:ext uri="{FF2B5EF4-FFF2-40B4-BE49-F238E27FC236}">
                <a16:creationId xmlns:a16="http://schemas.microsoft.com/office/drawing/2014/main" id="{F542AB04-A120-F04E-93E0-DE5A3DF3A3AF}"/>
              </a:ext>
            </a:extLst>
          </p:cNvPr>
          <p:cNvGrpSpPr/>
          <p:nvPr/>
        </p:nvGrpSpPr>
        <p:grpSpPr>
          <a:xfrm>
            <a:off x="1334950" y="1599802"/>
            <a:ext cx="4278717" cy="3232101"/>
            <a:chOff x="1334950" y="1599802"/>
            <a:chExt cx="4278717" cy="3232101"/>
          </a:xfrm>
        </p:grpSpPr>
        <p:pic>
          <p:nvPicPr>
            <p:cNvPr id="2" name="Picture 1">
              <a:extLst>
                <a:ext uri="{FF2B5EF4-FFF2-40B4-BE49-F238E27FC236}">
                  <a16:creationId xmlns:a16="http://schemas.microsoft.com/office/drawing/2014/main" id="{7B818D38-C54D-3E47-8D7F-BA9A4490DD1A}"/>
                </a:ext>
              </a:extLst>
            </p:cNvPr>
            <p:cNvPicPr>
              <a:picLocks noChangeAspect="1"/>
            </p:cNvPicPr>
            <p:nvPr/>
          </p:nvPicPr>
          <p:blipFill rotWithShape="1">
            <a:blip r:embed="rId2"/>
            <a:srcRect t="6568"/>
            <a:stretch/>
          </p:blipFill>
          <p:spPr>
            <a:xfrm>
              <a:off x="1740996" y="2303088"/>
              <a:ext cx="3257559" cy="2528815"/>
            </a:xfrm>
            <a:prstGeom prst="rect">
              <a:avLst/>
            </a:prstGeom>
          </p:spPr>
        </p:pic>
        <p:sp>
          <p:nvSpPr>
            <p:cNvPr id="9" name="Content Placeholder 6">
              <a:extLst>
                <a:ext uri="{FF2B5EF4-FFF2-40B4-BE49-F238E27FC236}">
                  <a16:creationId xmlns:a16="http://schemas.microsoft.com/office/drawing/2014/main" id="{7FCA817B-108B-E145-BA1F-F2B28C8F34B1}"/>
                </a:ext>
              </a:extLst>
            </p:cNvPr>
            <p:cNvSpPr txBox="1">
              <a:spLocks/>
            </p:cNvSpPr>
            <p:nvPr/>
          </p:nvSpPr>
          <p:spPr>
            <a:xfrm>
              <a:off x="1334950" y="1599802"/>
              <a:ext cx="4278717" cy="7032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Change of “First year” students</a:t>
              </a:r>
            </a:p>
            <a:p>
              <a:pPr marL="0" indent="0" algn="ctr">
                <a:buNone/>
              </a:pPr>
              <a:r>
                <a:rPr lang="en-US" sz="1600" b="1" dirty="0"/>
                <a:t>From 2016-2017 to 2019-2020</a:t>
              </a:r>
              <a:endParaRPr lang="es-ES_tradnl" sz="1600" b="1" dirty="0"/>
            </a:p>
          </p:txBody>
        </p:sp>
      </p:grpSp>
      <p:grpSp>
        <p:nvGrpSpPr>
          <p:cNvPr id="6" name="Group 5">
            <a:extLst>
              <a:ext uri="{FF2B5EF4-FFF2-40B4-BE49-F238E27FC236}">
                <a16:creationId xmlns:a16="http://schemas.microsoft.com/office/drawing/2014/main" id="{6E87FFB6-A23B-894F-A645-2BA9B3DF72B0}"/>
              </a:ext>
            </a:extLst>
          </p:cNvPr>
          <p:cNvGrpSpPr/>
          <p:nvPr/>
        </p:nvGrpSpPr>
        <p:grpSpPr>
          <a:xfrm>
            <a:off x="6701905" y="1607447"/>
            <a:ext cx="4278717" cy="3175463"/>
            <a:chOff x="6701905" y="1607447"/>
            <a:chExt cx="4278717" cy="3175463"/>
          </a:xfrm>
        </p:grpSpPr>
        <p:pic>
          <p:nvPicPr>
            <p:cNvPr id="4" name="Picture 3">
              <a:extLst>
                <a:ext uri="{FF2B5EF4-FFF2-40B4-BE49-F238E27FC236}">
                  <a16:creationId xmlns:a16="http://schemas.microsoft.com/office/drawing/2014/main" id="{1182DD6D-2F1E-394D-928A-B3AB276350F8}"/>
                </a:ext>
              </a:extLst>
            </p:cNvPr>
            <p:cNvPicPr>
              <a:picLocks noChangeAspect="1"/>
            </p:cNvPicPr>
            <p:nvPr/>
          </p:nvPicPr>
          <p:blipFill rotWithShape="1">
            <a:blip r:embed="rId3"/>
            <a:srcRect t="2272"/>
            <a:stretch/>
          </p:blipFill>
          <p:spPr>
            <a:xfrm>
              <a:off x="7193445" y="2303088"/>
              <a:ext cx="3257559" cy="2479822"/>
            </a:xfrm>
            <a:prstGeom prst="rect">
              <a:avLst/>
            </a:prstGeom>
          </p:spPr>
        </p:pic>
        <p:sp>
          <p:nvSpPr>
            <p:cNvPr id="11" name="Content Placeholder 6">
              <a:extLst>
                <a:ext uri="{FF2B5EF4-FFF2-40B4-BE49-F238E27FC236}">
                  <a16:creationId xmlns:a16="http://schemas.microsoft.com/office/drawing/2014/main" id="{2085970F-45F0-B845-8760-694F399DC3AA}"/>
                </a:ext>
              </a:extLst>
            </p:cNvPr>
            <p:cNvSpPr txBox="1">
              <a:spLocks/>
            </p:cNvSpPr>
            <p:nvPr/>
          </p:nvSpPr>
          <p:spPr>
            <a:xfrm>
              <a:off x="6701905" y="1607447"/>
              <a:ext cx="4278717" cy="7032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Total “First year” students</a:t>
              </a:r>
            </a:p>
            <a:p>
              <a:pPr marL="0" indent="0" algn="ctr">
                <a:buNone/>
              </a:pPr>
              <a:r>
                <a:rPr lang="en-US" sz="1600" b="1" dirty="0"/>
                <a:t>In 2019-2020</a:t>
              </a:r>
              <a:endParaRPr lang="es-ES_tradnl" sz="1600" b="1" dirty="0"/>
            </a:p>
          </p:txBody>
        </p:sp>
      </p:grpSp>
    </p:spTree>
    <p:extLst>
      <p:ext uri="{BB962C8B-B14F-4D97-AF65-F5344CB8AC3E}">
        <p14:creationId xmlns:p14="http://schemas.microsoft.com/office/powerpoint/2010/main" val="935492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11240B8-338D-D640-817E-6CAD0095576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454C79"/>
                </a:solidFill>
              </a:rPr>
              <a:t>UVM vs top competitors (online modality)</a:t>
            </a:r>
          </a:p>
        </p:txBody>
      </p:sp>
      <p:sp>
        <p:nvSpPr>
          <p:cNvPr id="24" name="Content Placeholder 6">
            <a:extLst>
              <a:ext uri="{FF2B5EF4-FFF2-40B4-BE49-F238E27FC236}">
                <a16:creationId xmlns:a16="http://schemas.microsoft.com/office/drawing/2014/main" id="{A219D979-E4DB-4C4D-89AC-445DD4B30C65}"/>
              </a:ext>
            </a:extLst>
          </p:cNvPr>
          <p:cNvSpPr>
            <a:spLocks noGrp="1"/>
          </p:cNvSpPr>
          <p:nvPr>
            <p:ph idx="1"/>
          </p:nvPr>
        </p:nvSpPr>
        <p:spPr>
          <a:xfrm>
            <a:off x="1334951" y="5014913"/>
            <a:ext cx="4716397" cy="1270272"/>
          </a:xfrm>
        </p:spPr>
        <p:txBody>
          <a:bodyPr>
            <a:normAutofit/>
          </a:bodyPr>
          <a:lstStyle/>
          <a:p>
            <a:pPr marL="0" indent="0">
              <a:buNone/>
            </a:pPr>
            <a:r>
              <a:rPr lang="en-US" sz="2400" dirty="0"/>
              <a:t>"New Applicants” at UVM’s online learning is increasing.</a:t>
            </a:r>
            <a:endParaRPr lang="es-ES_tradnl" sz="2400" dirty="0"/>
          </a:p>
        </p:txBody>
      </p:sp>
      <p:grpSp>
        <p:nvGrpSpPr>
          <p:cNvPr id="9" name="Group 8">
            <a:extLst>
              <a:ext uri="{FF2B5EF4-FFF2-40B4-BE49-F238E27FC236}">
                <a16:creationId xmlns:a16="http://schemas.microsoft.com/office/drawing/2014/main" id="{488D325D-4156-D941-A45C-A9AE7F2DAEBD}"/>
              </a:ext>
            </a:extLst>
          </p:cNvPr>
          <p:cNvGrpSpPr/>
          <p:nvPr/>
        </p:nvGrpSpPr>
        <p:grpSpPr>
          <a:xfrm>
            <a:off x="6701905" y="1607447"/>
            <a:ext cx="4278717" cy="3286461"/>
            <a:chOff x="6701905" y="1607447"/>
            <a:chExt cx="4278717" cy="3286461"/>
          </a:xfrm>
        </p:grpSpPr>
        <p:sp>
          <p:nvSpPr>
            <p:cNvPr id="30" name="Content Placeholder 6">
              <a:extLst>
                <a:ext uri="{FF2B5EF4-FFF2-40B4-BE49-F238E27FC236}">
                  <a16:creationId xmlns:a16="http://schemas.microsoft.com/office/drawing/2014/main" id="{F6CEDA6B-8484-DA45-88F3-FA13E74C0A8A}"/>
                </a:ext>
              </a:extLst>
            </p:cNvPr>
            <p:cNvSpPr txBox="1">
              <a:spLocks/>
            </p:cNvSpPr>
            <p:nvPr/>
          </p:nvSpPr>
          <p:spPr>
            <a:xfrm>
              <a:off x="6701905" y="1607447"/>
              <a:ext cx="4278717" cy="7032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Total “First year” students</a:t>
              </a:r>
            </a:p>
            <a:p>
              <a:pPr marL="0" indent="0" algn="ctr">
                <a:buNone/>
              </a:pPr>
              <a:r>
                <a:rPr lang="en-US" sz="1600" b="1" dirty="0"/>
                <a:t>In 2019-2020</a:t>
              </a:r>
              <a:endParaRPr lang="es-ES_tradnl" sz="1600" b="1" dirty="0"/>
            </a:p>
          </p:txBody>
        </p:sp>
        <p:pic>
          <p:nvPicPr>
            <p:cNvPr id="6" name="Picture 5">
              <a:extLst>
                <a:ext uri="{FF2B5EF4-FFF2-40B4-BE49-F238E27FC236}">
                  <a16:creationId xmlns:a16="http://schemas.microsoft.com/office/drawing/2014/main" id="{BD8A598F-B18D-DE47-B9BD-3B435CF55813}"/>
                </a:ext>
              </a:extLst>
            </p:cNvPr>
            <p:cNvPicPr>
              <a:picLocks noChangeAspect="1"/>
            </p:cNvPicPr>
            <p:nvPr/>
          </p:nvPicPr>
          <p:blipFill>
            <a:blip r:embed="rId3"/>
            <a:stretch>
              <a:fillRect/>
            </a:stretch>
          </p:blipFill>
          <p:spPr>
            <a:xfrm>
              <a:off x="7156393" y="2310733"/>
              <a:ext cx="3318224" cy="2583175"/>
            </a:xfrm>
            <a:prstGeom prst="rect">
              <a:avLst/>
            </a:prstGeom>
          </p:spPr>
        </p:pic>
      </p:grpSp>
      <p:grpSp>
        <p:nvGrpSpPr>
          <p:cNvPr id="8" name="Group 7">
            <a:extLst>
              <a:ext uri="{FF2B5EF4-FFF2-40B4-BE49-F238E27FC236}">
                <a16:creationId xmlns:a16="http://schemas.microsoft.com/office/drawing/2014/main" id="{B970BDB3-DFA3-9342-9160-000507193374}"/>
              </a:ext>
            </a:extLst>
          </p:cNvPr>
          <p:cNvGrpSpPr/>
          <p:nvPr/>
        </p:nvGrpSpPr>
        <p:grpSpPr>
          <a:xfrm>
            <a:off x="1334950" y="1599802"/>
            <a:ext cx="4278717" cy="3391828"/>
            <a:chOff x="1334950" y="1599802"/>
            <a:chExt cx="4278717" cy="3391828"/>
          </a:xfrm>
        </p:grpSpPr>
        <p:sp>
          <p:nvSpPr>
            <p:cNvPr id="29" name="Content Placeholder 6">
              <a:extLst>
                <a:ext uri="{FF2B5EF4-FFF2-40B4-BE49-F238E27FC236}">
                  <a16:creationId xmlns:a16="http://schemas.microsoft.com/office/drawing/2014/main" id="{2BB8AB36-D5D4-3B49-9A1C-D70A92A28541}"/>
                </a:ext>
              </a:extLst>
            </p:cNvPr>
            <p:cNvSpPr txBox="1">
              <a:spLocks/>
            </p:cNvSpPr>
            <p:nvPr/>
          </p:nvSpPr>
          <p:spPr>
            <a:xfrm>
              <a:off x="1334950" y="1599802"/>
              <a:ext cx="4278717" cy="7032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Change of “First year” students</a:t>
              </a:r>
            </a:p>
            <a:p>
              <a:pPr marL="0" indent="0" algn="ctr">
                <a:buNone/>
              </a:pPr>
              <a:r>
                <a:rPr lang="en-US" sz="1600" b="1" dirty="0"/>
                <a:t>From 2016-2017 to 2019-2020</a:t>
              </a:r>
              <a:endParaRPr lang="es-ES_tradnl" sz="1600" b="1" dirty="0"/>
            </a:p>
          </p:txBody>
        </p:sp>
        <p:pic>
          <p:nvPicPr>
            <p:cNvPr id="7" name="Picture 6">
              <a:extLst>
                <a:ext uri="{FF2B5EF4-FFF2-40B4-BE49-F238E27FC236}">
                  <a16:creationId xmlns:a16="http://schemas.microsoft.com/office/drawing/2014/main" id="{F941C05A-CD2B-A54A-AB60-0E9F0B7D4802}"/>
                </a:ext>
              </a:extLst>
            </p:cNvPr>
            <p:cNvPicPr>
              <a:picLocks noChangeAspect="1"/>
            </p:cNvPicPr>
            <p:nvPr/>
          </p:nvPicPr>
          <p:blipFill>
            <a:blip r:embed="rId4"/>
            <a:stretch>
              <a:fillRect/>
            </a:stretch>
          </p:blipFill>
          <p:spPr>
            <a:xfrm>
              <a:off x="1642653" y="2366768"/>
              <a:ext cx="3318222" cy="2624862"/>
            </a:xfrm>
            <a:prstGeom prst="rect">
              <a:avLst/>
            </a:prstGeom>
          </p:spPr>
        </p:pic>
      </p:grpSp>
      <p:sp>
        <p:nvSpPr>
          <p:cNvPr id="33" name="Content Placeholder 6">
            <a:extLst>
              <a:ext uri="{FF2B5EF4-FFF2-40B4-BE49-F238E27FC236}">
                <a16:creationId xmlns:a16="http://schemas.microsoft.com/office/drawing/2014/main" id="{7764FE32-C21F-A04C-8B55-7377AC7272E4}"/>
              </a:ext>
            </a:extLst>
          </p:cNvPr>
          <p:cNvSpPr txBox="1">
            <a:spLocks/>
          </p:cNvSpPr>
          <p:nvPr/>
        </p:nvSpPr>
        <p:spPr>
          <a:xfrm>
            <a:off x="6751331" y="5014913"/>
            <a:ext cx="4716397" cy="1270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UVM is the 1</a:t>
            </a:r>
            <a:r>
              <a:rPr lang="en-US" sz="2400" baseline="30000" dirty="0"/>
              <a:t>st</a:t>
            </a:r>
            <a:r>
              <a:rPr lang="en-US" sz="2400" dirty="0"/>
              <a:t> private institution with the largest number of “New Applicants” in online learning.</a:t>
            </a:r>
            <a:endParaRPr lang="es-ES_tradnl" sz="2400" dirty="0"/>
          </a:p>
        </p:txBody>
      </p:sp>
    </p:spTree>
    <p:extLst>
      <p:ext uri="{BB962C8B-B14F-4D97-AF65-F5344CB8AC3E}">
        <p14:creationId xmlns:p14="http://schemas.microsoft.com/office/powerpoint/2010/main" val="880644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582</Words>
  <Application>Microsoft Macintosh PowerPoint</Application>
  <PresentationFormat>Widescreen</PresentationFormat>
  <Paragraphs>47</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Analysis of market attractiveness and competitive landscape of the education sector in Mexico</vt:lpstr>
      <vt:lpstr>Highlights </vt:lpstr>
      <vt:lpstr>Overview of public-private and onsite-online learning</vt:lpstr>
      <vt:lpstr>Overview of UVM</vt:lpstr>
      <vt:lpstr>Overview of UVM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Valdes</dc:creator>
  <cp:lastModifiedBy>Sandra Valdes</cp:lastModifiedBy>
  <cp:revision>17</cp:revision>
  <dcterms:created xsi:type="dcterms:W3CDTF">2020-12-06T19:25:08Z</dcterms:created>
  <dcterms:modified xsi:type="dcterms:W3CDTF">2020-12-07T02:29:07Z</dcterms:modified>
</cp:coreProperties>
</file>