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6"/>
  </p:notesMasterIdLst>
  <p:sldIdLst>
    <p:sldId id="256" r:id="rId3"/>
    <p:sldId id="284" r:id="rId4"/>
    <p:sldId id="352" r:id="rId5"/>
    <p:sldId id="285" r:id="rId6"/>
    <p:sldId id="353" r:id="rId7"/>
    <p:sldId id="354" r:id="rId8"/>
    <p:sldId id="355" r:id="rId9"/>
    <p:sldId id="356" r:id="rId10"/>
    <p:sldId id="357" r:id="rId11"/>
    <p:sldId id="368" r:id="rId12"/>
    <p:sldId id="369" r:id="rId13"/>
    <p:sldId id="359" r:id="rId14"/>
    <p:sldId id="358" r:id="rId15"/>
    <p:sldId id="373" r:id="rId16"/>
    <p:sldId id="374" r:id="rId17"/>
    <p:sldId id="372" r:id="rId18"/>
    <p:sldId id="371" r:id="rId19"/>
    <p:sldId id="366" r:id="rId20"/>
    <p:sldId id="362" r:id="rId21"/>
    <p:sldId id="363" r:id="rId22"/>
    <p:sldId id="364" r:id="rId23"/>
    <p:sldId id="360" r:id="rId24"/>
    <p:sldId id="390" r:id="rId25"/>
    <p:sldId id="389" r:id="rId26"/>
    <p:sldId id="361" r:id="rId27"/>
    <p:sldId id="391" r:id="rId28"/>
    <p:sldId id="365" r:id="rId29"/>
    <p:sldId id="375" r:id="rId30"/>
    <p:sldId id="376" r:id="rId31"/>
    <p:sldId id="377" r:id="rId32"/>
    <p:sldId id="36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8" r:id="rId43"/>
    <p:sldId id="387" r:id="rId44"/>
    <p:sldId id="279" r:id="rId45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>
      <p:cViewPr varScale="1">
        <p:scale>
          <a:sx n="72" d="100"/>
          <a:sy n="72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61BA3-A17D-4F1D-B028-649E4C2D9998}" type="datetimeFigureOut">
              <a:rPr lang="es-CO" smtClean="0"/>
              <a:t>2/11/2020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E807A-8B25-4BB8-BAF2-AB6659E881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03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CO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AE0E9E6-DD4E-40F3-BD2F-E1F329E2257B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2/11/2020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0EB18F-22AA-47AA-A04A-D2F091E25DA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CO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66E4BC1-D34B-461B-9F05-DA2BD6CB9983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2/11/2020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67997C6-B8C6-4D3F-8588-B975C3B9CDE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g"/><Relationship Id="rId5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28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449360" y="6289782"/>
            <a:ext cx="9143640" cy="3776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CO" sz="2200" spc="-1" dirty="0">
                <a:solidFill>
                  <a:srgbClr val="000000"/>
                </a:solidFill>
                <a:latin typeface="Calibri"/>
              </a:rPr>
              <a:t>Ingeniería de Sistemas y Computación - 2020</a:t>
            </a:r>
            <a:endParaRPr lang="es-CO" sz="22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10160" y="2162520"/>
            <a:ext cx="100580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dirty="0">
                <a:solidFill>
                  <a:srgbClr val="000000"/>
                </a:solidFill>
                <a:latin typeface="Cambria Math"/>
                <a:ea typeface="Cambria Math"/>
              </a:rPr>
              <a:t>RECURSIVIDAD – 1.0</a:t>
            </a:r>
            <a:endParaRPr lang="es-CO" sz="3200" b="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484883" y="5636132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dirty="0">
                <a:solidFill>
                  <a:srgbClr val="000000"/>
                </a:solidFill>
                <a:latin typeface="Cambria Math"/>
                <a:ea typeface="Cambria Math"/>
              </a:rPr>
              <a:t>GRUPO ADA</a:t>
            </a:r>
            <a:endParaRPr lang="es-CO" sz="32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33214"/>
            <a:ext cx="10513168" cy="1370052"/>
          </a:xfrm>
          <a:prstGeom prst="rect">
            <a:avLst/>
          </a:prstGeom>
        </p:spPr>
      </p:pic>
      <p:pic>
        <p:nvPicPr>
          <p:cNvPr id="1026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539136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22" y="5396504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30" y="2842836"/>
            <a:ext cx="3060340" cy="2766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El Número PI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87" y="1399063"/>
            <a:ext cx="54959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89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El Número PI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1" y="1412776"/>
            <a:ext cx="879986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953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El Número PI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79" y="1556791"/>
            <a:ext cx="7483237" cy="498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51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 - Origen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37" y="2605087"/>
            <a:ext cx="16859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341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 - Transformación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5" y="2708920"/>
            <a:ext cx="1704975" cy="169545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59" y="2732733"/>
            <a:ext cx="1685925" cy="1647825"/>
          </a:xfrm>
          <a:prstGeom prst="rect">
            <a:avLst/>
          </a:prstGeom>
        </p:spPr>
      </p:pic>
      <p:sp>
        <p:nvSpPr>
          <p:cNvPr id="5" name="4 Flecha derecha"/>
          <p:cNvSpPr/>
          <p:nvPr/>
        </p:nvSpPr>
        <p:spPr>
          <a:xfrm>
            <a:off x="5860703" y="3304617"/>
            <a:ext cx="576064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74825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 - Transformación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525" y="2708920"/>
            <a:ext cx="1704975" cy="169545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229" y="2732733"/>
            <a:ext cx="1685925" cy="1647825"/>
          </a:xfrm>
          <a:prstGeom prst="rect">
            <a:avLst/>
          </a:prstGeom>
        </p:spPr>
      </p:pic>
      <p:sp>
        <p:nvSpPr>
          <p:cNvPr id="5" name="4 Flecha derecha"/>
          <p:cNvSpPr/>
          <p:nvPr/>
        </p:nvSpPr>
        <p:spPr>
          <a:xfrm>
            <a:off x="4572173" y="3304617"/>
            <a:ext cx="576064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2732733"/>
            <a:ext cx="1704975" cy="1676400"/>
          </a:xfrm>
          <a:prstGeom prst="rect">
            <a:avLst/>
          </a:prstGeom>
        </p:spPr>
      </p:pic>
      <p:sp>
        <p:nvSpPr>
          <p:cNvPr id="11" name="10 Flecha derecha"/>
          <p:cNvSpPr/>
          <p:nvPr/>
        </p:nvSpPr>
        <p:spPr>
          <a:xfrm>
            <a:off x="7255741" y="3304617"/>
            <a:ext cx="576064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1970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 - Gráfica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65" y="1666873"/>
            <a:ext cx="4484142" cy="45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199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 - Gráfica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05" y="1844824"/>
            <a:ext cx="775286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391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68" y="1582853"/>
            <a:ext cx="5162860" cy="446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394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51" y="2132856"/>
            <a:ext cx="9190863" cy="29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493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6" y="1592814"/>
            <a:ext cx="5256584" cy="475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07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56" y="1484784"/>
            <a:ext cx="5040560" cy="501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826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6" y="2348880"/>
            <a:ext cx="8774604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35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64" y="1966708"/>
            <a:ext cx="606827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977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871662"/>
            <a:ext cx="95440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26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40" y="1966708"/>
            <a:ext cx="9450120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65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340768"/>
            <a:ext cx="3602767" cy="5061358"/>
          </a:xfrm>
          <a:prstGeom prst="rect">
            <a:avLst/>
          </a:prstGeom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355" y="2636912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Shape 1"/>
          <p:cNvSpPr txBox="1"/>
          <p:nvPr/>
        </p:nvSpPr>
        <p:spPr>
          <a:xfrm>
            <a:off x="6844964" y="5220105"/>
            <a:ext cx="4176464" cy="104424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just"/>
            <a:r>
              <a:rPr lang="es-CO" sz="2400" b="1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Explicar de modo recursivo la gráfica que se presenta en esta diapositiva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6148736" y="1484784"/>
            <a:ext cx="311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Forma libre"/>
          <p:cNvSpPr/>
          <p:nvPr/>
        </p:nvSpPr>
        <p:spPr>
          <a:xfrm>
            <a:off x="4324491" y="1493949"/>
            <a:ext cx="3686168" cy="502276"/>
          </a:xfrm>
          <a:custGeom>
            <a:avLst/>
            <a:gdLst>
              <a:gd name="connsiteX0" fmla="*/ 3686168 w 3686168"/>
              <a:gd name="connsiteY0" fmla="*/ 154547 h 502276"/>
              <a:gd name="connsiteX1" fmla="*/ 3673289 w 3686168"/>
              <a:gd name="connsiteY1" fmla="*/ 334851 h 502276"/>
              <a:gd name="connsiteX2" fmla="*/ 3660410 w 3686168"/>
              <a:gd name="connsiteY2" fmla="*/ 373488 h 502276"/>
              <a:gd name="connsiteX3" fmla="*/ 3480106 w 3686168"/>
              <a:gd name="connsiteY3" fmla="*/ 463640 h 502276"/>
              <a:gd name="connsiteX4" fmla="*/ 3389954 w 3686168"/>
              <a:gd name="connsiteY4" fmla="*/ 502276 h 502276"/>
              <a:gd name="connsiteX5" fmla="*/ 3016467 w 3686168"/>
              <a:gd name="connsiteY5" fmla="*/ 489397 h 502276"/>
              <a:gd name="connsiteX6" fmla="*/ 2694495 w 3686168"/>
              <a:gd name="connsiteY6" fmla="*/ 463640 h 502276"/>
              <a:gd name="connsiteX7" fmla="*/ 2565706 w 3686168"/>
              <a:gd name="connsiteY7" fmla="*/ 437882 h 502276"/>
              <a:gd name="connsiteX8" fmla="*/ 2527070 w 3686168"/>
              <a:gd name="connsiteY8" fmla="*/ 425003 h 502276"/>
              <a:gd name="connsiteX9" fmla="*/ 2449796 w 3686168"/>
              <a:gd name="connsiteY9" fmla="*/ 412124 h 502276"/>
              <a:gd name="connsiteX10" fmla="*/ 2398281 w 3686168"/>
              <a:gd name="connsiteY10" fmla="*/ 399245 h 502276"/>
              <a:gd name="connsiteX11" fmla="*/ 2333886 w 3686168"/>
              <a:gd name="connsiteY11" fmla="*/ 386366 h 502276"/>
              <a:gd name="connsiteX12" fmla="*/ 2192219 w 3686168"/>
              <a:gd name="connsiteY12" fmla="*/ 334851 h 502276"/>
              <a:gd name="connsiteX13" fmla="*/ 2127824 w 3686168"/>
              <a:gd name="connsiteY13" fmla="*/ 321972 h 502276"/>
              <a:gd name="connsiteX14" fmla="*/ 1973278 w 3686168"/>
              <a:gd name="connsiteY14" fmla="*/ 296214 h 502276"/>
              <a:gd name="connsiteX15" fmla="*/ 1896005 w 3686168"/>
              <a:gd name="connsiteY15" fmla="*/ 270457 h 502276"/>
              <a:gd name="connsiteX16" fmla="*/ 1844489 w 3686168"/>
              <a:gd name="connsiteY16" fmla="*/ 257578 h 502276"/>
              <a:gd name="connsiteX17" fmla="*/ 1805853 w 3686168"/>
              <a:gd name="connsiteY17" fmla="*/ 231820 h 502276"/>
              <a:gd name="connsiteX18" fmla="*/ 1715701 w 3686168"/>
              <a:gd name="connsiteY18" fmla="*/ 206062 h 502276"/>
              <a:gd name="connsiteX19" fmla="*/ 1664185 w 3686168"/>
              <a:gd name="connsiteY19" fmla="*/ 180305 h 502276"/>
              <a:gd name="connsiteX20" fmla="*/ 1625548 w 3686168"/>
              <a:gd name="connsiteY20" fmla="*/ 154547 h 502276"/>
              <a:gd name="connsiteX21" fmla="*/ 1561154 w 3686168"/>
              <a:gd name="connsiteY21" fmla="*/ 141668 h 502276"/>
              <a:gd name="connsiteX22" fmla="*/ 1483881 w 3686168"/>
              <a:gd name="connsiteY22" fmla="*/ 115910 h 502276"/>
              <a:gd name="connsiteX23" fmla="*/ 1445244 w 3686168"/>
              <a:gd name="connsiteY23" fmla="*/ 103031 h 502276"/>
              <a:gd name="connsiteX24" fmla="*/ 1393729 w 3686168"/>
              <a:gd name="connsiteY24" fmla="*/ 77274 h 502276"/>
              <a:gd name="connsiteX25" fmla="*/ 1329334 w 3686168"/>
              <a:gd name="connsiteY25" fmla="*/ 64395 h 502276"/>
              <a:gd name="connsiteX26" fmla="*/ 1264940 w 3686168"/>
              <a:gd name="connsiteY26" fmla="*/ 38637 h 502276"/>
              <a:gd name="connsiteX27" fmla="*/ 1149030 w 3686168"/>
              <a:gd name="connsiteY27" fmla="*/ 0 h 502276"/>
              <a:gd name="connsiteX28" fmla="*/ 801301 w 3686168"/>
              <a:gd name="connsiteY28" fmla="*/ 12879 h 502276"/>
              <a:gd name="connsiteX29" fmla="*/ 749785 w 3686168"/>
              <a:gd name="connsiteY29" fmla="*/ 25758 h 502276"/>
              <a:gd name="connsiteX30" fmla="*/ 620996 w 3686168"/>
              <a:gd name="connsiteY30" fmla="*/ 77274 h 502276"/>
              <a:gd name="connsiteX31" fmla="*/ 582360 w 3686168"/>
              <a:gd name="connsiteY31" fmla="*/ 103031 h 502276"/>
              <a:gd name="connsiteX32" fmla="*/ 492208 w 3686168"/>
              <a:gd name="connsiteY32" fmla="*/ 128789 h 502276"/>
              <a:gd name="connsiteX33" fmla="*/ 453571 w 3686168"/>
              <a:gd name="connsiteY33" fmla="*/ 154547 h 502276"/>
              <a:gd name="connsiteX34" fmla="*/ 311903 w 3686168"/>
              <a:gd name="connsiteY34" fmla="*/ 218941 h 502276"/>
              <a:gd name="connsiteX35" fmla="*/ 273267 w 3686168"/>
              <a:gd name="connsiteY35" fmla="*/ 244699 h 502276"/>
              <a:gd name="connsiteX36" fmla="*/ 234630 w 3686168"/>
              <a:gd name="connsiteY36" fmla="*/ 257578 h 502276"/>
              <a:gd name="connsiteX37" fmla="*/ 118720 w 3686168"/>
              <a:gd name="connsiteY37" fmla="*/ 334851 h 502276"/>
              <a:gd name="connsiteX38" fmla="*/ 41447 w 3686168"/>
              <a:gd name="connsiteY38" fmla="*/ 386366 h 502276"/>
              <a:gd name="connsiteX39" fmla="*/ 2810 w 3686168"/>
              <a:gd name="connsiteY39" fmla="*/ 399245 h 502276"/>
              <a:gd name="connsiteX40" fmla="*/ 54326 w 3686168"/>
              <a:gd name="connsiteY40" fmla="*/ 386366 h 502276"/>
              <a:gd name="connsiteX41" fmla="*/ 92963 w 3686168"/>
              <a:gd name="connsiteY41" fmla="*/ 360609 h 502276"/>
              <a:gd name="connsiteX42" fmla="*/ 144478 w 3686168"/>
              <a:gd name="connsiteY42" fmla="*/ 321972 h 502276"/>
              <a:gd name="connsiteX43" fmla="*/ 183115 w 3686168"/>
              <a:gd name="connsiteY43" fmla="*/ 309093 h 502276"/>
              <a:gd name="connsiteX44" fmla="*/ 208872 w 3686168"/>
              <a:gd name="connsiteY44" fmla="*/ 270457 h 502276"/>
              <a:gd name="connsiteX45" fmla="*/ 170236 w 3686168"/>
              <a:gd name="connsiteY45" fmla="*/ 283336 h 502276"/>
              <a:gd name="connsiteX46" fmla="*/ 131599 w 3686168"/>
              <a:gd name="connsiteY46" fmla="*/ 309093 h 502276"/>
              <a:gd name="connsiteX47" fmla="*/ 54326 w 3686168"/>
              <a:gd name="connsiteY47" fmla="*/ 347730 h 502276"/>
              <a:gd name="connsiteX48" fmla="*/ 118720 w 3686168"/>
              <a:gd name="connsiteY48" fmla="*/ 360609 h 502276"/>
              <a:gd name="connsiteX49" fmla="*/ 208872 w 3686168"/>
              <a:gd name="connsiteY49" fmla="*/ 347730 h 502276"/>
              <a:gd name="connsiteX50" fmla="*/ 92963 w 3686168"/>
              <a:gd name="connsiteY50" fmla="*/ 360609 h 502276"/>
              <a:gd name="connsiteX51" fmla="*/ 54326 w 3686168"/>
              <a:gd name="connsiteY51" fmla="*/ 386366 h 502276"/>
              <a:gd name="connsiteX52" fmla="*/ 80084 w 3686168"/>
              <a:gd name="connsiteY52" fmla="*/ 347730 h 502276"/>
              <a:gd name="connsiteX53" fmla="*/ 144478 w 3686168"/>
              <a:gd name="connsiteY53" fmla="*/ 270457 h 502276"/>
              <a:gd name="connsiteX54" fmla="*/ 157357 w 3686168"/>
              <a:gd name="connsiteY54" fmla="*/ 231820 h 502276"/>
              <a:gd name="connsiteX55" fmla="*/ 92963 w 3686168"/>
              <a:gd name="connsiteY55" fmla="*/ 309093 h 502276"/>
              <a:gd name="connsiteX56" fmla="*/ 80084 w 3686168"/>
              <a:gd name="connsiteY56" fmla="*/ 347730 h 502276"/>
              <a:gd name="connsiteX57" fmla="*/ 41447 w 3686168"/>
              <a:gd name="connsiteY57" fmla="*/ 373488 h 502276"/>
              <a:gd name="connsiteX58" fmla="*/ 54326 w 3686168"/>
              <a:gd name="connsiteY58" fmla="*/ 334851 h 502276"/>
              <a:gd name="connsiteX59" fmla="*/ 105841 w 3686168"/>
              <a:gd name="connsiteY59" fmla="*/ 257578 h 50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686168" h="502276">
                <a:moveTo>
                  <a:pt x="3686168" y="154547"/>
                </a:moveTo>
                <a:cubicBezTo>
                  <a:pt x="3681875" y="214648"/>
                  <a:pt x="3680329" y="275009"/>
                  <a:pt x="3673289" y="334851"/>
                </a:cubicBezTo>
                <a:cubicBezTo>
                  <a:pt x="3671703" y="348334"/>
                  <a:pt x="3670557" y="364469"/>
                  <a:pt x="3660410" y="373488"/>
                </a:cubicBezTo>
                <a:cubicBezTo>
                  <a:pt x="3545939" y="475240"/>
                  <a:pt x="3588035" y="409677"/>
                  <a:pt x="3480106" y="463640"/>
                </a:cubicBezTo>
                <a:cubicBezTo>
                  <a:pt x="3416449" y="495468"/>
                  <a:pt x="3446804" y="483326"/>
                  <a:pt x="3389954" y="502276"/>
                </a:cubicBezTo>
                <a:lnTo>
                  <a:pt x="3016467" y="489397"/>
                </a:lnTo>
                <a:cubicBezTo>
                  <a:pt x="2945120" y="486226"/>
                  <a:pt x="2780794" y="477266"/>
                  <a:pt x="2694495" y="463640"/>
                </a:cubicBezTo>
                <a:cubicBezTo>
                  <a:pt x="2651251" y="456812"/>
                  <a:pt x="2607239" y="451727"/>
                  <a:pt x="2565706" y="437882"/>
                </a:cubicBezTo>
                <a:cubicBezTo>
                  <a:pt x="2552827" y="433589"/>
                  <a:pt x="2540322" y="427948"/>
                  <a:pt x="2527070" y="425003"/>
                </a:cubicBezTo>
                <a:cubicBezTo>
                  <a:pt x="2501579" y="419338"/>
                  <a:pt x="2475402" y="417245"/>
                  <a:pt x="2449796" y="412124"/>
                </a:cubicBezTo>
                <a:cubicBezTo>
                  <a:pt x="2432440" y="408653"/>
                  <a:pt x="2415560" y="403085"/>
                  <a:pt x="2398281" y="399245"/>
                </a:cubicBezTo>
                <a:cubicBezTo>
                  <a:pt x="2376912" y="394496"/>
                  <a:pt x="2355005" y="392126"/>
                  <a:pt x="2333886" y="386366"/>
                </a:cubicBezTo>
                <a:cubicBezTo>
                  <a:pt x="2069299" y="314207"/>
                  <a:pt x="2422640" y="403978"/>
                  <a:pt x="2192219" y="334851"/>
                </a:cubicBezTo>
                <a:cubicBezTo>
                  <a:pt x="2171252" y="328561"/>
                  <a:pt x="2149381" y="325776"/>
                  <a:pt x="2127824" y="321972"/>
                </a:cubicBezTo>
                <a:cubicBezTo>
                  <a:pt x="2076393" y="312896"/>
                  <a:pt x="2024260" y="307543"/>
                  <a:pt x="1973278" y="296214"/>
                </a:cubicBezTo>
                <a:cubicBezTo>
                  <a:pt x="1946774" y="290324"/>
                  <a:pt x="1922345" y="277042"/>
                  <a:pt x="1896005" y="270457"/>
                </a:cubicBezTo>
                <a:lnTo>
                  <a:pt x="1844489" y="257578"/>
                </a:lnTo>
                <a:cubicBezTo>
                  <a:pt x="1831610" y="248992"/>
                  <a:pt x="1819697" y="238742"/>
                  <a:pt x="1805853" y="231820"/>
                </a:cubicBezTo>
                <a:cubicBezTo>
                  <a:pt x="1774722" y="216254"/>
                  <a:pt x="1748707" y="218439"/>
                  <a:pt x="1715701" y="206062"/>
                </a:cubicBezTo>
                <a:cubicBezTo>
                  <a:pt x="1697725" y="199321"/>
                  <a:pt x="1680854" y="189830"/>
                  <a:pt x="1664185" y="180305"/>
                </a:cubicBezTo>
                <a:cubicBezTo>
                  <a:pt x="1650746" y="172626"/>
                  <a:pt x="1640041" y="159982"/>
                  <a:pt x="1625548" y="154547"/>
                </a:cubicBezTo>
                <a:cubicBezTo>
                  <a:pt x="1605052" y="146861"/>
                  <a:pt x="1582272" y="147428"/>
                  <a:pt x="1561154" y="141668"/>
                </a:cubicBezTo>
                <a:cubicBezTo>
                  <a:pt x="1534960" y="134524"/>
                  <a:pt x="1509639" y="124496"/>
                  <a:pt x="1483881" y="115910"/>
                </a:cubicBezTo>
                <a:cubicBezTo>
                  <a:pt x="1471002" y="111617"/>
                  <a:pt x="1457386" y="109102"/>
                  <a:pt x="1445244" y="103031"/>
                </a:cubicBezTo>
                <a:cubicBezTo>
                  <a:pt x="1428072" y="94445"/>
                  <a:pt x="1411942" y="83345"/>
                  <a:pt x="1393729" y="77274"/>
                </a:cubicBezTo>
                <a:cubicBezTo>
                  <a:pt x="1372962" y="70352"/>
                  <a:pt x="1350799" y="68688"/>
                  <a:pt x="1329334" y="64395"/>
                </a:cubicBezTo>
                <a:cubicBezTo>
                  <a:pt x="1307869" y="55809"/>
                  <a:pt x="1286872" y="45948"/>
                  <a:pt x="1264940" y="38637"/>
                </a:cubicBezTo>
                <a:cubicBezTo>
                  <a:pt x="1098568" y="-16821"/>
                  <a:pt x="1350577" y="80620"/>
                  <a:pt x="1149030" y="0"/>
                </a:cubicBezTo>
                <a:cubicBezTo>
                  <a:pt x="1033120" y="4293"/>
                  <a:pt x="917049" y="5411"/>
                  <a:pt x="801301" y="12879"/>
                </a:cubicBezTo>
                <a:cubicBezTo>
                  <a:pt x="783637" y="14019"/>
                  <a:pt x="766739" y="20672"/>
                  <a:pt x="749785" y="25758"/>
                </a:cubicBezTo>
                <a:cubicBezTo>
                  <a:pt x="694234" y="42423"/>
                  <a:pt x="668557" y="50096"/>
                  <a:pt x="620996" y="77274"/>
                </a:cubicBezTo>
                <a:cubicBezTo>
                  <a:pt x="607557" y="84953"/>
                  <a:pt x="596587" y="96934"/>
                  <a:pt x="582360" y="103031"/>
                </a:cubicBezTo>
                <a:cubicBezTo>
                  <a:pt x="524594" y="127788"/>
                  <a:pt x="542329" y="103728"/>
                  <a:pt x="492208" y="128789"/>
                </a:cubicBezTo>
                <a:cubicBezTo>
                  <a:pt x="478364" y="135711"/>
                  <a:pt x="467160" y="147135"/>
                  <a:pt x="453571" y="154547"/>
                </a:cubicBezTo>
                <a:cubicBezTo>
                  <a:pt x="363079" y="203906"/>
                  <a:pt x="378241" y="196828"/>
                  <a:pt x="311903" y="218941"/>
                </a:cubicBezTo>
                <a:cubicBezTo>
                  <a:pt x="299024" y="227527"/>
                  <a:pt x="287111" y="237777"/>
                  <a:pt x="273267" y="244699"/>
                </a:cubicBezTo>
                <a:cubicBezTo>
                  <a:pt x="261125" y="250770"/>
                  <a:pt x="246497" y="250985"/>
                  <a:pt x="234630" y="257578"/>
                </a:cubicBezTo>
                <a:cubicBezTo>
                  <a:pt x="234629" y="257578"/>
                  <a:pt x="138038" y="321972"/>
                  <a:pt x="118720" y="334851"/>
                </a:cubicBezTo>
                <a:lnTo>
                  <a:pt x="41447" y="386366"/>
                </a:lnTo>
                <a:cubicBezTo>
                  <a:pt x="28568" y="390659"/>
                  <a:pt x="-10766" y="399245"/>
                  <a:pt x="2810" y="399245"/>
                </a:cubicBezTo>
                <a:cubicBezTo>
                  <a:pt x="20510" y="399245"/>
                  <a:pt x="37154" y="390659"/>
                  <a:pt x="54326" y="386366"/>
                </a:cubicBezTo>
                <a:cubicBezTo>
                  <a:pt x="67205" y="377780"/>
                  <a:pt x="80368" y="369606"/>
                  <a:pt x="92963" y="360609"/>
                </a:cubicBezTo>
                <a:cubicBezTo>
                  <a:pt x="110430" y="348133"/>
                  <a:pt x="125841" y="332622"/>
                  <a:pt x="144478" y="321972"/>
                </a:cubicBezTo>
                <a:cubicBezTo>
                  <a:pt x="156265" y="315237"/>
                  <a:pt x="170236" y="313386"/>
                  <a:pt x="183115" y="309093"/>
                </a:cubicBezTo>
                <a:cubicBezTo>
                  <a:pt x="191701" y="296214"/>
                  <a:pt x="215794" y="284301"/>
                  <a:pt x="208872" y="270457"/>
                </a:cubicBezTo>
                <a:cubicBezTo>
                  <a:pt x="202801" y="258315"/>
                  <a:pt x="182378" y="277265"/>
                  <a:pt x="170236" y="283336"/>
                </a:cubicBezTo>
                <a:cubicBezTo>
                  <a:pt x="156392" y="290258"/>
                  <a:pt x="145443" y="302171"/>
                  <a:pt x="131599" y="309093"/>
                </a:cubicBezTo>
                <a:cubicBezTo>
                  <a:pt x="24965" y="362409"/>
                  <a:pt x="165046" y="273916"/>
                  <a:pt x="54326" y="347730"/>
                </a:cubicBezTo>
                <a:cubicBezTo>
                  <a:pt x="75791" y="352023"/>
                  <a:pt x="96830" y="360609"/>
                  <a:pt x="118720" y="360609"/>
                </a:cubicBezTo>
                <a:cubicBezTo>
                  <a:pt x="149076" y="360609"/>
                  <a:pt x="239228" y="347730"/>
                  <a:pt x="208872" y="347730"/>
                </a:cubicBezTo>
                <a:cubicBezTo>
                  <a:pt x="169998" y="347730"/>
                  <a:pt x="131599" y="356316"/>
                  <a:pt x="92963" y="360609"/>
                </a:cubicBezTo>
                <a:cubicBezTo>
                  <a:pt x="80084" y="369195"/>
                  <a:pt x="65271" y="397311"/>
                  <a:pt x="54326" y="386366"/>
                </a:cubicBezTo>
                <a:cubicBezTo>
                  <a:pt x="43381" y="375421"/>
                  <a:pt x="70175" y="359621"/>
                  <a:pt x="80084" y="347730"/>
                </a:cubicBezTo>
                <a:cubicBezTo>
                  <a:pt x="162719" y="248567"/>
                  <a:pt x="80526" y="366383"/>
                  <a:pt x="144478" y="270457"/>
                </a:cubicBezTo>
                <a:cubicBezTo>
                  <a:pt x="148771" y="257578"/>
                  <a:pt x="170933" y="231820"/>
                  <a:pt x="157357" y="231820"/>
                </a:cubicBezTo>
                <a:cubicBezTo>
                  <a:pt x="143115" y="231820"/>
                  <a:pt x="98791" y="297437"/>
                  <a:pt x="92963" y="309093"/>
                </a:cubicBezTo>
                <a:cubicBezTo>
                  <a:pt x="86892" y="321235"/>
                  <a:pt x="88565" y="337129"/>
                  <a:pt x="80084" y="347730"/>
                </a:cubicBezTo>
                <a:cubicBezTo>
                  <a:pt x="70415" y="359817"/>
                  <a:pt x="54326" y="364902"/>
                  <a:pt x="41447" y="373488"/>
                </a:cubicBezTo>
                <a:cubicBezTo>
                  <a:pt x="45740" y="360609"/>
                  <a:pt x="47733" y="346718"/>
                  <a:pt x="54326" y="334851"/>
                </a:cubicBezTo>
                <a:cubicBezTo>
                  <a:pt x="69360" y="307790"/>
                  <a:pt x="105841" y="257578"/>
                  <a:pt x="105841" y="257578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6771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B2157DC-0724-48F8-821E-B552A8CF4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" y="1189494"/>
            <a:ext cx="12192000" cy="685465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0CB2811-6C87-463C-AAD0-BC303373E25F}"/>
              </a:ext>
            </a:extLst>
          </p:cNvPr>
          <p:cNvSpPr txBox="1"/>
          <p:nvPr/>
        </p:nvSpPr>
        <p:spPr>
          <a:xfrm>
            <a:off x="2351584" y="404664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600" dirty="0">
                <a:solidFill>
                  <a:srgbClr val="C00000"/>
                </a:solidFill>
              </a:rPr>
              <a:t>TALLER</a:t>
            </a:r>
          </a:p>
        </p:txBody>
      </p:sp>
    </p:spTree>
    <p:extLst>
      <p:ext uri="{BB962C8B-B14F-4D97-AF65-F5344CB8AC3E}">
        <p14:creationId xmlns:p14="http://schemas.microsoft.com/office/powerpoint/2010/main" val="3210292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Factorial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781" y="1790307"/>
            <a:ext cx="3940503" cy="43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87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Sumatoria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595096"/>
            <a:ext cx="6897063" cy="4410691"/>
          </a:xfrm>
          <a:prstGeom prst="rect">
            <a:avLst/>
          </a:prstGeom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498" y="1584225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9161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Sumatoria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4 CuadroTexto"/>
          <p:cNvSpPr txBox="1"/>
          <p:nvPr/>
        </p:nvSpPr>
        <p:spPr>
          <a:xfrm>
            <a:off x="2431205" y="1580203"/>
            <a:ext cx="398057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Sumatoria ( 4 )</a:t>
            </a:r>
          </a:p>
          <a:p>
            <a:endParaRPr lang="es-CO" dirty="0"/>
          </a:p>
          <a:p>
            <a:r>
              <a:rPr lang="es-CO" dirty="0"/>
              <a:t>4 + Sumatoria ( 4 – 1 ) </a:t>
            </a:r>
          </a:p>
          <a:p>
            <a:endParaRPr lang="es-CO" dirty="0"/>
          </a:p>
          <a:p>
            <a:r>
              <a:rPr lang="es-CO" dirty="0"/>
              <a:t>4 + Sumatoria ( 3 )</a:t>
            </a:r>
          </a:p>
          <a:p>
            <a:endParaRPr lang="es-CO" dirty="0"/>
          </a:p>
          <a:p>
            <a:r>
              <a:rPr lang="es-CO" dirty="0"/>
              <a:t>4 + ( 3 + Sumatoria ( 3 – 1 ) )</a:t>
            </a:r>
          </a:p>
          <a:p>
            <a:endParaRPr lang="es-CO" dirty="0"/>
          </a:p>
          <a:p>
            <a:r>
              <a:rPr lang="es-CO" dirty="0"/>
              <a:t>4 + ( 3 + Sumatoria ( 2 ) )</a:t>
            </a:r>
          </a:p>
          <a:p>
            <a:endParaRPr lang="es-CO" dirty="0"/>
          </a:p>
          <a:p>
            <a:r>
              <a:rPr lang="es-CO" dirty="0"/>
              <a:t>4 + ( 3 + ( 2 + Sumatoria ( 2 – 1 ) )</a:t>
            </a:r>
          </a:p>
          <a:p>
            <a:endParaRPr lang="es-CO" dirty="0"/>
          </a:p>
          <a:p>
            <a:r>
              <a:rPr lang="es-CO" dirty="0"/>
              <a:t>4 + ( 3 + ( 2 + Sumatoria ( 1 ) )</a:t>
            </a:r>
          </a:p>
          <a:p>
            <a:endParaRPr lang="es-CO" dirty="0"/>
          </a:p>
          <a:p>
            <a:r>
              <a:rPr lang="es-CO" dirty="0"/>
              <a:t>4 + ( 3 + ( 2 + ( 1 + Sumatoria ( 0 ) ) )</a:t>
            </a:r>
          </a:p>
          <a:p>
            <a:endParaRPr lang="es-CO" dirty="0"/>
          </a:p>
          <a:p>
            <a:r>
              <a:rPr lang="es-CO" dirty="0"/>
              <a:t>4 + ( 3 + ( 2 + ( 1 + 0 ) ) )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245209" y="1563426"/>
            <a:ext cx="20505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 + ( 3 + ( 2 + 1 ) )</a:t>
            </a:r>
          </a:p>
          <a:p>
            <a:endParaRPr lang="es-CO" dirty="0"/>
          </a:p>
          <a:p>
            <a:r>
              <a:rPr lang="es-CO" dirty="0"/>
              <a:t>4 + ( 3 + ( 3 ) )</a:t>
            </a:r>
          </a:p>
          <a:p>
            <a:endParaRPr lang="es-CO" dirty="0"/>
          </a:p>
          <a:p>
            <a:r>
              <a:rPr lang="es-CO" dirty="0"/>
              <a:t>4 + ( 3 + 3 )</a:t>
            </a:r>
          </a:p>
          <a:p>
            <a:endParaRPr lang="es-CO" dirty="0"/>
          </a:p>
          <a:p>
            <a:r>
              <a:rPr lang="es-CO" dirty="0"/>
              <a:t>4 + ( 6 )</a:t>
            </a:r>
          </a:p>
          <a:p>
            <a:endParaRPr lang="es-CO" dirty="0"/>
          </a:p>
          <a:p>
            <a:r>
              <a:rPr lang="es-CO" dirty="0"/>
              <a:t>4 + 6</a:t>
            </a:r>
          </a:p>
          <a:p>
            <a:endParaRPr lang="es-CO" dirty="0"/>
          </a:p>
          <a:p>
            <a:r>
              <a:rPr lang="es-CO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275459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Talleres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 descr="icono-taller - Autogali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18" y="1621187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Shape 1"/>
          <p:cNvSpPr txBox="1"/>
          <p:nvPr/>
        </p:nvSpPr>
        <p:spPr>
          <a:xfrm>
            <a:off x="1631504" y="4725144"/>
            <a:ext cx="9246706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just"/>
            <a:r>
              <a:rPr lang="es-CO" sz="2400" b="1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Todas las diapositivas que contengan este símbolo, deben ser programados en repl.it (HTML + CSS + </a:t>
            </a:r>
            <a:r>
              <a:rPr lang="es-CO" sz="2400" b="1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Javascript</a:t>
            </a:r>
            <a:r>
              <a:rPr lang="es-CO" sz="2400" b="1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, o procesado como imagen. En cualquier caso, se debe colocar el resultado en el Github</a:t>
            </a:r>
          </a:p>
        </p:txBody>
      </p:sp>
    </p:spTree>
    <p:extLst>
      <p:ext uri="{BB962C8B-B14F-4D97-AF65-F5344CB8AC3E}">
        <p14:creationId xmlns:p14="http://schemas.microsoft.com/office/powerpoint/2010/main" val="3259124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Sumatoria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99" y="1562100"/>
            <a:ext cx="6502474" cy="45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449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Invertir una palabra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484" y="1420502"/>
            <a:ext cx="4536504" cy="51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782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Sumar elementos de una lista - ITERATIVO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3" y="1340768"/>
            <a:ext cx="10516989" cy="529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2420888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340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Sumar elementos de una lista - ITERATIVO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11" y="2174974"/>
            <a:ext cx="57340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899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Sumar elementos de una lista - ITERATIVO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18" y="2276872"/>
            <a:ext cx="812482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9023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Sumar elementos de una lista - RECURSIVO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46" y="1402465"/>
            <a:ext cx="9962703" cy="522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408312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6624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Sumar elementos de una lista - RECURSIVO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1" y="1844824"/>
            <a:ext cx="8564171" cy="402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03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Sumar elementos de una lista - RECURSIVO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360" y="1346336"/>
            <a:ext cx="6768752" cy="502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2236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Mostrar los elementos de una lista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72" y="1412774"/>
            <a:ext cx="6668728" cy="4998563"/>
          </a:xfrm>
          <a:prstGeom prst="rect">
            <a:avLst/>
          </a:prstGeom>
        </p:spPr>
      </p:pic>
      <p:pic>
        <p:nvPicPr>
          <p:cNvPr id="11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432" y="1412774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5551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Buscar un elemento en una lista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885" y="2132856"/>
            <a:ext cx="55340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940" y="2124902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017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Un proceso Infinito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30" y="1556792"/>
            <a:ext cx="3211612" cy="499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141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Buscar un elemento en una lista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04" y="1916832"/>
            <a:ext cx="9812120" cy="368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139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Escribir lista en sentido inverso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1904256"/>
            <a:ext cx="57912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491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TALLERES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929" y="2564904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Shape 1"/>
          <p:cNvSpPr txBox="1"/>
          <p:nvPr/>
        </p:nvSpPr>
        <p:spPr>
          <a:xfrm>
            <a:off x="1631504" y="1844824"/>
            <a:ext cx="6048672" cy="4176464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s-CO" sz="2400" b="1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Escribir tres programas recursivos que desarrollen las siguientes funcionalidades:</a:t>
            </a:r>
          </a:p>
          <a:p>
            <a:pPr algn="just"/>
            <a:endParaRPr lang="es-CO" sz="2400" b="1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ＭＳ Ｐゴシック"/>
            </a:endParaRPr>
          </a:p>
          <a:p>
            <a:pPr marL="457200" indent="-457200" algn="just">
              <a:buAutoNum type="arabicPeriod"/>
            </a:pPr>
            <a:r>
              <a:rPr lang="es-CO" sz="2400" b="1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Encuentra el elemento mayor en el lista</a:t>
            </a:r>
          </a:p>
          <a:p>
            <a:pPr marL="457200" indent="-457200" algn="just">
              <a:buAutoNum type="arabicPeriod"/>
            </a:pPr>
            <a:endParaRPr lang="es-CO" sz="2400" b="1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ＭＳ Ｐゴシック"/>
            </a:endParaRPr>
          </a:p>
          <a:p>
            <a:pPr marL="457200" indent="-457200" algn="just">
              <a:buAutoNum type="arabicPeriod"/>
            </a:pPr>
            <a:r>
              <a:rPr lang="es-CO" sz="2400" b="1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Encuentra el elemento menor en el lista</a:t>
            </a:r>
          </a:p>
          <a:p>
            <a:pPr marL="457200" indent="-457200" algn="just">
              <a:buAutoNum type="arabicPeriod"/>
            </a:pPr>
            <a:endParaRPr lang="es-CO" sz="2400" b="1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ＭＳ Ｐゴシック"/>
            </a:endParaRPr>
          </a:p>
          <a:p>
            <a:pPr marL="457200" indent="-457200" algn="just">
              <a:buAutoNum type="arabicPeriod"/>
            </a:pPr>
            <a:r>
              <a:rPr lang="es-CO" sz="2400" b="1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Encuentra el promedio de la lista</a:t>
            </a:r>
          </a:p>
        </p:txBody>
      </p:sp>
    </p:spTree>
    <p:extLst>
      <p:ext uri="{BB962C8B-B14F-4D97-AF65-F5344CB8AC3E}">
        <p14:creationId xmlns:p14="http://schemas.microsoft.com/office/powerpoint/2010/main" val="42094687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3"/>
          <p:cNvSpPr/>
          <p:nvPr/>
        </p:nvSpPr>
        <p:spPr>
          <a:xfrm>
            <a:off x="1295488" y="3171335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2000" spc="-1" dirty="0">
                <a:solidFill>
                  <a:srgbClr val="000000"/>
                </a:solidFill>
                <a:latin typeface="Cambria Math"/>
                <a:ea typeface="Cambria Math"/>
              </a:rPr>
              <a:t>GRUPO ADA</a:t>
            </a:r>
            <a:endParaRPr lang="es-CO" sz="20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33214"/>
            <a:ext cx="10513168" cy="1370052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1305716" y="2535595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600" spc="-1" dirty="0">
                <a:solidFill>
                  <a:srgbClr val="000000"/>
                </a:solidFill>
                <a:latin typeface="Cambria Math"/>
                <a:ea typeface="Cambria Math"/>
              </a:rPr>
              <a:t>GRACIAS !!!</a:t>
            </a:r>
            <a:endParaRPr lang="es-CO" sz="3600" b="0" strike="noStrike" spc="-1" dirty="0">
              <a:latin typeface="Arial"/>
            </a:endParaRPr>
          </a:p>
        </p:txBody>
      </p:sp>
      <p:pic>
        <p:nvPicPr>
          <p:cNvPr id="9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729683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45" y="5729683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66" y="3751655"/>
            <a:ext cx="3060340" cy="27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966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err="1">
                <a:solidFill>
                  <a:srgbClr val="C0504D"/>
                </a:solidFill>
                <a:latin typeface="Arial"/>
                <a:ea typeface="ＭＳ Ｐゴシック"/>
              </a:rPr>
              <a:t>Escher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54" y="1556792"/>
            <a:ext cx="8688288" cy="48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769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err="1">
                <a:solidFill>
                  <a:srgbClr val="C0504D"/>
                </a:solidFill>
                <a:latin typeface="Arial"/>
                <a:ea typeface="ＭＳ Ｐゴシック"/>
              </a:rPr>
              <a:t>Escher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95" y="1500314"/>
            <a:ext cx="6450806" cy="48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805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err="1">
                <a:solidFill>
                  <a:srgbClr val="C0504D"/>
                </a:solidFill>
                <a:latin typeface="Arial"/>
                <a:ea typeface="ＭＳ Ｐゴシック"/>
              </a:rPr>
              <a:t>Escher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55" y="1689557"/>
            <a:ext cx="6916311" cy="46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536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Un bucle infinito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1484783"/>
            <a:ext cx="6973983" cy="480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547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El Infinito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720039"/>
            <a:ext cx="7548307" cy="44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910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3747</TotalTime>
  <Words>352</Words>
  <Application>Microsoft Office PowerPoint</Application>
  <PresentationFormat>Panorámica</PresentationFormat>
  <Paragraphs>83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utp</dc:creator>
  <cp:lastModifiedBy>gloria enid morales perez</cp:lastModifiedBy>
  <cp:revision>435</cp:revision>
  <dcterms:created xsi:type="dcterms:W3CDTF">2016-10-07T22:04:59Z</dcterms:created>
  <dcterms:modified xsi:type="dcterms:W3CDTF">2020-11-03T02:13:49Z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