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Source Code Pro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22" Type="http://schemas.openxmlformats.org/officeDocument/2006/relationships/font" Target="fonts/SourceCodePro-italic.fntdata"/><Relationship Id="rId21" Type="http://schemas.openxmlformats.org/officeDocument/2006/relationships/font" Target="fonts/SourceCodePro-bold.fntdata"/><Relationship Id="rId24" Type="http://schemas.openxmlformats.org/officeDocument/2006/relationships/font" Target="fonts/Oswald-regular.fntdata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022227804a_0_1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022227804a_0_1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2222780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2222780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22227804a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22227804a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22227804a_0_1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22227804a_0_1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22227804a_0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22227804a_0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22227804a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22227804a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4755a5dc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04755a5dc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22227804a_0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022227804a_0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022227804a_0_1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022227804a_0_1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 p14:dur="600">
        <p:fade thruBlk="1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28.png"/><Relationship Id="rId7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5" Type="http://schemas.openxmlformats.org/officeDocument/2006/relationships/image" Target="../media/image29.png"/><Relationship Id="rId6" Type="http://schemas.openxmlformats.org/officeDocument/2006/relationships/image" Target="../media/image13.png"/><Relationship Id="rId7" Type="http://schemas.openxmlformats.org/officeDocument/2006/relationships/image" Target="../media/image3.png"/><Relationship Id="rId8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30800" y="146525"/>
            <a:ext cx="8282400" cy="12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a</a:t>
            </a:r>
            <a:r>
              <a:rPr lang="en" sz="6500"/>
              <a:t>irbnb Toronto</a:t>
            </a:r>
            <a:endParaRPr sz="6500"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1831937" y="323900"/>
            <a:ext cx="5108625" cy="42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2"/>
          <p:cNvSpPr txBox="1"/>
          <p:nvPr>
            <p:ph type="ctrTitle"/>
          </p:nvPr>
        </p:nvSpPr>
        <p:spPr>
          <a:xfrm>
            <a:off x="353700" y="103650"/>
            <a:ext cx="8282400" cy="9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grpSp>
        <p:nvGrpSpPr>
          <p:cNvPr id="383" name="Google Shape;383;p22"/>
          <p:cNvGrpSpPr/>
          <p:nvPr/>
        </p:nvGrpSpPr>
        <p:grpSpPr>
          <a:xfrm>
            <a:off x="796138" y="4388525"/>
            <a:ext cx="7551724" cy="666300"/>
            <a:chOff x="796138" y="2306625"/>
            <a:chExt cx="7551724" cy="666300"/>
          </a:xfrm>
        </p:grpSpPr>
        <p:grpSp>
          <p:nvGrpSpPr>
            <p:cNvPr id="384" name="Google Shape;384;p22"/>
            <p:cNvGrpSpPr/>
            <p:nvPr/>
          </p:nvGrpSpPr>
          <p:grpSpPr>
            <a:xfrm>
              <a:off x="796138" y="2306625"/>
              <a:ext cx="1606073" cy="666300"/>
              <a:chOff x="796138" y="2306625"/>
              <a:chExt cx="1606073" cy="666300"/>
            </a:xfrm>
          </p:grpSpPr>
          <p:grpSp>
            <p:nvGrpSpPr>
              <p:cNvPr id="385" name="Google Shape;385;p22"/>
              <p:cNvGrpSpPr/>
              <p:nvPr/>
            </p:nvGrpSpPr>
            <p:grpSpPr>
              <a:xfrm>
                <a:off x="796138" y="2306625"/>
                <a:ext cx="1606073" cy="297225"/>
                <a:chOff x="796138" y="2306625"/>
                <a:chExt cx="1606073" cy="297225"/>
              </a:xfrm>
            </p:grpSpPr>
            <p:sp>
              <p:nvSpPr>
                <p:cNvPr id="386" name="Google Shape;386;p22"/>
                <p:cNvSpPr/>
                <p:nvPr/>
              </p:nvSpPr>
              <p:spPr>
                <a:xfrm flipH="1">
                  <a:off x="796138" y="2306625"/>
                  <a:ext cx="1605900" cy="143400"/>
                </a:xfrm>
                <a:prstGeom prst="parallelogram">
                  <a:avLst>
                    <a:gd fmla="val 96952" name="adj"/>
                  </a:avLst>
                </a:prstGeom>
                <a:solidFill>
                  <a:srgbClr val="EFEFE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</a:t>
                  </a:r>
                  <a:endParaRPr/>
                </a:p>
              </p:txBody>
            </p:sp>
            <p:sp>
              <p:nvSpPr>
                <p:cNvPr id="387" name="Google Shape;387;p22"/>
                <p:cNvSpPr/>
                <p:nvPr/>
              </p:nvSpPr>
              <p:spPr>
                <a:xfrm>
                  <a:off x="796311" y="2460450"/>
                  <a:ext cx="1605900" cy="143400"/>
                </a:xfrm>
                <a:prstGeom prst="parallelogram">
                  <a:avLst>
                    <a:gd fmla="val 96952" name="adj"/>
                  </a:avLst>
                </a:prstGeom>
                <a:solidFill>
                  <a:srgbClr val="EFEFE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88" name="Google Shape;388;p22"/>
              <p:cNvSpPr txBox="1"/>
              <p:nvPr/>
            </p:nvSpPr>
            <p:spPr>
              <a:xfrm>
                <a:off x="937000" y="2709525"/>
                <a:ext cx="1324200" cy="263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D9D9D9"/>
                    </a:solidFill>
                    <a:latin typeface="Roboto"/>
                    <a:ea typeface="Roboto"/>
                    <a:cs typeface="Roboto"/>
                    <a:sym typeface="Roboto"/>
                  </a:rPr>
                  <a:t>Introduction</a:t>
                </a:r>
                <a:endParaRPr b="1" sz="1000">
                  <a:solidFill>
                    <a:srgbClr val="D9D9D9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89" name="Google Shape;389;p22"/>
            <p:cNvGrpSpPr/>
            <p:nvPr/>
          </p:nvGrpSpPr>
          <p:grpSpPr>
            <a:xfrm>
              <a:off x="2283700" y="2306625"/>
              <a:ext cx="1606083" cy="666300"/>
              <a:chOff x="2283700" y="2306625"/>
              <a:chExt cx="1606083" cy="666300"/>
            </a:xfrm>
          </p:grpSpPr>
          <p:sp>
            <p:nvSpPr>
              <p:cNvPr id="390" name="Google Shape;390;p22"/>
              <p:cNvSpPr/>
              <p:nvPr/>
            </p:nvSpPr>
            <p:spPr>
              <a:xfrm flipH="1">
                <a:off x="2283710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1" name="Google Shape;391;p22"/>
              <p:cNvSpPr/>
              <p:nvPr/>
            </p:nvSpPr>
            <p:spPr>
              <a:xfrm>
                <a:off x="2283883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2"/>
              <p:cNvSpPr txBox="1"/>
              <p:nvPr/>
            </p:nvSpPr>
            <p:spPr>
              <a:xfrm>
                <a:off x="2283700" y="2709525"/>
                <a:ext cx="1487700" cy="26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D9D9D9"/>
                    </a:solidFill>
                    <a:latin typeface="Roboto"/>
                    <a:ea typeface="Roboto"/>
                    <a:cs typeface="Roboto"/>
                    <a:sym typeface="Roboto"/>
                  </a:rPr>
                  <a:t>De</a:t>
                </a:r>
                <a:r>
                  <a:rPr b="1" lang="en" sz="1000">
                    <a:solidFill>
                      <a:srgbClr val="D9D9D9"/>
                    </a:solidFill>
                    <a:latin typeface="Roboto"/>
                    <a:ea typeface="Roboto"/>
                    <a:cs typeface="Roboto"/>
                    <a:sym typeface="Roboto"/>
                  </a:rPr>
                  <a:t>scription &amp; Cleaning</a:t>
                </a:r>
                <a:endParaRPr b="1" sz="1000">
                  <a:solidFill>
                    <a:srgbClr val="D9D9D9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93" name="Google Shape;393;p22"/>
            <p:cNvGrpSpPr/>
            <p:nvPr/>
          </p:nvGrpSpPr>
          <p:grpSpPr>
            <a:xfrm>
              <a:off x="3768859" y="2306625"/>
              <a:ext cx="1606073" cy="666300"/>
              <a:chOff x="3768859" y="2306625"/>
              <a:chExt cx="1606073" cy="666300"/>
            </a:xfrm>
          </p:grpSpPr>
          <p:sp>
            <p:nvSpPr>
              <p:cNvPr id="394" name="Google Shape;394;p22"/>
              <p:cNvSpPr/>
              <p:nvPr/>
            </p:nvSpPr>
            <p:spPr>
              <a:xfrm flipH="1">
                <a:off x="3768859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5" name="Google Shape;395;p22"/>
              <p:cNvSpPr/>
              <p:nvPr/>
            </p:nvSpPr>
            <p:spPr>
              <a:xfrm>
                <a:off x="3769032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2"/>
              <p:cNvSpPr txBox="1"/>
              <p:nvPr/>
            </p:nvSpPr>
            <p:spPr>
              <a:xfrm>
                <a:off x="3829650" y="2709525"/>
                <a:ext cx="1484700" cy="26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D9D9D9"/>
                    </a:solidFill>
                    <a:latin typeface="Roboto"/>
                    <a:ea typeface="Roboto"/>
                    <a:cs typeface="Roboto"/>
                    <a:sym typeface="Roboto"/>
                  </a:rPr>
                  <a:t>Analysis Methodology</a:t>
                </a:r>
                <a:endParaRPr b="1" sz="1000">
                  <a:solidFill>
                    <a:srgbClr val="D9D9D9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97" name="Google Shape;397;p22"/>
            <p:cNvGrpSpPr/>
            <p:nvPr/>
          </p:nvGrpSpPr>
          <p:grpSpPr>
            <a:xfrm>
              <a:off x="5256641" y="2306625"/>
              <a:ext cx="1606073" cy="666300"/>
              <a:chOff x="5256641" y="2306625"/>
              <a:chExt cx="1606073" cy="666300"/>
            </a:xfrm>
          </p:grpSpPr>
          <p:sp>
            <p:nvSpPr>
              <p:cNvPr id="398" name="Google Shape;398;p22"/>
              <p:cNvSpPr/>
              <p:nvPr/>
            </p:nvSpPr>
            <p:spPr>
              <a:xfrm flipH="1">
                <a:off x="5256641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9" name="Google Shape;399;p22"/>
              <p:cNvSpPr/>
              <p:nvPr/>
            </p:nvSpPr>
            <p:spPr>
              <a:xfrm>
                <a:off x="5256813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2"/>
              <p:cNvSpPr txBox="1"/>
              <p:nvPr/>
            </p:nvSpPr>
            <p:spPr>
              <a:xfrm>
                <a:off x="5397500" y="2709525"/>
                <a:ext cx="1324200" cy="26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D9D9D9"/>
                    </a:solidFill>
                    <a:latin typeface="Roboto"/>
                    <a:ea typeface="Roboto"/>
                    <a:cs typeface="Roboto"/>
                    <a:sym typeface="Roboto"/>
                  </a:rPr>
                  <a:t>Recommendations</a:t>
                </a:r>
                <a:endParaRPr b="1" sz="1000">
                  <a:solidFill>
                    <a:srgbClr val="D9D9D9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01" name="Google Shape;401;p22"/>
            <p:cNvGrpSpPr/>
            <p:nvPr/>
          </p:nvGrpSpPr>
          <p:grpSpPr>
            <a:xfrm>
              <a:off x="6741789" y="2306625"/>
              <a:ext cx="1606073" cy="666300"/>
              <a:chOff x="6741789" y="2306625"/>
              <a:chExt cx="1606073" cy="666300"/>
            </a:xfrm>
          </p:grpSpPr>
          <p:sp>
            <p:nvSpPr>
              <p:cNvPr id="402" name="Google Shape;402;p22"/>
              <p:cNvSpPr/>
              <p:nvPr/>
            </p:nvSpPr>
            <p:spPr>
              <a:xfrm flipH="1">
                <a:off x="6741789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03" name="Google Shape;403;p22"/>
              <p:cNvSpPr/>
              <p:nvPr/>
            </p:nvSpPr>
            <p:spPr>
              <a:xfrm>
                <a:off x="6741962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2"/>
              <p:cNvSpPr txBox="1"/>
              <p:nvPr/>
            </p:nvSpPr>
            <p:spPr>
              <a:xfrm>
                <a:off x="6862725" y="2724825"/>
                <a:ext cx="1324200" cy="24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93C47D"/>
                    </a:solidFill>
                    <a:latin typeface="Roboto"/>
                    <a:ea typeface="Roboto"/>
                    <a:cs typeface="Roboto"/>
                    <a:sym typeface="Roboto"/>
                  </a:rPr>
                  <a:t>Summary</a:t>
                </a:r>
                <a:endParaRPr b="1" sz="1000">
                  <a:solidFill>
                    <a:srgbClr val="93C47D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405" name="Google Shape;405;p22"/>
          <p:cNvSpPr txBox="1"/>
          <p:nvPr/>
        </p:nvSpPr>
        <p:spPr>
          <a:xfrm>
            <a:off x="353700" y="1734000"/>
            <a:ext cx="2068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Begin offering i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ncentives for renters to leave reviews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406" name="Google Shape;4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138" y="3395800"/>
            <a:ext cx="9429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6224" y="3294887"/>
            <a:ext cx="1060781" cy="104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7475" y="3274570"/>
            <a:ext cx="1060775" cy="903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70422" y="3481750"/>
            <a:ext cx="717328" cy="66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22"/>
          <p:cNvSpPr/>
          <p:nvPr/>
        </p:nvSpPr>
        <p:spPr>
          <a:xfrm>
            <a:off x="4740538" y="3474025"/>
            <a:ext cx="325500" cy="504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19050">
            <a:solidFill>
              <a:srgbClr val="3C40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2"/>
          <p:cNvSpPr txBox="1"/>
          <p:nvPr/>
        </p:nvSpPr>
        <p:spPr>
          <a:xfrm>
            <a:off x="4011250" y="3379825"/>
            <a:ext cx="745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Source Code Pro"/>
                <a:ea typeface="Source Code Pro"/>
                <a:cs typeface="Source Code Pro"/>
                <a:sym typeface="Source Code Pro"/>
              </a:rPr>
              <a:t>2%</a:t>
            </a:r>
            <a:endParaRPr b="1" sz="3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3964500" y="4072525"/>
            <a:ext cx="106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Commissions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37238" y="4072525"/>
            <a:ext cx="106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Location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1975163" y="4072525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Number of reviews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5476413" y="4072525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Instant booking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6" name="Google Shape;416;p22"/>
          <p:cNvSpPr txBox="1"/>
          <p:nvPr/>
        </p:nvSpPr>
        <p:spPr>
          <a:xfrm>
            <a:off x="7057638" y="4072525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Listing accuracy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7" name="Google Shape;417;p22"/>
          <p:cNvSpPr txBox="1"/>
          <p:nvPr/>
        </p:nvSpPr>
        <p:spPr>
          <a:xfrm>
            <a:off x="2883187" y="1461063"/>
            <a:ext cx="3234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Create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algorithmic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r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ecommendations to hosts for price adjustments based on booking window and standard price for similar properties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8" name="Google Shape;418;p22"/>
          <p:cNvSpPr txBox="1"/>
          <p:nvPr/>
        </p:nvSpPr>
        <p:spPr>
          <a:xfrm>
            <a:off x="6452850" y="1754738"/>
            <a:ext cx="2577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Implement internal audit and review process when listing accuracy scores low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9" name="Google Shape;419;p22"/>
          <p:cNvSpPr txBox="1"/>
          <p:nvPr/>
        </p:nvSpPr>
        <p:spPr>
          <a:xfrm rot="1162">
            <a:off x="1121541" y="3076409"/>
            <a:ext cx="17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Top Features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20" name="Google Shape;420;p22"/>
          <p:cNvCxnSpPr/>
          <p:nvPr/>
        </p:nvCxnSpPr>
        <p:spPr>
          <a:xfrm>
            <a:off x="3774600" y="3581700"/>
            <a:ext cx="0" cy="596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22"/>
          <p:cNvCxnSpPr/>
          <p:nvPr/>
        </p:nvCxnSpPr>
        <p:spPr>
          <a:xfrm>
            <a:off x="5250225" y="3581700"/>
            <a:ext cx="0" cy="596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" name="Google Shape;422;p22"/>
          <p:cNvSpPr txBox="1"/>
          <p:nvPr/>
        </p:nvSpPr>
        <p:spPr>
          <a:xfrm rot="1162">
            <a:off x="6192491" y="3076409"/>
            <a:ext cx="17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Top Features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23" name="Google Shape;423;p22"/>
          <p:cNvCxnSpPr/>
          <p:nvPr/>
        </p:nvCxnSpPr>
        <p:spPr>
          <a:xfrm>
            <a:off x="2617100" y="1736100"/>
            <a:ext cx="12900" cy="1165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22"/>
          <p:cNvCxnSpPr/>
          <p:nvPr/>
        </p:nvCxnSpPr>
        <p:spPr>
          <a:xfrm flipH="1">
            <a:off x="6371075" y="1762000"/>
            <a:ext cx="16200" cy="117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" name="Google Shape;425;p22"/>
          <p:cNvSpPr txBox="1"/>
          <p:nvPr/>
        </p:nvSpPr>
        <p:spPr>
          <a:xfrm>
            <a:off x="103650" y="942925"/>
            <a:ext cx="892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Increase Price &amp; Improved Review Scores = Added Commissions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426" name="Google Shape;426;p22"/>
          <p:cNvPicPr preferRelativeResize="0"/>
          <p:nvPr/>
        </p:nvPicPr>
        <p:blipFill>
          <a:blip r:embed="rId7">
            <a:alphaModFix amt="10000"/>
          </a:blip>
          <a:stretch>
            <a:fillRect/>
          </a:stretch>
        </p:blipFill>
        <p:spPr>
          <a:xfrm>
            <a:off x="8120075" y="-1"/>
            <a:ext cx="1023925" cy="10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1047200" y="1381550"/>
            <a:ext cx="5612400" cy="3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Description &amp; Cleaning/Wrangling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Analysis </a:t>
            </a:r>
            <a:r>
              <a:rPr lang="en"/>
              <a:t>Methodology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Results &amp; Recommendations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Summary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0069" y="-6"/>
            <a:ext cx="1023925" cy="11191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14"/>
          <p:cNvGrpSpPr/>
          <p:nvPr/>
        </p:nvGrpSpPr>
        <p:grpSpPr>
          <a:xfrm>
            <a:off x="311675" y="1430350"/>
            <a:ext cx="575937" cy="3314848"/>
            <a:chOff x="311675" y="1430350"/>
            <a:chExt cx="575937" cy="3314848"/>
          </a:xfrm>
        </p:grpSpPr>
        <p:pic>
          <p:nvPicPr>
            <p:cNvPr id="72" name="Google Shape;72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3485" y="1430350"/>
              <a:ext cx="432350" cy="432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9706" y="2187061"/>
              <a:ext cx="519850" cy="519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1678" y="2827288"/>
              <a:ext cx="575929" cy="519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11675" y="3467562"/>
              <a:ext cx="575925" cy="575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11688" y="4163870"/>
              <a:ext cx="575925" cy="5813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0069" y="-6"/>
            <a:ext cx="1023925" cy="111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979" y="4020725"/>
            <a:ext cx="1188473" cy="104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5"/>
          <p:cNvCxnSpPr>
            <a:stCxn id="85" idx="0"/>
          </p:cNvCxnSpPr>
          <p:nvPr/>
        </p:nvCxnSpPr>
        <p:spPr>
          <a:xfrm>
            <a:off x="4618925" y="1530150"/>
            <a:ext cx="12900" cy="10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5"/>
          <p:cNvCxnSpPr/>
          <p:nvPr/>
        </p:nvCxnSpPr>
        <p:spPr>
          <a:xfrm rot="10800000">
            <a:off x="331275" y="2731225"/>
            <a:ext cx="397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5"/>
          <p:cNvCxnSpPr/>
          <p:nvPr/>
        </p:nvCxnSpPr>
        <p:spPr>
          <a:xfrm flipH="1">
            <a:off x="4937100" y="2763388"/>
            <a:ext cx="4059600" cy="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/>
          <p:nvPr/>
        </p:nvCxnSpPr>
        <p:spPr>
          <a:xfrm>
            <a:off x="4618913" y="2781675"/>
            <a:ext cx="12900" cy="10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>
            <a:off x="4618913" y="4049375"/>
            <a:ext cx="12900" cy="10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 flipH="1">
            <a:off x="311775" y="3883875"/>
            <a:ext cx="4018200" cy="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 flipH="1">
            <a:off x="4945800" y="3883875"/>
            <a:ext cx="4042200" cy="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5"/>
          <p:cNvSpPr/>
          <p:nvPr/>
        </p:nvSpPr>
        <p:spPr>
          <a:xfrm>
            <a:off x="4566175" y="2573937"/>
            <a:ext cx="127200" cy="131400"/>
          </a:xfrm>
          <a:prstGeom prst="flowChartConnector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4564117" y="3850978"/>
            <a:ext cx="127200" cy="131400"/>
          </a:xfrm>
          <a:prstGeom prst="flowChartConnector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1403575" y="1292538"/>
            <a:ext cx="3165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About us: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Top housing platforms offering alternative and less expensive vacation rentals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Focus: Toronto, 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4618925" y="1308963"/>
            <a:ext cx="3165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Opportunity: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Identify which attributes most impact price and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review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scores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4884525" y="2707025"/>
            <a:ext cx="1861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Target: 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Source Code Pro"/>
                <a:ea typeface="Source Code Pro"/>
                <a:cs typeface="Source Code Pro"/>
                <a:sym typeface="Source Code Pro"/>
              </a:rPr>
              <a:t>2%  </a:t>
            </a:r>
            <a:endParaRPr b="1" sz="3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Commissions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1454450" y="2743825"/>
            <a:ext cx="2911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Stakeholders: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External: Hosts, renters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Internal: Marketing, Data engineers, Programmers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1102175" y="3917350"/>
            <a:ext cx="3432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Plan to increase Price: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1.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Offer review incentives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2. Recommended price adjustments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4720375" y="3937775"/>
            <a:ext cx="2911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Plan to improve Reviews: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1.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Audit listing accuracy where score is below 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41125" y="2841901"/>
            <a:ext cx="1023925" cy="100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41130" y="4084705"/>
            <a:ext cx="1023924" cy="779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0982" y="2766025"/>
            <a:ext cx="1309032" cy="10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16753" y="1293591"/>
            <a:ext cx="1023925" cy="1182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8975" y="1412663"/>
            <a:ext cx="1493051" cy="10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/>
          <p:nvPr/>
        </p:nvSpPr>
        <p:spPr>
          <a:xfrm>
            <a:off x="5678275" y="3077125"/>
            <a:ext cx="440400" cy="406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19050">
            <a:solidFill>
              <a:srgbClr val="3C40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111" name="Google Shape;111;p16"/>
          <p:cNvGrpSpPr/>
          <p:nvPr/>
        </p:nvGrpSpPr>
        <p:grpSpPr>
          <a:xfrm>
            <a:off x="796138" y="4477200"/>
            <a:ext cx="7551724" cy="666300"/>
            <a:chOff x="796138" y="2306625"/>
            <a:chExt cx="7551724" cy="666300"/>
          </a:xfrm>
        </p:grpSpPr>
        <p:grpSp>
          <p:nvGrpSpPr>
            <p:cNvPr id="112" name="Google Shape;112;p16"/>
            <p:cNvGrpSpPr/>
            <p:nvPr/>
          </p:nvGrpSpPr>
          <p:grpSpPr>
            <a:xfrm>
              <a:off x="796138" y="2306625"/>
              <a:ext cx="1606073" cy="666300"/>
              <a:chOff x="796138" y="2306625"/>
              <a:chExt cx="1606073" cy="666300"/>
            </a:xfrm>
          </p:grpSpPr>
          <p:grpSp>
            <p:nvGrpSpPr>
              <p:cNvPr id="113" name="Google Shape;113;p16"/>
              <p:cNvGrpSpPr/>
              <p:nvPr/>
            </p:nvGrpSpPr>
            <p:grpSpPr>
              <a:xfrm>
                <a:off x="796138" y="2306625"/>
                <a:ext cx="1606073" cy="297225"/>
                <a:chOff x="796138" y="2306625"/>
                <a:chExt cx="1606073" cy="297225"/>
              </a:xfrm>
            </p:grpSpPr>
            <p:sp>
              <p:nvSpPr>
                <p:cNvPr id="114" name="Google Shape;114;p16"/>
                <p:cNvSpPr/>
                <p:nvPr/>
              </p:nvSpPr>
              <p:spPr>
                <a:xfrm flipH="1">
                  <a:off x="796138" y="2306625"/>
                  <a:ext cx="1605900" cy="143400"/>
                </a:xfrm>
                <a:prstGeom prst="parallelogram">
                  <a:avLst>
                    <a:gd fmla="val 96952" name="adj"/>
                  </a:avLst>
                </a:prstGeom>
                <a:solidFill>
                  <a:srgbClr val="B6D7A8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</a:t>
                  </a:r>
                  <a:endParaRPr/>
                </a:p>
              </p:txBody>
            </p:sp>
            <p:sp>
              <p:nvSpPr>
                <p:cNvPr id="115" name="Google Shape;115;p16"/>
                <p:cNvSpPr/>
                <p:nvPr/>
              </p:nvSpPr>
              <p:spPr>
                <a:xfrm>
                  <a:off x="796311" y="2460450"/>
                  <a:ext cx="1605900" cy="143400"/>
                </a:xfrm>
                <a:prstGeom prst="parallelogram">
                  <a:avLst>
                    <a:gd fmla="val 96952" name="adj"/>
                  </a:avLst>
                </a:prstGeom>
                <a:solidFill>
                  <a:srgbClr val="93C47D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6" name="Google Shape;116;p16"/>
              <p:cNvSpPr txBox="1"/>
              <p:nvPr/>
            </p:nvSpPr>
            <p:spPr>
              <a:xfrm>
                <a:off x="937000" y="2709525"/>
                <a:ext cx="1324200" cy="263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93C47D"/>
                    </a:solidFill>
                    <a:latin typeface="Roboto"/>
                    <a:ea typeface="Roboto"/>
                    <a:cs typeface="Roboto"/>
                    <a:sym typeface="Roboto"/>
                  </a:rPr>
                  <a:t>Introduction</a:t>
                </a:r>
                <a:endParaRPr b="1" sz="1000">
                  <a:solidFill>
                    <a:srgbClr val="93C47D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17" name="Google Shape;117;p16"/>
            <p:cNvGrpSpPr/>
            <p:nvPr/>
          </p:nvGrpSpPr>
          <p:grpSpPr>
            <a:xfrm>
              <a:off x="2283700" y="2306625"/>
              <a:ext cx="1606083" cy="666300"/>
              <a:chOff x="2283700" y="2306625"/>
              <a:chExt cx="1606083" cy="666300"/>
            </a:xfrm>
          </p:grpSpPr>
          <p:sp>
            <p:nvSpPr>
              <p:cNvPr id="118" name="Google Shape;118;p16"/>
              <p:cNvSpPr/>
              <p:nvPr/>
            </p:nvSpPr>
            <p:spPr>
              <a:xfrm flipH="1">
                <a:off x="2283710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19" name="Google Shape;119;p16"/>
              <p:cNvSpPr/>
              <p:nvPr/>
            </p:nvSpPr>
            <p:spPr>
              <a:xfrm>
                <a:off x="2283883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6"/>
              <p:cNvSpPr txBox="1"/>
              <p:nvPr/>
            </p:nvSpPr>
            <p:spPr>
              <a:xfrm>
                <a:off x="2283700" y="2709525"/>
                <a:ext cx="1487700" cy="26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999999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Description &amp; Cleaning</a:t>
                </a:r>
                <a:endParaRPr b="1" sz="1000">
                  <a:solidFill>
                    <a:srgbClr val="999999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21" name="Google Shape;121;p16"/>
            <p:cNvGrpSpPr/>
            <p:nvPr/>
          </p:nvGrpSpPr>
          <p:grpSpPr>
            <a:xfrm>
              <a:off x="3768859" y="2306625"/>
              <a:ext cx="1606073" cy="666300"/>
              <a:chOff x="3768859" y="2306625"/>
              <a:chExt cx="1606073" cy="666300"/>
            </a:xfrm>
          </p:grpSpPr>
          <p:sp>
            <p:nvSpPr>
              <p:cNvPr id="122" name="Google Shape;122;p16"/>
              <p:cNvSpPr/>
              <p:nvPr/>
            </p:nvSpPr>
            <p:spPr>
              <a:xfrm flipH="1">
                <a:off x="3768859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3769032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6"/>
              <p:cNvSpPr txBox="1"/>
              <p:nvPr/>
            </p:nvSpPr>
            <p:spPr>
              <a:xfrm>
                <a:off x="3829650" y="2709525"/>
                <a:ext cx="1484700" cy="26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858585"/>
                    </a:solidFill>
                    <a:latin typeface="Roboto"/>
                    <a:ea typeface="Roboto"/>
                    <a:cs typeface="Roboto"/>
                    <a:sym typeface="Roboto"/>
                  </a:rPr>
                  <a:t>Analysis Methodology</a:t>
                </a:r>
                <a:endParaRPr b="1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25" name="Google Shape;125;p16"/>
            <p:cNvGrpSpPr/>
            <p:nvPr/>
          </p:nvGrpSpPr>
          <p:grpSpPr>
            <a:xfrm>
              <a:off x="5256641" y="2306625"/>
              <a:ext cx="1606073" cy="666300"/>
              <a:chOff x="5256641" y="2306625"/>
              <a:chExt cx="1606073" cy="666300"/>
            </a:xfrm>
          </p:grpSpPr>
          <p:sp>
            <p:nvSpPr>
              <p:cNvPr id="126" name="Google Shape;126;p16"/>
              <p:cNvSpPr/>
              <p:nvPr/>
            </p:nvSpPr>
            <p:spPr>
              <a:xfrm flipH="1">
                <a:off x="5256641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5256813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6"/>
              <p:cNvSpPr txBox="1"/>
              <p:nvPr/>
            </p:nvSpPr>
            <p:spPr>
              <a:xfrm>
                <a:off x="5397500" y="2709525"/>
                <a:ext cx="1324200" cy="26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858585"/>
                    </a:solidFill>
                    <a:latin typeface="Roboto"/>
                    <a:ea typeface="Roboto"/>
                    <a:cs typeface="Roboto"/>
                    <a:sym typeface="Roboto"/>
                  </a:rPr>
                  <a:t>Recommendations</a:t>
                </a:r>
                <a:endParaRPr b="1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29" name="Google Shape;129;p16"/>
            <p:cNvGrpSpPr/>
            <p:nvPr/>
          </p:nvGrpSpPr>
          <p:grpSpPr>
            <a:xfrm>
              <a:off x="6741789" y="2306625"/>
              <a:ext cx="1606073" cy="666300"/>
              <a:chOff x="6741789" y="2306625"/>
              <a:chExt cx="1606073" cy="666300"/>
            </a:xfrm>
          </p:grpSpPr>
          <p:sp>
            <p:nvSpPr>
              <p:cNvPr id="130" name="Google Shape;130;p16"/>
              <p:cNvSpPr/>
              <p:nvPr/>
            </p:nvSpPr>
            <p:spPr>
              <a:xfrm flipH="1">
                <a:off x="6741789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31" name="Google Shape;131;p16"/>
              <p:cNvSpPr/>
              <p:nvPr/>
            </p:nvSpPr>
            <p:spPr>
              <a:xfrm>
                <a:off x="6741962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6"/>
              <p:cNvSpPr txBox="1"/>
              <p:nvPr/>
            </p:nvSpPr>
            <p:spPr>
              <a:xfrm>
                <a:off x="6862725" y="2724825"/>
                <a:ext cx="1324200" cy="24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858585"/>
                    </a:solidFill>
                    <a:latin typeface="Roboto"/>
                    <a:ea typeface="Roboto"/>
                    <a:cs typeface="Roboto"/>
                    <a:sym typeface="Roboto"/>
                  </a:rPr>
                  <a:t>Summary</a:t>
                </a:r>
                <a:endParaRPr b="1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pic>
        <p:nvPicPr>
          <p:cNvPr id="133" name="Google Shape;13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0069" y="-6"/>
            <a:ext cx="1023925" cy="11191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16"/>
          <p:cNvGrpSpPr/>
          <p:nvPr/>
        </p:nvGrpSpPr>
        <p:grpSpPr>
          <a:xfrm>
            <a:off x="6858000" y="1441538"/>
            <a:ext cx="2286000" cy="1840915"/>
            <a:chOff x="0" y="2295575"/>
            <a:chExt cx="2286000" cy="2847950"/>
          </a:xfrm>
        </p:grpSpPr>
        <p:grpSp>
          <p:nvGrpSpPr>
            <p:cNvPr id="135" name="Google Shape;135;p16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136" name="Google Shape;136;p16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6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8" name="Google Shape;138;p16"/>
            <p:cNvSpPr txBox="1"/>
            <p:nvPr/>
          </p:nvSpPr>
          <p:spPr>
            <a:xfrm>
              <a:off x="216291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2022 + </a:t>
              </a:r>
              <a:endParaRPr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16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Opportunity to Increase Sales</a:t>
              </a:r>
              <a:endParaRPr b="1" sz="12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" name="Google Shape;140;p16"/>
          <p:cNvGrpSpPr/>
          <p:nvPr/>
        </p:nvGrpSpPr>
        <p:grpSpPr>
          <a:xfrm>
            <a:off x="4572000" y="1441538"/>
            <a:ext cx="2286000" cy="1840915"/>
            <a:chOff x="0" y="2295575"/>
            <a:chExt cx="2286000" cy="2847950"/>
          </a:xfrm>
        </p:grpSpPr>
        <p:grpSp>
          <p:nvGrpSpPr>
            <p:cNvPr id="141" name="Google Shape;141;p16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142" name="Google Shape;142;p16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4" name="Google Shape;144;p16"/>
            <p:cNvSpPr txBox="1"/>
            <p:nvPr/>
          </p:nvSpPr>
          <p:spPr>
            <a:xfrm>
              <a:off x="216291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2020</a:t>
              </a:r>
              <a:endParaRPr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6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Company goes Public</a:t>
              </a:r>
              <a:endParaRPr b="1" sz="12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16"/>
            <p:cNvSpPr txBox="1"/>
            <p:nvPr/>
          </p:nvSpPr>
          <p:spPr>
            <a:xfrm>
              <a:off x="216300" y="3896950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Business thriving, airbnb  becomes a public entity</a:t>
              </a: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7" name="Google Shape;147;p16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48" name="Google Shape;148;p16"/>
          <p:cNvGrpSpPr/>
          <p:nvPr/>
        </p:nvGrpSpPr>
        <p:grpSpPr>
          <a:xfrm>
            <a:off x="2286000" y="1441537"/>
            <a:ext cx="2286000" cy="1840915"/>
            <a:chOff x="0" y="2295575"/>
            <a:chExt cx="2286000" cy="2847950"/>
          </a:xfrm>
        </p:grpSpPr>
        <p:grpSp>
          <p:nvGrpSpPr>
            <p:cNvPr id="149" name="Google Shape;149;p16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150" name="Google Shape;150;p16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E6B8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F4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" name="Google Shape;152;p16"/>
            <p:cNvSpPr txBox="1"/>
            <p:nvPr/>
          </p:nvSpPr>
          <p:spPr>
            <a:xfrm>
              <a:off x="216291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2019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16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Impact of Global Pandemic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16"/>
            <p:cNvSpPr txBox="1"/>
            <p:nvPr/>
          </p:nvSpPr>
          <p:spPr>
            <a:xfrm>
              <a:off x="216300" y="3896950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Travel restrictions have little impact on airbnb sustainable business model</a:t>
              </a:r>
              <a:endPara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5" name="Google Shape;155;p16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EDA29B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56" name="Google Shape;156;p16"/>
          <p:cNvGrpSpPr/>
          <p:nvPr/>
        </p:nvGrpSpPr>
        <p:grpSpPr>
          <a:xfrm>
            <a:off x="0" y="1441530"/>
            <a:ext cx="2286000" cy="1840915"/>
            <a:chOff x="0" y="2295575"/>
            <a:chExt cx="2286000" cy="2847950"/>
          </a:xfrm>
        </p:grpSpPr>
        <p:grpSp>
          <p:nvGrpSpPr>
            <p:cNvPr id="157" name="Google Shape;157;p16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158" name="Google Shape;158;p16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E6B8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F4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" name="Google Shape;160;p16"/>
            <p:cNvSpPr txBox="1"/>
            <p:nvPr/>
          </p:nvSpPr>
          <p:spPr>
            <a:xfrm>
              <a:off x="216291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2008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16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Established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16"/>
            <p:cNvSpPr txBox="1"/>
            <p:nvPr/>
          </p:nvSpPr>
          <p:spPr>
            <a:xfrm>
              <a:off x="216300" y="3546064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Online housing platform offering cheaper vacation retinal alternatives for travellers compared to more expensive hotel accommodations</a:t>
              </a:r>
              <a:endPara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3" name="Google Shape;163;p16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EDA29B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pic>
        <p:nvPicPr>
          <p:cNvPr id="164" name="Google Shape;16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0325" y="64540"/>
            <a:ext cx="1499750" cy="13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 txBox="1"/>
          <p:nvPr/>
        </p:nvSpPr>
        <p:spPr>
          <a:xfrm>
            <a:off x="74825" y="3464175"/>
            <a:ext cx="8655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To maximize potential revenue, airbnb hosts can make use of attributes that drive booking price and improve these features for the benefit of travellers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Goal: Increasing revenue by 2% through increasing commissions for airbnb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7074300" y="2476274"/>
            <a:ext cx="18534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rPr>
              <a:t>As post COVID economies in various sectors regain foothold, belief that demand for travel will flourish </a:t>
            </a:r>
            <a:endParaRPr sz="900">
              <a:solidFill>
                <a:srgbClr val="5E5E5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rgbClr val="5E5E5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7"/>
          <p:cNvGrpSpPr/>
          <p:nvPr/>
        </p:nvGrpSpPr>
        <p:grpSpPr>
          <a:xfrm>
            <a:off x="2919440" y="1168940"/>
            <a:ext cx="3305121" cy="3067187"/>
            <a:chOff x="2604900" y="605090"/>
            <a:chExt cx="3934200" cy="3933300"/>
          </a:xfrm>
        </p:grpSpPr>
        <p:sp>
          <p:nvSpPr>
            <p:cNvPr id="172" name="Google Shape;172;p17"/>
            <p:cNvSpPr/>
            <p:nvPr/>
          </p:nvSpPr>
          <p:spPr>
            <a:xfrm>
              <a:off x="2604900" y="605090"/>
              <a:ext cx="3934200" cy="3933300"/>
            </a:xfrm>
            <a:prstGeom prst="ellipse">
              <a:avLst/>
            </a:prstGeom>
            <a:solidFill>
              <a:srgbClr val="66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7"/>
            <p:cNvSpPr txBox="1"/>
            <p:nvPr/>
          </p:nvSpPr>
          <p:spPr>
            <a:xfrm>
              <a:off x="3608400" y="687876"/>
              <a:ext cx="1927200" cy="6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Original Dataset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4" name="Google Shape;174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 Cleaning &amp; Wrangling</a:t>
            </a:r>
            <a:endParaRPr/>
          </a:p>
        </p:txBody>
      </p:sp>
      <p:grpSp>
        <p:nvGrpSpPr>
          <p:cNvPr id="175" name="Google Shape;175;p17"/>
          <p:cNvGrpSpPr/>
          <p:nvPr/>
        </p:nvGrpSpPr>
        <p:grpSpPr>
          <a:xfrm>
            <a:off x="796138" y="4388525"/>
            <a:ext cx="7551724" cy="666300"/>
            <a:chOff x="796138" y="2306625"/>
            <a:chExt cx="7551724" cy="666300"/>
          </a:xfrm>
        </p:grpSpPr>
        <p:grpSp>
          <p:nvGrpSpPr>
            <p:cNvPr id="176" name="Google Shape;176;p17"/>
            <p:cNvGrpSpPr/>
            <p:nvPr/>
          </p:nvGrpSpPr>
          <p:grpSpPr>
            <a:xfrm>
              <a:off x="796138" y="2306625"/>
              <a:ext cx="1606073" cy="666300"/>
              <a:chOff x="796138" y="2306625"/>
              <a:chExt cx="1606073" cy="666300"/>
            </a:xfrm>
          </p:grpSpPr>
          <p:grpSp>
            <p:nvGrpSpPr>
              <p:cNvPr id="177" name="Google Shape;177;p17"/>
              <p:cNvGrpSpPr/>
              <p:nvPr/>
            </p:nvGrpSpPr>
            <p:grpSpPr>
              <a:xfrm>
                <a:off x="796138" y="2306625"/>
                <a:ext cx="1606073" cy="297225"/>
                <a:chOff x="796138" y="2306625"/>
                <a:chExt cx="1606073" cy="297225"/>
              </a:xfrm>
            </p:grpSpPr>
            <p:sp>
              <p:nvSpPr>
                <p:cNvPr id="178" name="Google Shape;178;p17"/>
                <p:cNvSpPr/>
                <p:nvPr/>
              </p:nvSpPr>
              <p:spPr>
                <a:xfrm flipH="1">
                  <a:off x="796138" y="2306625"/>
                  <a:ext cx="1605900" cy="143400"/>
                </a:xfrm>
                <a:prstGeom prst="parallelogram">
                  <a:avLst>
                    <a:gd fmla="val 96952" name="adj"/>
                  </a:avLst>
                </a:prstGeom>
                <a:solidFill>
                  <a:srgbClr val="EFEFE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</a:t>
                  </a:r>
                  <a:endParaRPr/>
                </a:p>
              </p:txBody>
            </p:sp>
            <p:sp>
              <p:nvSpPr>
                <p:cNvPr id="179" name="Google Shape;179;p17"/>
                <p:cNvSpPr/>
                <p:nvPr/>
              </p:nvSpPr>
              <p:spPr>
                <a:xfrm>
                  <a:off x="796311" y="2460450"/>
                  <a:ext cx="1605900" cy="143400"/>
                </a:xfrm>
                <a:prstGeom prst="parallelogram">
                  <a:avLst>
                    <a:gd fmla="val 96952" name="adj"/>
                  </a:avLst>
                </a:prstGeom>
                <a:solidFill>
                  <a:srgbClr val="EFEFE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0" name="Google Shape;180;p17"/>
              <p:cNvSpPr txBox="1"/>
              <p:nvPr/>
            </p:nvSpPr>
            <p:spPr>
              <a:xfrm>
                <a:off x="937000" y="2709525"/>
                <a:ext cx="1324200" cy="263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EFEFEF"/>
                    </a:solidFill>
                    <a:latin typeface="Roboto"/>
                    <a:ea typeface="Roboto"/>
                    <a:cs typeface="Roboto"/>
                    <a:sym typeface="Roboto"/>
                  </a:rPr>
                  <a:t>Introduction</a:t>
                </a:r>
                <a:endParaRPr b="1" sz="1000">
                  <a:solidFill>
                    <a:srgbClr val="EFEFE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1" name="Google Shape;181;p17"/>
            <p:cNvGrpSpPr/>
            <p:nvPr/>
          </p:nvGrpSpPr>
          <p:grpSpPr>
            <a:xfrm>
              <a:off x="2283700" y="2306625"/>
              <a:ext cx="1606083" cy="666300"/>
              <a:chOff x="2283700" y="2306625"/>
              <a:chExt cx="1606083" cy="666300"/>
            </a:xfrm>
          </p:grpSpPr>
          <p:sp>
            <p:nvSpPr>
              <p:cNvPr id="182" name="Google Shape;182;p17"/>
              <p:cNvSpPr/>
              <p:nvPr/>
            </p:nvSpPr>
            <p:spPr>
              <a:xfrm flipH="1">
                <a:off x="2283710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3" name="Google Shape;183;p17"/>
              <p:cNvSpPr/>
              <p:nvPr/>
            </p:nvSpPr>
            <p:spPr>
              <a:xfrm>
                <a:off x="2283883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7"/>
              <p:cNvSpPr txBox="1"/>
              <p:nvPr/>
            </p:nvSpPr>
            <p:spPr>
              <a:xfrm>
                <a:off x="2283700" y="2709525"/>
                <a:ext cx="1487700" cy="26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93C47D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Description &amp; Cleaning</a:t>
                </a:r>
                <a:endParaRPr b="1" sz="1000">
                  <a:solidFill>
                    <a:srgbClr val="93C47D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5" name="Google Shape;185;p17"/>
            <p:cNvGrpSpPr/>
            <p:nvPr/>
          </p:nvGrpSpPr>
          <p:grpSpPr>
            <a:xfrm>
              <a:off x="3768859" y="2306625"/>
              <a:ext cx="1606073" cy="666300"/>
              <a:chOff x="3768859" y="2306625"/>
              <a:chExt cx="1606073" cy="666300"/>
            </a:xfrm>
          </p:grpSpPr>
          <p:sp>
            <p:nvSpPr>
              <p:cNvPr id="186" name="Google Shape;186;p17"/>
              <p:cNvSpPr/>
              <p:nvPr/>
            </p:nvSpPr>
            <p:spPr>
              <a:xfrm flipH="1">
                <a:off x="3768859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7" name="Google Shape;187;p17"/>
              <p:cNvSpPr/>
              <p:nvPr/>
            </p:nvSpPr>
            <p:spPr>
              <a:xfrm>
                <a:off x="3769032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7"/>
              <p:cNvSpPr txBox="1"/>
              <p:nvPr/>
            </p:nvSpPr>
            <p:spPr>
              <a:xfrm>
                <a:off x="3829650" y="2709525"/>
                <a:ext cx="1484700" cy="26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858585"/>
                    </a:solidFill>
                    <a:latin typeface="Roboto"/>
                    <a:ea typeface="Roboto"/>
                    <a:cs typeface="Roboto"/>
                    <a:sym typeface="Roboto"/>
                  </a:rPr>
                  <a:t>Analysis Methodology</a:t>
                </a:r>
                <a:endParaRPr b="1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9" name="Google Shape;189;p17"/>
            <p:cNvGrpSpPr/>
            <p:nvPr/>
          </p:nvGrpSpPr>
          <p:grpSpPr>
            <a:xfrm>
              <a:off x="5256641" y="2306625"/>
              <a:ext cx="1606073" cy="666300"/>
              <a:chOff x="5256641" y="2306625"/>
              <a:chExt cx="1606073" cy="666300"/>
            </a:xfrm>
          </p:grpSpPr>
          <p:sp>
            <p:nvSpPr>
              <p:cNvPr id="190" name="Google Shape;190;p17"/>
              <p:cNvSpPr/>
              <p:nvPr/>
            </p:nvSpPr>
            <p:spPr>
              <a:xfrm flipH="1">
                <a:off x="5256641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1" name="Google Shape;191;p17"/>
              <p:cNvSpPr/>
              <p:nvPr/>
            </p:nvSpPr>
            <p:spPr>
              <a:xfrm>
                <a:off x="5256813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7"/>
              <p:cNvSpPr txBox="1"/>
              <p:nvPr/>
            </p:nvSpPr>
            <p:spPr>
              <a:xfrm>
                <a:off x="5397500" y="2709525"/>
                <a:ext cx="1324200" cy="26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858585"/>
                    </a:solidFill>
                    <a:latin typeface="Roboto"/>
                    <a:ea typeface="Roboto"/>
                    <a:cs typeface="Roboto"/>
                    <a:sym typeface="Roboto"/>
                  </a:rPr>
                  <a:t>Recommendations</a:t>
                </a:r>
                <a:endParaRPr b="1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93" name="Google Shape;193;p17"/>
            <p:cNvGrpSpPr/>
            <p:nvPr/>
          </p:nvGrpSpPr>
          <p:grpSpPr>
            <a:xfrm>
              <a:off x="6741789" y="2306625"/>
              <a:ext cx="1606073" cy="666300"/>
              <a:chOff x="6741789" y="2306625"/>
              <a:chExt cx="1606073" cy="666300"/>
            </a:xfrm>
          </p:grpSpPr>
          <p:sp>
            <p:nvSpPr>
              <p:cNvPr id="194" name="Google Shape;194;p17"/>
              <p:cNvSpPr/>
              <p:nvPr/>
            </p:nvSpPr>
            <p:spPr>
              <a:xfrm flipH="1">
                <a:off x="6741789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5" name="Google Shape;195;p17"/>
              <p:cNvSpPr/>
              <p:nvPr/>
            </p:nvSpPr>
            <p:spPr>
              <a:xfrm>
                <a:off x="6741962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7"/>
              <p:cNvSpPr txBox="1"/>
              <p:nvPr/>
            </p:nvSpPr>
            <p:spPr>
              <a:xfrm>
                <a:off x="6862725" y="2724825"/>
                <a:ext cx="1324200" cy="24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858585"/>
                    </a:solidFill>
                    <a:latin typeface="Roboto"/>
                    <a:ea typeface="Roboto"/>
                    <a:cs typeface="Roboto"/>
                    <a:sym typeface="Roboto"/>
                  </a:rPr>
                  <a:t>Summary</a:t>
                </a:r>
                <a:endParaRPr b="1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pic>
        <p:nvPicPr>
          <p:cNvPr id="197" name="Google Shape;1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0069" y="-6"/>
            <a:ext cx="1023925" cy="111917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7"/>
          <p:cNvSpPr txBox="1"/>
          <p:nvPr/>
        </p:nvSpPr>
        <p:spPr>
          <a:xfrm>
            <a:off x="1480150" y="2050000"/>
            <a:ext cx="5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9" name="Google Shape;199;p17"/>
          <p:cNvGrpSpPr/>
          <p:nvPr/>
        </p:nvGrpSpPr>
        <p:grpSpPr>
          <a:xfrm>
            <a:off x="3252863" y="1702303"/>
            <a:ext cx="2638275" cy="2533832"/>
            <a:chOff x="2604900" y="605090"/>
            <a:chExt cx="3934200" cy="3933300"/>
          </a:xfrm>
        </p:grpSpPr>
        <p:sp>
          <p:nvSpPr>
            <p:cNvPr id="200" name="Google Shape;200;p17"/>
            <p:cNvSpPr/>
            <p:nvPr/>
          </p:nvSpPr>
          <p:spPr>
            <a:xfrm>
              <a:off x="2604900" y="605090"/>
              <a:ext cx="3934200" cy="39333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7"/>
            <p:cNvSpPr txBox="1"/>
            <p:nvPr/>
          </p:nvSpPr>
          <p:spPr>
            <a:xfrm>
              <a:off x="3608400" y="687876"/>
              <a:ext cx="1927200" cy="6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Removal of Feature Variables</a:t>
              </a: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2" name="Google Shape;202;p17"/>
          <p:cNvGrpSpPr/>
          <p:nvPr/>
        </p:nvGrpSpPr>
        <p:grpSpPr>
          <a:xfrm>
            <a:off x="3491965" y="2161489"/>
            <a:ext cx="2160070" cy="2074646"/>
            <a:chOff x="2961450" y="1317890"/>
            <a:chExt cx="3221100" cy="3220500"/>
          </a:xfrm>
        </p:grpSpPr>
        <p:sp>
          <p:nvSpPr>
            <p:cNvPr id="203" name="Google Shape;203;p17"/>
            <p:cNvSpPr/>
            <p:nvPr/>
          </p:nvSpPr>
          <p:spPr>
            <a:xfrm>
              <a:off x="2961450" y="1317890"/>
              <a:ext cx="3221100" cy="3220500"/>
            </a:xfrm>
            <a:prstGeom prst="ellipse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 txBox="1"/>
            <p:nvPr/>
          </p:nvSpPr>
          <p:spPr>
            <a:xfrm>
              <a:off x="3783000" y="1557225"/>
              <a:ext cx="15780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Impute Missing Values</a:t>
              </a: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5" name="Google Shape;205;p17"/>
          <p:cNvGrpSpPr/>
          <p:nvPr/>
        </p:nvGrpSpPr>
        <p:grpSpPr>
          <a:xfrm>
            <a:off x="3787197" y="2728320"/>
            <a:ext cx="1569606" cy="1507815"/>
            <a:chOff x="3401700" y="2197790"/>
            <a:chExt cx="2340600" cy="2340600"/>
          </a:xfrm>
        </p:grpSpPr>
        <p:sp>
          <p:nvSpPr>
            <p:cNvPr id="206" name="Google Shape;206;p17"/>
            <p:cNvSpPr/>
            <p:nvPr/>
          </p:nvSpPr>
          <p:spPr>
            <a:xfrm>
              <a:off x="3401700" y="2197790"/>
              <a:ext cx="2340600" cy="23406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7"/>
            <p:cNvSpPr txBox="1"/>
            <p:nvPr/>
          </p:nvSpPr>
          <p:spPr>
            <a:xfrm>
              <a:off x="3833400" y="2483075"/>
              <a:ext cx="1477200" cy="53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Outlier Detection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8" name="Google Shape;208;p17"/>
          <p:cNvGrpSpPr/>
          <p:nvPr/>
        </p:nvGrpSpPr>
        <p:grpSpPr>
          <a:xfrm>
            <a:off x="4076795" y="3284523"/>
            <a:ext cx="990409" cy="951612"/>
            <a:chOff x="3833550" y="3061190"/>
            <a:chExt cx="1476900" cy="1477200"/>
          </a:xfrm>
        </p:grpSpPr>
        <p:sp>
          <p:nvSpPr>
            <p:cNvPr id="209" name="Google Shape;209;p17"/>
            <p:cNvSpPr/>
            <p:nvPr/>
          </p:nvSpPr>
          <p:spPr>
            <a:xfrm>
              <a:off x="3833550" y="3061190"/>
              <a:ext cx="1476900" cy="1477200"/>
            </a:xfrm>
            <a:prstGeom prst="ellipse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7"/>
            <p:cNvSpPr txBox="1"/>
            <p:nvPr/>
          </p:nvSpPr>
          <p:spPr>
            <a:xfrm>
              <a:off x="3895198" y="3356890"/>
              <a:ext cx="13536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Feature Engineering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1" name="Google Shape;211;p17"/>
          <p:cNvGrpSpPr/>
          <p:nvPr/>
        </p:nvGrpSpPr>
        <p:grpSpPr>
          <a:xfrm>
            <a:off x="304800" y="1702300"/>
            <a:ext cx="2495700" cy="461700"/>
            <a:chOff x="190500" y="1730875"/>
            <a:chExt cx="2495700" cy="461700"/>
          </a:xfrm>
        </p:grpSpPr>
        <p:sp>
          <p:nvSpPr>
            <p:cNvPr id="212" name="Google Shape;212;p17"/>
            <p:cNvSpPr/>
            <p:nvPr/>
          </p:nvSpPr>
          <p:spPr>
            <a:xfrm>
              <a:off x="324000" y="1807075"/>
              <a:ext cx="2076600" cy="324300"/>
            </a:xfrm>
            <a:prstGeom prst="wedgeRoundRectCallout">
              <a:avLst>
                <a:gd fmla="val 120164" name="adj1"/>
                <a:gd fmla="val -5119" name="adj2"/>
                <a:gd fmla="val 0" name="adj3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7"/>
            <p:cNvSpPr txBox="1"/>
            <p:nvPr/>
          </p:nvSpPr>
          <p:spPr>
            <a:xfrm>
              <a:off x="190500" y="1730875"/>
              <a:ext cx="2495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Font typeface="Source Code Pro"/>
                <a:buChar char="●"/>
              </a:pPr>
              <a:r>
                <a:rPr lang="en" sz="900"/>
                <a:t>Irrelevant data, i.e. listing_url</a:t>
              </a:r>
              <a:endParaRPr sz="900"/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Char char="●"/>
              </a:pPr>
              <a:r>
                <a:rPr lang="en" sz="900"/>
                <a:t>Missing 40% or more of values</a:t>
              </a:r>
              <a:endParaRPr sz="900"/>
            </a:p>
          </p:txBody>
        </p:sp>
      </p:grpSp>
      <p:grpSp>
        <p:nvGrpSpPr>
          <p:cNvPr id="214" name="Google Shape;214;p17"/>
          <p:cNvGrpSpPr/>
          <p:nvPr/>
        </p:nvGrpSpPr>
        <p:grpSpPr>
          <a:xfrm>
            <a:off x="6343500" y="1157775"/>
            <a:ext cx="2800500" cy="600300"/>
            <a:chOff x="133200" y="1169175"/>
            <a:chExt cx="2800500" cy="600300"/>
          </a:xfrm>
        </p:grpSpPr>
        <p:sp>
          <p:nvSpPr>
            <p:cNvPr id="215" name="Google Shape;215;p17"/>
            <p:cNvSpPr/>
            <p:nvPr/>
          </p:nvSpPr>
          <p:spPr>
            <a:xfrm>
              <a:off x="133200" y="1238475"/>
              <a:ext cx="2581500" cy="461700"/>
            </a:xfrm>
            <a:prstGeom prst="wedgeRoundRectCallout">
              <a:avLst>
                <a:gd fmla="val -108292" name="adj1"/>
                <a:gd fmla="val 175227" name="adj2"/>
                <a:gd fmla="val 0" name="adj3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7"/>
            <p:cNvSpPr txBox="1"/>
            <p:nvPr/>
          </p:nvSpPr>
          <p:spPr>
            <a:xfrm>
              <a:off x="133200" y="1169175"/>
              <a:ext cx="28005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900"/>
                <a:t>SimpleImputer (Categorical) and </a:t>
              </a:r>
              <a:r>
                <a:rPr lang="en" sz="900"/>
                <a:t>IterativeImputer (numerical)</a:t>
              </a:r>
              <a:r>
                <a:rPr lang="en" sz="900"/>
                <a:t> from Sklearn Python used to impute </a:t>
              </a:r>
              <a:r>
                <a:rPr lang="en" sz="900"/>
                <a:t>missing</a:t>
              </a:r>
              <a:r>
                <a:rPr lang="en" sz="900"/>
                <a:t> values</a:t>
              </a:r>
              <a:endParaRPr sz="900"/>
            </a:p>
          </p:txBody>
        </p:sp>
      </p:grpSp>
      <p:grpSp>
        <p:nvGrpSpPr>
          <p:cNvPr id="217" name="Google Shape;217;p17"/>
          <p:cNvGrpSpPr/>
          <p:nvPr/>
        </p:nvGrpSpPr>
        <p:grpSpPr>
          <a:xfrm>
            <a:off x="324818" y="2194150"/>
            <a:ext cx="2881208" cy="461700"/>
            <a:chOff x="400050" y="1714500"/>
            <a:chExt cx="2508015" cy="461700"/>
          </a:xfrm>
        </p:grpSpPr>
        <p:sp>
          <p:nvSpPr>
            <p:cNvPr id="218" name="Google Shape;218;p17"/>
            <p:cNvSpPr/>
            <p:nvPr/>
          </p:nvSpPr>
          <p:spPr>
            <a:xfrm>
              <a:off x="400050" y="1790700"/>
              <a:ext cx="2076600" cy="324300"/>
            </a:xfrm>
            <a:prstGeom prst="wedgeRoundRectCallout">
              <a:avLst>
                <a:gd fmla="val 114459" name="adj1"/>
                <a:gd fmla="val 189793" name="adj2"/>
                <a:gd fmla="val 0" name="adj3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7"/>
            <p:cNvSpPr txBox="1"/>
            <p:nvPr/>
          </p:nvSpPr>
          <p:spPr>
            <a:xfrm>
              <a:off x="412365" y="1714500"/>
              <a:ext cx="2495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I</a:t>
              </a:r>
              <a:r>
                <a:rPr lang="en" sz="900"/>
                <a:t>nterquartile range (IQR) method applied for detecting and removing outliers (fig. below)</a:t>
              </a:r>
              <a:endParaRPr sz="600"/>
            </a:p>
          </p:txBody>
        </p:sp>
      </p:grpSp>
      <p:pic>
        <p:nvPicPr>
          <p:cNvPr id="220" name="Google Shape;2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25" y="2714925"/>
            <a:ext cx="2337801" cy="16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7"/>
          <p:cNvSpPr/>
          <p:nvPr/>
        </p:nvSpPr>
        <p:spPr>
          <a:xfrm>
            <a:off x="1562100" y="3446725"/>
            <a:ext cx="742200" cy="123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17"/>
          <p:cNvGrpSpPr/>
          <p:nvPr/>
        </p:nvGrpSpPr>
        <p:grpSpPr>
          <a:xfrm>
            <a:off x="6313775" y="1861800"/>
            <a:ext cx="2758347" cy="887275"/>
            <a:chOff x="103459" y="1234300"/>
            <a:chExt cx="2904440" cy="887275"/>
          </a:xfrm>
        </p:grpSpPr>
        <p:sp>
          <p:nvSpPr>
            <p:cNvPr id="223" name="Google Shape;223;p17"/>
            <p:cNvSpPr/>
            <p:nvPr/>
          </p:nvSpPr>
          <p:spPr>
            <a:xfrm>
              <a:off x="103459" y="1314575"/>
              <a:ext cx="2859900" cy="807000"/>
            </a:xfrm>
            <a:prstGeom prst="wedgeRoundRectCallout">
              <a:avLst>
                <a:gd fmla="val -97997" name="adj1"/>
                <a:gd fmla="val 166121" name="adj2"/>
                <a:gd fmla="val 0" name="adj3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 txBox="1"/>
            <p:nvPr/>
          </p:nvSpPr>
          <p:spPr>
            <a:xfrm>
              <a:off x="147999" y="1234300"/>
              <a:ext cx="2859900" cy="8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285750" lvl="0" marL="457200" rtl="0" algn="l">
                <a:spcBef>
                  <a:spcPts val="600"/>
                </a:spcBef>
                <a:spcAft>
                  <a:spcPts val="0"/>
                </a:spcAft>
                <a:buSzPts val="900"/>
                <a:buChar char="●"/>
              </a:pPr>
              <a:r>
                <a:rPr lang="en" sz="900"/>
                <a:t>Host Since</a:t>
              </a:r>
              <a:endParaRPr sz="900"/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Char char="●"/>
              </a:pPr>
              <a:r>
                <a:rPr lang="en" sz="900"/>
                <a:t>Host Response</a:t>
              </a:r>
              <a:endParaRPr sz="900"/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Char char="●"/>
              </a:pPr>
              <a:r>
                <a:rPr lang="en" sz="900"/>
                <a:t>Host Acceptance</a:t>
              </a:r>
              <a:endParaRPr sz="900"/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Char char="●"/>
              </a:pPr>
              <a:r>
                <a:rPr lang="en" sz="900"/>
                <a:t>Former City - grouped 70+ neighbourhoods into 6 cities (fig. below)</a:t>
              </a:r>
              <a:endParaRPr sz="900"/>
            </a:p>
          </p:txBody>
        </p:sp>
      </p:grpSp>
      <p:pic>
        <p:nvPicPr>
          <p:cNvPr id="225" name="Google Shape;22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1975" y="2981324"/>
            <a:ext cx="2237850" cy="13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08900" y="3762375"/>
            <a:ext cx="420925" cy="555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17"/>
          <p:cNvGrpSpPr/>
          <p:nvPr/>
        </p:nvGrpSpPr>
        <p:grpSpPr>
          <a:xfrm>
            <a:off x="112012" y="1303875"/>
            <a:ext cx="2881274" cy="461700"/>
            <a:chOff x="303393" y="1738375"/>
            <a:chExt cx="2647500" cy="461700"/>
          </a:xfrm>
        </p:grpSpPr>
        <p:sp>
          <p:nvSpPr>
            <p:cNvPr id="228" name="Google Shape;228;p17"/>
            <p:cNvSpPr/>
            <p:nvPr/>
          </p:nvSpPr>
          <p:spPr>
            <a:xfrm>
              <a:off x="324011" y="1807075"/>
              <a:ext cx="2362200" cy="324300"/>
            </a:xfrm>
            <a:prstGeom prst="wedgeRoundRectCallout">
              <a:avLst>
                <a:gd fmla="val 102978" name="adj1"/>
                <a:gd fmla="val -12118" name="adj2"/>
                <a:gd fmla="val 0" name="adj3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229" name="Google Shape;229;p17"/>
            <p:cNvSpPr txBox="1"/>
            <p:nvPr/>
          </p:nvSpPr>
          <p:spPr>
            <a:xfrm>
              <a:off x="303393" y="1738375"/>
              <a:ext cx="2647500" cy="4617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highlight>
                    <a:schemeClr val="lt1"/>
                  </a:highlight>
                </a:rPr>
                <a:t>74 variables and 19,343 total records located in Toronto, ON only</a:t>
              </a:r>
              <a:endParaRPr sz="900">
                <a:highlight>
                  <a:schemeClr val="lt1"/>
                </a:highlight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/>
          <p:nvPr/>
        </p:nvSpPr>
        <p:spPr>
          <a:xfrm>
            <a:off x="4013888" y="1565280"/>
            <a:ext cx="198600" cy="198300"/>
          </a:xfrm>
          <a:prstGeom prst="ellipse">
            <a:avLst/>
          </a:prstGeom>
          <a:solidFill>
            <a:srgbClr val="761E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26550"/>
            <a:ext cx="3971075" cy="20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Methodology - Price Model</a:t>
            </a:r>
            <a:endParaRPr/>
          </a:p>
        </p:txBody>
      </p:sp>
      <p:grpSp>
        <p:nvGrpSpPr>
          <p:cNvPr id="237" name="Google Shape;237;p18"/>
          <p:cNvGrpSpPr/>
          <p:nvPr/>
        </p:nvGrpSpPr>
        <p:grpSpPr>
          <a:xfrm>
            <a:off x="796138" y="4388525"/>
            <a:ext cx="7551724" cy="666300"/>
            <a:chOff x="796138" y="2306625"/>
            <a:chExt cx="7551724" cy="666300"/>
          </a:xfrm>
        </p:grpSpPr>
        <p:grpSp>
          <p:nvGrpSpPr>
            <p:cNvPr id="238" name="Google Shape;238;p18"/>
            <p:cNvGrpSpPr/>
            <p:nvPr/>
          </p:nvGrpSpPr>
          <p:grpSpPr>
            <a:xfrm>
              <a:off x="796138" y="2306625"/>
              <a:ext cx="1606073" cy="666300"/>
              <a:chOff x="796138" y="2306625"/>
              <a:chExt cx="1606073" cy="666300"/>
            </a:xfrm>
          </p:grpSpPr>
          <p:grpSp>
            <p:nvGrpSpPr>
              <p:cNvPr id="239" name="Google Shape;239;p18"/>
              <p:cNvGrpSpPr/>
              <p:nvPr/>
            </p:nvGrpSpPr>
            <p:grpSpPr>
              <a:xfrm>
                <a:off x="796138" y="2306625"/>
                <a:ext cx="1606073" cy="297225"/>
                <a:chOff x="796138" y="2306625"/>
                <a:chExt cx="1606073" cy="297225"/>
              </a:xfrm>
            </p:grpSpPr>
            <p:sp>
              <p:nvSpPr>
                <p:cNvPr id="240" name="Google Shape;240;p18"/>
                <p:cNvSpPr/>
                <p:nvPr/>
              </p:nvSpPr>
              <p:spPr>
                <a:xfrm flipH="1">
                  <a:off x="796138" y="2306625"/>
                  <a:ext cx="1605900" cy="143400"/>
                </a:xfrm>
                <a:prstGeom prst="parallelogram">
                  <a:avLst>
                    <a:gd fmla="val 96952" name="adj"/>
                  </a:avLst>
                </a:prstGeom>
                <a:solidFill>
                  <a:srgbClr val="EFEFE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</a:t>
                  </a:r>
                  <a:endParaRPr/>
                </a:p>
              </p:txBody>
            </p:sp>
            <p:sp>
              <p:nvSpPr>
                <p:cNvPr id="241" name="Google Shape;241;p18"/>
                <p:cNvSpPr/>
                <p:nvPr/>
              </p:nvSpPr>
              <p:spPr>
                <a:xfrm>
                  <a:off x="796311" y="2460450"/>
                  <a:ext cx="1605900" cy="143400"/>
                </a:xfrm>
                <a:prstGeom prst="parallelogram">
                  <a:avLst>
                    <a:gd fmla="val 96952" name="adj"/>
                  </a:avLst>
                </a:prstGeom>
                <a:solidFill>
                  <a:srgbClr val="EFEFE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42" name="Google Shape;242;p18"/>
              <p:cNvSpPr txBox="1"/>
              <p:nvPr/>
            </p:nvSpPr>
            <p:spPr>
              <a:xfrm>
                <a:off x="937000" y="2709525"/>
                <a:ext cx="1324200" cy="263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D9D9D9"/>
                    </a:solidFill>
                    <a:latin typeface="Roboto"/>
                    <a:ea typeface="Roboto"/>
                    <a:cs typeface="Roboto"/>
                    <a:sym typeface="Roboto"/>
                  </a:rPr>
                  <a:t>Introduction</a:t>
                </a:r>
                <a:endParaRPr b="1" sz="1000">
                  <a:solidFill>
                    <a:srgbClr val="D9D9D9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43" name="Google Shape;243;p18"/>
            <p:cNvGrpSpPr/>
            <p:nvPr/>
          </p:nvGrpSpPr>
          <p:grpSpPr>
            <a:xfrm>
              <a:off x="2283700" y="2306625"/>
              <a:ext cx="1606083" cy="666300"/>
              <a:chOff x="2283700" y="2306625"/>
              <a:chExt cx="1606083" cy="666300"/>
            </a:xfrm>
          </p:grpSpPr>
          <p:sp>
            <p:nvSpPr>
              <p:cNvPr id="244" name="Google Shape;244;p18"/>
              <p:cNvSpPr/>
              <p:nvPr/>
            </p:nvSpPr>
            <p:spPr>
              <a:xfrm flipH="1">
                <a:off x="2283710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45" name="Google Shape;245;p18"/>
              <p:cNvSpPr/>
              <p:nvPr/>
            </p:nvSpPr>
            <p:spPr>
              <a:xfrm>
                <a:off x="2283883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8"/>
              <p:cNvSpPr txBox="1"/>
              <p:nvPr/>
            </p:nvSpPr>
            <p:spPr>
              <a:xfrm>
                <a:off x="2283700" y="2709525"/>
                <a:ext cx="1487700" cy="26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D9D9D9"/>
                    </a:solidFill>
                    <a:latin typeface="Roboto"/>
                    <a:ea typeface="Roboto"/>
                    <a:cs typeface="Roboto"/>
                    <a:sym typeface="Roboto"/>
                  </a:rPr>
                  <a:t>D</a:t>
                </a:r>
                <a:r>
                  <a:rPr b="1" lang="en" sz="1000">
                    <a:solidFill>
                      <a:srgbClr val="D9D9D9"/>
                    </a:solidFill>
                    <a:latin typeface="Roboto"/>
                    <a:ea typeface="Roboto"/>
                    <a:cs typeface="Roboto"/>
                    <a:sym typeface="Roboto"/>
                  </a:rPr>
                  <a:t>escription &amp; Cleaning</a:t>
                </a:r>
                <a:endParaRPr b="1" sz="1000">
                  <a:solidFill>
                    <a:srgbClr val="D9D9D9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47" name="Google Shape;247;p18"/>
            <p:cNvGrpSpPr/>
            <p:nvPr/>
          </p:nvGrpSpPr>
          <p:grpSpPr>
            <a:xfrm>
              <a:off x="3768859" y="2306625"/>
              <a:ext cx="1606073" cy="666300"/>
              <a:chOff x="3768859" y="2306625"/>
              <a:chExt cx="1606073" cy="666300"/>
            </a:xfrm>
          </p:grpSpPr>
          <p:sp>
            <p:nvSpPr>
              <p:cNvPr id="248" name="Google Shape;248;p18"/>
              <p:cNvSpPr/>
              <p:nvPr/>
            </p:nvSpPr>
            <p:spPr>
              <a:xfrm flipH="1">
                <a:off x="3768859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49" name="Google Shape;249;p18"/>
              <p:cNvSpPr/>
              <p:nvPr/>
            </p:nvSpPr>
            <p:spPr>
              <a:xfrm>
                <a:off x="3769032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8"/>
              <p:cNvSpPr txBox="1"/>
              <p:nvPr/>
            </p:nvSpPr>
            <p:spPr>
              <a:xfrm>
                <a:off x="3829650" y="2709525"/>
                <a:ext cx="1484700" cy="26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93C47D"/>
                    </a:solidFill>
                    <a:latin typeface="Roboto"/>
                    <a:ea typeface="Roboto"/>
                    <a:cs typeface="Roboto"/>
                    <a:sym typeface="Roboto"/>
                  </a:rPr>
                  <a:t>Analysis Methodology</a:t>
                </a:r>
                <a:endParaRPr b="1" sz="1000">
                  <a:solidFill>
                    <a:srgbClr val="93C47D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51" name="Google Shape;251;p18"/>
            <p:cNvGrpSpPr/>
            <p:nvPr/>
          </p:nvGrpSpPr>
          <p:grpSpPr>
            <a:xfrm>
              <a:off x="5256641" y="2306625"/>
              <a:ext cx="1606073" cy="666300"/>
              <a:chOff x="5256641" y="2306625"/>
              <a:chExt cx="1606073" cy="666300"/>
            </a:xfrm>
          </p:grpSpPr>
          <p:sp>
            <p:nvSpPr>
              <p:cNvPr id="252" name="Google Shape;252;p18"/>
              <p:cNvSpPr/>
              <p:nvPr/>
            </p:nvSpPr>
            <p:spPr>
              <a:xfrm flipH="1">
                <a:off x="5256641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53" name="Google Shape;253;p18"/>
              <p:cNvSpPr/>
              <p:nvPr/>
            </p:nvSpPr>
            <p:spPr>
              <a:xfrm>
                <a:off x="5256813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8"/>
              <p:cNvSpPr txBox="1"/>
              <p:nvPr/>
            </p:nvSpPr>
            <p:spPr>
              <a:xfrm>
                <a:off x="5397500" y="2709525"/>
                <a:ext cx="1324200" cy="26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858585"/>
                    </a:solidFill>
                    <a:latin typeface="Roboto"/>
                    <a:ea typeface="Roboto"/>
                    <a:cs typeface="Roboto"/>
                    <a:sym typeface="Roboto"/>
                  </a:rPr>
                  <a:t>Recommendations</a:t>
                </a:r>
                <a:endParaRPr b="1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55" name="Google Shape;255;p18"/>
            <p:cNvGrpSpPr/>
            <p:nvPr/>
          </p:nvGrpSpPr>
          <p:grpSpPr>
            <a:xfrm>
              <a:off x="6741789" y="2306625"/>
              <a:ext cx="1606073" cy="666300"/>
              <a:chOff x="6741789" y="2306625"/>
              <a:chExt cx="1606073" cy="666300"/>
            </a:xfrm>
          </p:grpSpPr>
          <p:sp>
            <p:nvSpPr>
              <p:cNvPr id="256" name="Google Shape;256;p18"/>
              <p:cNvSpPr/>
              <p:nvPr/>
            </p:nvSpPr>
            <p:spPr>
              <a:xfrm flipH="1">
                <a:off x="6741789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57" name="Google Shape;257;p18"/>
              <p:cNvSpPr/>
              <p:nvPr/>
            </p:nvSpPr>
            <p:spPr>
              <a:xfrm>
                <a:off x="6741962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8"/>
              <p:cNvSpPr txBox="1"/>
              <p:nvPr/>
            </p:nvSpPr>
            <p:spPr>
              <a:xfrm>
                <a:off x="6862725" y="2724825"/>
                <a:ext cx="1324200" cy="24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858585"/>
                    </a:solidFill>
                    <a:latin typeface="Roboto"/>
                    <a:ea typeface="Roboto"/>
                    <a:cs typeface="Roboto"/>
                    <a:sym typeface="Roboto"/>
                  </a:rPr>
                  <a:t>Summary</a:t>
                </a:r>
                <a:endParaRPr b="1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pic>
        <p:nvPicPr>
          <p:cNvPr id="259" name="Google Shape;25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0069" y="-6"/>
            <a:ext cx="1023925" cy="11191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0" name="Google Shape;260;p18"/>
          <p:cNvGrpSpPr/>
          <p:nvPr/>
        </p:nvGrpSpPr>
        <p:grpSpPr>
          <a:xfrm>
            <a:off x="1098778" y="1395550"/>
            <a:ext cx="1572610" cy="977400"/>
            <a:chOff x="419441" y="1463995"/>
            <a:chExt cx="1572610" cy="977400"/>
          </a:xfrm>
        </p:grpSpPr>
        <p:sp>
          <p:nvSpPr>
            <p:cNvPr id="261" name="Google Shape;261;p18"/>
            <p:cNvSpPr txBox="1"/>
            <p:nvPr/>
          </p:nvSpPr>
          <p:spPr>
            <a:xfrm>
              <a:off x="490250" y="1463995"/>
              <a:ext cx="1501800" cy="9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Feature Variables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443876" y="1607125"/>
              <a:ext cx="198600" cy="1983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8"/>
            <p:cNvSpPr txBox="1"/>
            <p:nvPr/>
          </p:nvSpPr>
          <p:spPr>
            <a:xfrm>
              <a:off x="419441" y="15498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4" name="Google Shape;264;p18"/>
          <p:cNvGrpSpPr/>
          <p:nvPr/>
        </p:nvGrpSpPr>
        <p:grpSpPr>
          <a:xfrm>
            <a:off x="6180200" y="1347250"/>
            <a:ext cx="2516400" cy="1384500"/>
            <a:chOff x="6180200" y="1499655"/>
            <a:chExt cx="2516400" cy="1384500"/>
          </a:xfrm>
        </p:grpSpPr>
        <p:sp>
          <p:nvSpPr>
            <p:cNvPr id="265" name="Google Shape;265;p18"/>
            <p:cNvSpPr txBox="1"/>
            <p:nvPr/>
          </p:nvSpPr>
          <p:spPr>
            <a:xfrm>
              <a:off x="6180200" y="1499655"/>
              <a:ext cx="25164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Model Evaluation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Font typeface="Roboto"/>
                <a:buChar char="●"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Overlap of test and training set residuals consistent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Font typeface="Roboto"/>
                <a:buChar char="●"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No significant overfitting in the training set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6362530" y="1679082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8"/>
            <p:cNvSpPr txBox="1"/>
            <p:nvPr/>
          </p:nvSpPr>
          <p:spPr>
            <a:xfrm>
              <a:off x="6320973" y="1621780"/>
              <a:ext cx="2817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68" name="Google Shape;26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3400" y="2631950"/>
            <a:ext cx="2710000" cy="1723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9" name="Google Shape;269;p18"/>
          <p:cNvGrpSpPr/>
          <p:nvPr/>
        </p:nvGrpSpPr>
        <p:grpSpPr>
          <a:xfrm>
            <a:off x="3663875" y="1310250"/>
            <a:ext cx="2516336" cy="1519800"/>
            <a:chOff x="3980201" y="927075"/>
            <a:chExt cx="2101500" cy="1519800"/>
          </a:xfrm>
        </p:grpSpPr>
        <p:sp>
          <p:nvSpPr>
            <p:cNvPr id="270" name="Google Shape;270;p18"/>
            <p:cNvSpPr txBox="1"/>
            <p:nvPr/>
          </p:nvSpPr>
          <p:spPr>
            <a:xfrm>
              <a:off x="3980201" y="927075"/>
              <a:ext cx="2101500" cy="151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A</a:t>
              </a: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lgorithm/Model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Test/train split (70/30) </a:t>
              </a:r>
              <a:endParaRPr sz="1000"/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10 folds for validation</a:t>
              </a:r>
              <a:endParaRPr sz="1000"/>
            </a:p>
            <a:p>
              <a:pPr indent="-2921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Light Gradient </a:t>
              </a:r>
              <a:r>
                <a:rPr lang="en" sz="1000"/>
                <a:t>Boosting</a:t>
              </a:r>
              <a:r>
                <a:rPr lang="en" sz="1000"/>
                <a:t> Machine</a:t>
              </a:r>
              <a:endParaRPr sz="1000"/>
            </a:p>
            <a:p>
              <a:pPr indent="-2921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RMSE as chosen metric</a:t>
              </a:r>
              <a:endParaRPr sz="1000"/>
            </a:p>
          </p:txBody>
        </p:sp>
        <p:sp>
          <p:nvSpPr>
            <p:cNvPr id="271" name="Google Shape;271;p18"/>
            <p:cNvSpPr txBox="1"/>
            <p:nvPr/>
          </p:nvSpPr>
          <p:spPr>
            <a:xfrm>
              <a:off x="4229001" y="1124800"/>
              <a:ext cx="2529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"/>
          <p:cNvSpPr/>
          <p:nvPr/>
        </p:nvSpPr>
        <p:spPr>
          <a:xfrm>
            <a:off x="4013888" y="1565280"/>
            <a:ext cx="198600" cy="1983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Methodology - </a:t>
            </a:r>
            <a:r>
              <a:rPr lang="en"/>
              <a:t>Reviews Score Ratings Model</a:t>
            </a:r>
            <a:endParaRPr/>
          </a:p>
        </p:txBody>
      </p:sp>
      <p:grpSp>
        <p:nvGrpSpPr>
          <p:cNvPr id="278" name="Google Shape;278;p19"/>
          <p:cNvGrpSpPr/>
          <p:nvPr/>
        </p:nvGrpSpPr>
        <p:grpSpPr>
          <a:xfrm>
            <a:off x="796138" y="4388525"/>
            <a:ext cx="7551724" cy="666300"/>
            <a:chOff x="796138" y="2306625"/>
            <a:chExt cx="7551724" cy="666300"/>
          </a:xfrm>
        </p:grpSpPr>
        <p:grpSp>
          <p:nvGrpSpPr>
            <p:cNvPr id="279" name="Google Shape;279;p19"/>
            <p:cNvGrpSpPr/>
            <p:nvPr/>
          </p:nvGrpSpPr>
          <p:grpSpPr>
            <a:xfrm>
              <a:off x="796138" y="2306625"/>
              <a:ext cx="1606073" cy="666300"/>
              <a:chOff x="796138" y="2306625"/>
              <a:chExt cx="1606073" cy="666300"/>
            </a:xfrm>
          </p:grpSpPr>
          <p:grpSp>
            <p:nvGrpSpPr>
              <p:cNvPr id="280" name="Google Shape;280;p19"/>
              <p:cNvGrpSpPr/>
              <p:nvPr/>
            </p:nvGrpSpPr>
            <p:grpSpPr>
              <a:xfrm>
                <a:off x="796138" y="2306625"/>
                <a:ext cx="1606073" cy="297225"/>
                <a:chOff x="796138" y="2306625"/>
                <a:chExt cx="1606073" cy="297225"/>
              </a:xfrm>
            </p:grpSpPr>
            <p:sp>
              <p:nvSpPr>
                <p:cNvPr id="281" name="Google Shape;281;p19"/>
                <p:cNvSpPr/>
                <p:nvPr/>
              </p:nvSpPr>
              <p:spPr>
                <a:xfrm flipH="1">
                  <a:off x="796138" y="2306625"/>
                  <a:ext cx="1605900" cy="143400"/>
                </a:xfrm>
                <a:prstGeom prst="parallelogram">
                  <a:avLst>
                    <a:gd fmla="val 96952" name="adj"/>
                  </a:avLst>
                </a:prstGeom>
                <a:solidFill>
                  <a:srgbClr val="EFEFE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</a:t>
                  </a:r>
                  <a:endParaRPr/>
                </a:p>
              </p:txBody>
            </p:sp>
            <p:sp>
              <p:nvSpPr>
                <p:cNvPr id="282" name="Google Shape;282;p19"/>
                <p:cNvSpPr/>
                <p:nvPr/>
              </p:nvSpPr>
              <p:spPr>
                <a:xfrm>
                  <a:off x="796311" y="2460450"/>
                  <a:ext cx="1605900" cy="143400"/>
                </a:xfrm>
                <a:prstGeom prst="parallelogram">
                  <a:avLst>
                    <a:gd fmla="val 96952" name="adj"/>
                  </a:avLst>
                </a:prstGeom>
                <a:solidFill>
                  <a:srgbClr val="EFEFE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3" name="Google Shape;283;p19"/>
              <p:cNvSpPr txBox="1"/>
              <p:nvPr/>
            </p:nvSpPr>
            <p:spPr>
              <a:xfrm>
                <a:off x="937000" y="2709525"/>
                <a:ext cx="1324200" cy="263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D9D9D9"/>
                    </a:solidFill>
                    <a:latin typeface="Roboto"/>
                    <a:ea typeface="Roboto"/>
                    <a:cs typeface="Roboto"/>
                    <a:sym typeface="Roboto"/>
                  </a:rPr>
                  <a:t>Introduction</a:t>
                </a:r>
                <a:endParaRPr b="1" sz="1000">
                  <a:solidFill>
                    <a:srgbClr val="D9D9D9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84" name="Google Shape;284;p19"/>
            <p:cNvGrpSpPr/>
            <p:nvPr/>
          </p:nvGrpSpPr>
          <p:grpSpPr>
            <a:xfrm>
              <a:off x="2283700" y="2306625"/>
              <a:ext cx="1606083" cy="666300"/>
              <a:chOff x="2283700" y="2306625"/>
              <a:chExt cx="1606083" cy="666300"/>
            </a:xfrm>
          </p:grpSpPr>
          <p:sp>
            <p:nvSpPr>
              <p:cNvPr id="285" name="Google Shape;285;p19"/>
              <p:cNvSpPr/>
              <p:nvPr/>
            </p:nvSpPr>
            <p:spPr>
              <a:xfrm flipH="1">
                <a:off x="2283710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2283883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9"/>
              <p:cNvSpPr txBox="1"/>
              <p:nvPr/>
            </p:nvSpPr>
            <p:spPr>
              <a:xfrm>
                <a:off x="2283700" y="2709525"/>
                <a:ext cx="1487700" cy="26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D9D9D9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Description &amp; Cleaning</a:t>
                </a:r>
                <a:endParaRPr b="1" sz="1000">
                  <a:solidFill>
                    <a:srgbClr val="D9D9D9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88" name="Google Shape;288;p19"/>
            <p:cNvGrpSpPr/>
            <p:nvPr/>
          </p:nvGrpSpPr>
          <p:grpSpPr>
            <a:xfrm>
              <a:off x="3768859" y="2306625"/>
              <a:ext cx="1606073" cy="666300"/>
              <a:chOff x="3768859" y="2306625"/>
              <a:chExt cx="1606073" cy="666300"/>
            </a:xfrm>
          </p:grpSpPr>
          <p:sp>
            <p:nvSpPr>
              <p:cNvPr id="289" name="Google Shape;289;p19"/>
              <p:cNvSpPr/>
              <p:nvPr/>
            </p:nvSpPr>
            <p:spPr>
              <a:xfrm flipH="1">
                <a:off x="3768859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3769032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9"/>
              <p:cNvSpPr txBox="1"/>
              <p:nvPr/>
            </p:nvSpPr>
            <p:spPr>
              <a:xfrm>
                <a:off x="3829650" y="2709525"/>
                <a:ext cx="1484700" cy="26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93C47D"/>
                    </a:solidFill>
                    <a:latin typeface="Roboto"/>
                    <a:ea typeface="Roboto"/>
                    <a:cs typeface="Roboto"/>
                    <a:sym typeface="Roboto"/>
                  </a:rPr>
                  <a:t>Analysis Methodology</a:t>
                </a:r>
                <a:endParaRPr b="1" sz="1000">
                  <a:solidFill>
                    <a:srgbClr val="93C47D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92" name="Google Shape;292;p19"/>
            <p:cNvGrpSpPr/>
            <p:nvPr/>
          </p:nvGrpSpPr>
          <p:grpSpPr>
            <a:xfrm>
              <a:off x="5256641" y="2306625"/>
              <a:ext cx="1606073" cy="666300"/>
              <a:chOff x="5256641" y="2306625"/>
              <a:chExt cx="1606073" cy="666300"/>
            </a:xfrm>
          </p:grpSpPr>
          <p:sp>
            <p:nvSpPr>
              <p:cNvPr id="293" name="Google Shape;293;p19"/>
              <p:cNvSpPr/>
              <p:nvPr/>
            </p:nvSpPr>
            <p:spPr>
              <a:xfrm flipH="1">
                <a:off x="5256641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5256813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9"/>
              <p:cNvSpPr txBox="1"/>
              <p:nvPr/>
            </p:nvSpPr>
            <p:spPr>
              <a:xfrm>
                <a:off x="5397500" y="2709525"/>
                <a:ext cx="1324200" cy="26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858585"/>
                    </a:solidFill>
                    <a:latin typeface="Roboto"/>
                    <a:ea typeface="Roboto"/>
                    <a:cs typeface="Roboto"/>
                    <a:sym typeface="Roboto"/>
                  </a:rPr>
                  <a:t>Recommendations</a:t>
                </a:r>
                <a:endParaRPr b="1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96" name="Google Shape;296;p19"/>
            <p:cNvGrpSpPr/>
            <p:nvPr/>
          </p:nvGrpSpPr>
          <p:grpSpPr>
            <a:xfrm>
              <a:off x="6741789" y="2306625"/>
              <a:ext cx="1606073" cy="666300"/>
              <a:chOff x="6741789" y="2306625"/>
              <a:chExt cx="1606073" cy="666300"/>
            </a:xfrm>
          </p:grpSpPr>
          <p:sp>
            <p:nvSpPr>
              <p:cNvPr id="297" name="Google Shape;297;p19"/>
              <p:cNvSpPr/>
              <p:nvPr/>
            </p:nvSpPr>
            <p:spPr>
              <a:xfrm flipH="1">
                <a:off x="6741789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6741962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9"/>
              <p:cNvSpPr txBox="1"/>
              <p:nvPr/>
            </p:nvSpPr>
            <p:spPr>
              <a:xfrm>
                <a:off x="6862725" y="2724825"/>
                <a:ext cx="1324200" cy="24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858585"/>
                    </a:solidFill>
                    <a:latin typeface="Roboto"/>
                    <a:ea typeface="Roboto"/>
                    <a:cs typeface="Roboto"/>
                    <a:sym typeface="Roboto"/>
                  </a:rPr>
                  <a:t>Summary</a:t>
                </a:r>
                <a:endParaRPr b="1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pic>
        <p:nvPicPr>
          <p:cNvPr id="300" name="Google Shape;3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0069" y="-6"/>
            <a:ext cx="1023925" cy="11191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1" name="Google Shape;301;p19"/>
          <p:cNvGrpSpPr/>
          <p:nvPr/>
        </p:nvGrpSpPr>
        <p:grpSpPr>
          <a:xfrm>
            <a:off x="1098766" y="1395550"/>
            <a:ext cx="1597060" cy="977400"/>
            <a:chOff x="419428" y="1463995"/>
            <a:chExt cx="1597060" cy="977400"/>
          </a:xfrm>
        </p:grpSpPr>
        <p:sp>
          <p:nvSpPr>
            <p:cNvPr id="302" name="Google Shape;302;p19"/>
            <p:cNvSpPr txBox="1"/>
            <p:nvPr/>
          </p:nvSpPr>
          <p:spPr>
            <a:xfrm>
              <a:off x="514688" y="1463995"/>
              <a:ext cx="1501800" cy="9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Feature Variables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443876" y="1607125"/>
              <a:ext cx="198600" cy="1983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9"/>
            <p:cNvSpPr txBox="1"/>
            <p:nvPr/>
          </p:nvSpPr>
          <p:spPr>
            <a:xfrm>
              <a:off x="419428" y="15498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5" name="Google Shape;305;p19"/>
          <p:cNvGrpSpPr/>
          <p:nvPr/>
        </p:nvGrpSpPr>
        <p:grpSpPr>
          <a:xfrm>
            <a:off x="6180200" y="1347250"/>
            <a:ext cx="2516400" cy="1384500"/>
            <a:chOff x="6180200" y="1499655"/>
            <a:chExt cx="2516400" cy="1384500"/>
          </a:xfrm>
        </p:grpSpPr>
        <p:sp>
          <p:nvSpPr>
            <p:cNvPr id="306" name="Google Shape;306;p19"/>
            <p:cNvSpPr txBox="1"/>
            <p:nvPr/>
          </p:nvSpPr>
          <p:spPr>
            <a:xfrm>
              <a:off x="6180200" y="1499655"/>
              <a:ext cx="25164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Model Evaluation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Font typeface="Roboto"/>
                <a:buChar char="●"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Overlap of test and training set residuals consistent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Font typeface="Roboto"/>
                <a:buChar char="●"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No significant overfitting in the training set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6362530" y="1679082"/>
              <a:ext cx="198600" cy="1983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9"/>
            <p:cNvSpPr txBox="1"/>
            <p:nvPr/>
          </p:nvSpPr>
          <p:spPr>
            <a:xfrm>
              <a:off x="6320973" y="1621780"/>
              <a:ext cx="2817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9" name="Google Shape;309;p19"/>
          <p:cNvGrpSpPr/>
          <p:nvPr/>
        </p:nvGrpSpPr>
        <p:grpSpPr>
          <a:xfrm>
            <a:off x="3663875" y="1316600"/>
            <a:ext cx="2516336" cy="1519800"/>
            <a:chOff x="3980201" y="933425"/>
            <a:chExt cx="2101500" cy="1519800"/>
          </a:xfrm>
        </p:grpSpPr>
        <p:sp>
          <p:nvSpPr>
            <p:cNvPr id="310" name="Google Shape;310;p19"/>
            <p:cNvSpPr txBox="1"/>
            <p:nvPr/>
          </p:nvSpPr>
          <p:spPr>
            <a:xfrm>
              <a:off x="3980201" y="933425"/>
              <a:ext cx="2101500" cy="151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Algorithm/Model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Test/train split (70/30) </a:t>
              </a:r>
              <a:endParaRPr sz="1000"/>
            </a:p>
            <a:p>
              <a:pPr indent="-2921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10 folds for validation</a:t>
              </a:r>
              <a:endParaRPr sz="1000"/>
            </a:p>
            <a:p>
              <a:pPr indent="-2921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Gradient Boosting Regressor</a:t>
              </a:r>
              <a:endParaRPr sz="1000"/>
            </a:p>
            <a:p>
              <a:pPr indent="-2921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R-squared as chosen metric</a:t>
              </a:r>
              <a:endParaRPr sz="1000"/>
            </a:p>
          </p:txBody>
        </p:sp>
        <p:sp>
          <p:nvSpPr>
            <p:cNvPr id="311" name="Google Shape;311;p19"/>
            <p:cNvSpPr txBox="1"/>
            <p:nvPr/>
          </p:nvSpPr>
          <p:spPr>
            <a:xfrm>
              <a:off x="4229001" y="1131150"/>
              <a:ext cx="2529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12" name="Google Shape;3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0" y="1797900"/>
            <a:ext cx="3911850" cy="200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0200" y="2556540"/>
            <a:ext cx="2579550" cy="1797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311700" y="224900"/>
            <a:ext cx="55455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</a:t>
            </a:r>
            <a:r>
              <a:rPr lang="en"/>
              <a:t>Recommendations</a:t>
            </a:r>
            <a:r>
              <a:rPr lang="en"/>
              <a:t>: Price</a:t>
            </a:r>
            <a:endParaRPr/>
          </a:p>
        </p:txBody>
      </p:sp>
      <p:grpSp>
        <p:nvGrpSpPr>
          <p:cNvPr id="319" name="Google Shape;319;p20"/>
          <p:cNvGrpSpPr/>
          <p:nvPr/>
        </p:nvGrpSpPr>
        <p:grpSpPr>
          <a:xfrm>
            <a:off x="796138" y="4388525"/>
            <a:ext cx="7551724" cy="666300"/>
            <a:chOff x="796138" y="2306625"/>
            <a:chExt cx="7551724" cy="666300"/>
          </a:xfrm>
        </p:grpSpPr>
        <p:grpSp>
          <p:nvGrpSpPr>
            <p:cNvPr id="320" name="Google Shape;320;p20"/>
            <p:cNvGrpSpPr/>
            <p:nvPr/>
          </p:nvGrpSpPr>
          <p:grpSpPr>
            <a:xfrm>
              <a:off x="796138" y="2306625"/>
              <a:ext cx="1606073" cy="666300"/>
              <a:chOff x="796138" y="2306625"/>
              <a:chExt cx="1606073" cy="666300"/>
            </a:xfrm>
          </p:grpSpPr>
          <p:grpSp>
            <p:nvGrpSpPr>
              <p:cNvPr id="321" name="Google Shape;321;p20"/>
              <p:cNvGrpSpPr/>
              <p:nvPr/>
            </p:nvGrpSpPr>
            <p:grpSpPr>
              <a:xfrm>
                <a:off x="796138" y="2306625"/>
                <a:ext cx="1606073" cy="297225"/>
                <a:chOff x="796138" y="2306625"/>
                <a:chExt cx="1606073" cy="297225"/>
              </a:xfrm>
            </p:grpSpPr>
            <p:sp>
              <p:nvSpPr>
                <p:cNvPr id="322" name="Google Shape;322;p20"/>
                <p:cNvSpPr/>
                <p:nvPr/>
              </p:nvSpPr>
              <p:spPr>
                <a:xfrm flipH="1">
                  <a:off x="796138" y="2306625"/>
                  <a:ext cx="1605900" cy="143400"/>
                </a:xfrm>
                <a:prstGeom prst="parallelogram">
                  <a:avLst>
                    <a:gd fmla="val 96952" name="adj"/>
                  </a:avLst>
                </a:prstGeom>
                <a:solidFill>
                  <a:srgbClr val="EFEFE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</a:t>
                  </a:r>
                  <a:endParaRPr/>
                </a:p>
              </p:txBody>
            </p:sp>
            <p:sp>
              <p:nvSpPr>
                <p:cNvPr id="323" name="Google Shape;323;p20"/>
                <p:cNvSpPr/>
                <p:nvPr/>
              </p:nvSpPr>
              <p:spPr>
                <a:xfrm>
                  <a:off x="796311" y="2460450"/>
                  <a:ext cx="1605900" cy="143400"/>
                </a:xfrm>
                <a:prstGeom prst="parallelogram">
                  <a:avLst>
                    <a:gd fmla="val 96952" name="adj"/>
                  </a:avLst>
                </a:prstGeom>
                <a:solidFill>
                  <a:srgbClr val="EFEFE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24" name="Google Shape;324;p20"/>
              <p:cNvSpPr txBox="1"/>
              <p:nvPr/>
            </p:nvSpPr>
            <p:spPr>
              <a:xfrm>
                <a:off x="937000" y="2709525"/>
                <a:ext cx="1324200" cy="263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D9D9D9"/>
                    </a:solidFill>
                    <a:latin typeface="Roboto"/>
                    <a:ea typeface="Roboto"/>
                    <a:cs typeface="Roboto"/>
                    <a:sym typeface="Roboto"/>
                  </a:rPr>
                  <a:t>Introduction</a:t>
                </a:r>
                <a:endParaRPr b="1" sz="1000">
                  <a:solidFill>
                    <a:srgbClr val="D9D9D9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25" name="Google Shape;325;p20"/>
            <p:cNvGrpSpPr/>
            <p:nvPr/>
          </p:nvGrpSpPr>
          <p:grpSpPr>
            <a:xfrm>
              <a:off x="2283700" y="2306625"/>
              <a:ext cx="1606083" cy="666300"/>
              <a:chOff x="2283700" y="2306625"/>
              <a:chExt cx="1606083" cy="666300"/>
            </a:xfrm>
          </p:grpSpPr>
          <p:sp>
            <p:nvSpPr>
              <p:cNvPr id="326" name="Google Shape;326;p20"/>
              <p:cNvSpPr/>
              <p:nvPr/>
            </p:nvSpPr>
            <p:spPr>
              <a:xfrm flipH="1">
                <a:off x="2283710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27" name="Google Shape;327;p20"/>
              <p:cNvSpPr/>
              <p:nvPr/>
            </p:nvSpPr>
            <p:spPr>
              <a:xfrm>
                <a:off x="2283883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0"/>
              <p:cNvSpPr txBox="1"/>
              <p:nvPr/>
            </p:nvSpPr>
            <p:spPr>
              <a:xfrm>
                <a:off x="2283700" y="2709525"/>
                <a:ext cx="1487700" cy="26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D9D9D9"/>
                    </a:solidFill>
                    <a:latin typeface="Roboto"/>
                    <a:ea typeface="Roboto"/>
                    <a:cs typeface="Roboto"/>
                    <a:sym typeface="Roboto"/>
                  </a:rPr>
                  <a:t>De</a:t>
                </a:r>
                <a:r>
                  <a:rPr b="1" lang="en" sz="1000">
                    <a:solidFill>
                      <a:srgbClr val="D9D9D9"/>
                    </a:solidFill>
                    <a:latin typeface="Roboto"/>
                    <a:ea typeface="Roboto"/>
                    <a:cs typeface="Roboto"/>
                    <a:sym typeface="Roboto"/>
                  </a:rPr>
                  <a:t>scription &amp; Cleaning</a:t>
                </a:r>
                <a:endParaRPr b="1" sz="1000">
                  <a:solidFill>
                    <a:srgbClr val="D9D9D9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29" name="Google Shape;329;p20"/>
            <p:cNvGrpSpPr/>
            <p:nvPr/>
          </p:nvGrpSpPr>
          <p:grpSpPr>
            <a:xfrm>
              <a:off x="3768859" y="2306625"/>
              <a:ext cx="1606073" cy="666300"/>
              <a:chOff x="3768859" y="2306625"/>
              <a:chExt cx="1606073" cy="666300"/>
            </a:xfrm>
          </p:grpSpPr>
          <p:sp>
            <p:nvSpPr>
              <p:cNvPr id="330" name="Google Shape;330;p20"/>
              <p:cNvSpPr/>
              <p:nvPr/>
            </p:nvSpPr>
            <p:spPr>
              <a:xfrm flipH="1">
                <a:off x="3768859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31" name="Google Shape;331;p20"/>
              <p:cNvSpPr/>
              <p:nvPr/>
            </p:nvSpPr>
            <p:spPr>
              <a:xfrm>
                <a:off x="3769032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0"/>
              <p:cNvSpPr txBox="1"/>
              <p:nvPr/>
            </p:nvSpPr>
            <p:spPr>
              <a:xfrm>
                <a:off x="3829650" y="2709525"/>
                <a:ext cx="1484700" cy="26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D9D9D9"/>
                    </a:solidFill>
                    <a:latin typeface="Roboto"/>
                    <a:ea typeface="Roboto"/>
                    <a:cs typeface="Roboto"/>
                    <a:sym typeface="Roboto"/>
                  </a:rPr>
                  <a:t>Analysis Methodology</a:t>
                </a:r>
                <a:endParaRPr b="1" sz="1000">
                  <a:solidFill>
                    <a:srgbClr val="D9D9D9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33" name="Google Shape;333;p20"/>
            <p:cNvGrpSpPr/>
            <p:nvPr/>
          </p:nvGrpSpPr>
          <p:grpSpPr>
            <a:xfrm>
              <a:off x="5256641" y="2306625"/>
              <a:ext cx="1606073" cy="666300"/>
              <a:chOff x="5256641" y="2306625"/>
              <a:chExt cx="1606073" cy="666300"/>
            </a:xfrm>
          </p:grpSpPr>
          <p:sp>
            <p:nvSpPr>
              <p:cNvPr id="334" name="Google Shape;334;p20"/>
              <p:cNvSpPr/>
              <p:nvPr/>
            </p:nvSpPr>
            <p:spPr>
              <a:xfrm flipH="1">
                <a:off x="5256641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35" name="Google Shape;335;p20"/>
              <p:cNvSpPr/>
              <p:nvPr/>
            </p:nvSpPr>
            <p:spPr>
              <a:xfrm>
                <a:off x="5256813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0"/>
              <p:cNvSpPr txBox="1"/>
              <p:nvPr/>
            </p:nvSpPr>
            <p:spPr>
              <a:xfrm>
                <a:off x="5397500" y="2709525"/>
                <a:ext cx="1324200" cy="26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93C47D"/>
                    </a:solidFill>
                    <a:latin typeface="Roboto"/>
                    <a:ea typeface="Roboto"/>
                    <a:cs typeface="Roboto"/>
                    <a:sym typeface="Roboto"/>
                  </a:rPr>
                  <a:t>Recommendations</a:t>
                </a:r>
                <a:endParaRPr b="1" sz="1000">
                  <a:solidFill>
                    <a:srgbClr val="93C47D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37" name="Google Shape;337;p20"/>
            <p:cNvGrpSpPr/>
            <p:nvPr/>
          </p:nvGrpSpPr>
          <p:grpSpPr>
            <a:xfrm>
              <a:off x="6741789" y="2306625"/>
              <a:ext cx="1606073" cy="666300"/>
              <a:chOff x="6741789" y="2306625"/>
              <a:chExt cx="1606073" cy="666300"/>
            </a:xfrm>
          </p:grpSpPr>
          <p:sp>
            <p:nvSpPr>
              <p:cNvPr id="338" name="Google Shape;338;p20"/>
              <p:cNvSpPr/>
              <p:nvPr/>
            </p:nvSpPr>
            <p:spPr>
              <a:xfrm flipH="1">
                <a:off x="6741789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39" name="Google Shape;339;p20"/>
              <p:cNvSpPr/>
              <p:nvPr/>
            </p:nvSpPr>
            <p:spPr>
              <a:xfrm>
                <a:off x="6741962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0"/>
              <p:cNvSpPr txBox="1"/>
              <p:nvPr/>
            </p:nvSpPr>
            <p:spPr>
              <a:xfrm>
                <a:off x="6862725" y="2724825"/>
                <a:ext cx="1324200" cy="24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858585"/>
                    </a:solidFill>
                    <a:latin typeface="Roboto"/>
                    <a:ea typeface="Roboto"/>
                    <a:cs typeface="Roboto"/>
                    <a:sym typeface="Roboto"/>
                  </a:rPr>
                  <a:t>Summary</a:t>
                </a:r>
                <a:endParaRPr b="1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pic>
        <p:nvPicPr>
          <p:cNvPr id="341" name="Google Shape;3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0069" y="-6"/>
            <a:ext cx="1023925" cy="1119174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0"/>
          <p:cNvSpPr txBox="1"/>
          <p:nvPr/>
        </p:nvSpPr>
        <p:spPr>
          <a:xfrm>
            <a:off x="232350" y="3024600"/>
            <a:ext cx="8679300" cy="1262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Offer </a:t>
            </a:r>
            <a:r>
              <a:rPr b="1" lang="en" u="sng">
                <a:latin typeface="Source Code Pro"/>
                <a:ea typeface="Source Code Pro"/>
                <a:cs typeface="Source Code Pro"/>
                <a:sym typeface="Source Code Pro"/>
              </a:rPr>
              <a:t>incentives to renters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to leave reviews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Create an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algorithm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which provides the host with </a:t>
            </a:r>
            <a:r>
              <a:rPr b="1" lang="en" u="sng">
                <a:latin typeface="Source Code Pro"/>
                <a:ea typeface="Source Code Pro"/>
                <a:cs typeface="Source Code Pro"/>
                <a:sym typeface="Source Code Pro"/>
              </a:rPr>
              <a:t>guidance of adjusting the price based on the booking window</a:t>
            </a:r>
            <a:endParaRPr b="1" u="sng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Create an algorithm which generates guidance for hosts to identify if their set </a:t>
            </a:r>
            <a:r>
              <a:rPr b="1" lang="en" u="sng">
                <a:latin typeface="Source Code Pro"/>
                <a:ea typeface="Source Code Pro"/>
                <a:cs typeface="Source Code Pro"/>
                <a:sym typeface="Source Code Pro"/>
              </a:rPr>
              <a:t>price per night is within a standard/high/low range</a:t>
            </a:r>
            <a:endParaRPr b="1" u="sng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43" name="Google Shape;343;p20"/>
          <p:cNvCxnSpPr/>
          <p:nvPr/>
        </p:nvCxnSpPr>
        <p:spPr>
          <a:xfrm>
            <a:off x="4561200" y="1277350"/>
            <a:ext cx="21600" cy="14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4" name="Google Shape;3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350" y="1119175"/>
            <a:ext cx="4222650" cy="18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9000" y="1119175"/>
            <a:ext cx="4222650" cy="19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1"/>
          <p:cNvGrpSpPr/>
          <p:nvPr/>
        </p:nvGrpSpPr>
        <p:grpSpPr>
          <a:xfrm>
            <a:off x="796138" y="4388525"/>
            <a:ext cx="7551724" cy="666300"/>
            <a:chOff x="796138" y="2306625"/>
            <a:chExt cx="7551724" cy="666300"/>
          </a:xfrm>
        </p:grpSpPr>
        <p:grpSp>
          <p:nvGrpSpPr>
            <p:cNvPr id="351" name="Google Shape;351;p21"/>
            <p:cNvGrpSpPr/>
            <p:nvPr/>
          </p:nvGrpSpPr>
          <p:grpSpPr>
            <a:xfrm>
              <a:off x="796138" y="2306625"/>
              <a:ext cx="1606073" cy="666300"/>
              <a:chOff x="796138" y="2306625"/>
              <a:chExt cx="1606073" cy="666300"/>
            </a:xfrm>
          </p:grpSpPr>
          <p:grpSp>
            <p:nvGrpSpPr>
              <p:cNvPr id="352" name="Google Shape;352;p21"/>
              <p:cNvGrpSpPr/>
              <p:nvPr/>
            </p:nvGrpSpPr>
            <p:grpSpPr>
              <a:xfrm>
                <a:off x="796138" y="2306625"/>
                <a:ext cx="1606073" cy="297225"/>
                <a:chOff x="796138" y="2306625"/>
                <a:chExt cx="1606073" cy="297225"/>
              </a:xfrm>
            </p:grpSpPr>
            <p:sp>
              <p:nvSpPr>
                <p:cNvPr id="353" name="Google Shape;353;p21"/>
                <p:cNvSpPr/>
                <p:nvPr/>
              </p:nvSpPr>
              <p:spPr>
                <a:xfrm flipH="1">
                  <a:off x="796138" y="2306625"/>
                  <a:ext cx="1605900" cy="143400"/>
                </a:xfrm>
                <a:prstGeom prst="parallelogram">
                  <a:avLst>
                    <a:gd fmla="val 96952" name="adj"/>
                  </a:avLst>
                </a:prstGeom>
                <a:solidFill>
                  <a:srgbClr val="EFEFE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</a:t>
                  </a:r>
                  <a:endParaRPr/>
                </a:p>
              </p:txBody>
            </p:sp>
            <p:sp>
              <p:nvSpPr>
                <p:cNvPr id="354" name="Google Shape;354;p21"/>
                <p:cNvSpPr/>
                <p:nvPr/>
              </p:nvSpPr>
              <p:spPr>
                <a:xfrm>
                  <a:off x="796311" y="2460450"/>
                  <a:ext cx="1605900" cy="143400"/>
                </a:xfrm>
                <a:prstGeom prst="parallelogram">
                  <a:avLst>
                    <a:gd fmla="val 96952" name="adj"/>
                  </a:avLst>
                </a:prstGeom>
                <a:solidFill>
                  <a:srgbClr val="EFEFE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55" name="Google Shape;355;p21"/>
              <p:cNvSpPr txBox="1"/>
              <p:nvPr/>
            </p:nvSpPr>
            <p:spPr>
              <a:xfrm>
                <a:off x="937000" y="2709525"/>
                <a:ext cx="1324200" cy="263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D9D9D9"/>
                    </a:solidFill>
                    <a:latin typeface="Roboto"/>
                    <a:ea typeface="Roboto"/>
                    <a:cs typeface="Roboto"/>
                    <a:sym typeface="Roboto"/>
                  </a:rPr>
                  <a:t>Introduction</a:t>
                </a:r>
                <a:endParaRPr b="1" sz="1000">
                  <a:solidFill>
                    <a:srgbClr val="D9D9D9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56" name="Google Shape;356;p21"/>
            <p:cNvGrpSpPr/>
            <p:nvPr/>
          </p:nvGrpSpPr>
          <p:grpSpPr>
            <a:xfrm>
              <a:off x="2283700" y="2306625"/>
              <a:ext cx="1606083" cy="666300"/>
              <a:chOff x="2283700" y="2306625"/>
              <a:chExt cx="1606083" cy="666300"/>
            </a:xfrm>
          </p:grpSpPr>
          <p:sp>
            <p:nvSpPr>
              <p:cNvPr id="357" name="Google Shape;357;p21"/>
              <p:cNvSpPr/>
              <p:nvPr/>
            </p:nvSpPr>
            <p:spPr>
              <a:xfrm flipH="1">
                <a:off x="2283710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58" name="Google Shape;358;p21"/>
              <p:cNvSpPr/>
              <p:nvPr/>
            </p:nvSpPr>
            <p:spPr>
              <a:xfrm>
                <a:off x="2283883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1"/>
              <p:cNvSpPr txBox="1"/>
              <p:nvPr/>
            </p:nvSpPr>
            <p:spPr>
              <a:xfrm>
                <a:off x="2283700" y="2709525"/>
                <a:ext cx="1487700" cy="26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EFEFEF"/>
                    </a:solidFill>
                    <a:latin typeface="Roboto"/>
                    <a:ea typeface="Roboto"/>
                    <a:cs typeface="Roboto"/>
                    <a:sym typeface="Roboto"/>
                  </a:rPr>
                  <a:t>D</a:t>
                </a:r>
                <a:r>
                  <a:rPr b="1" lang="en" sz="1000">
                    <a:solidFill>
                      <a:srgbClr val="D9D9D9"/>
                    </a:solidFill>
                    <a:latin typeface="Roboto"/>
                    <a:ea typeface="Roboto"/>
                    <a:cs typeface="Roboto"/>
                    <a:sym typeface="Roboto"/>
                  </a:rPr>
                  <a:t>escription &amp; Cleaning</a:t>
                </a:r>
                <a:endParaRPr b="1" sz="1000">
                  <a:solidFill>
                    <a:srgbClr val="D9D9D9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60" name="Google Shape;360;p21"/>
            <p:cNvGrpSpPr/>
            <p:nvPr/>
          </p:nvGrpSpPr>
          <p:grpSpPr>
            <a:xfrm>
              <a:off x="3768859" y="2306625"/>
              <a:ext cx="1606073" cy="666300"/>
              <a:chOff x="3768859" y="2306625"/>
              <a:chExt cx="1606073" cy="666300"/>
            </a:xfrm>
          </p:grpSpPr>
          <p:sp>
            <p:nvSpPr>
              <p:cNvPr id="361" name="Google Shape;361;p21"/>
              <p:cNvSpPr/>
              <p:nvPr/>
            </p:nvSpPr>
            <p:spPr>
              <a:xfrm flipH="1">
                <a:off x="3768859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2" name="Google Shape;362;p21"/>
              <p:cNvSpPr/>
              <p:nvPr/>
            </p:nvSpPr>
            <p:spPr>
              <a:xfrm>
                <a:off x="3769032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1"/>
              <p:cNvSpPr txBox="1"/>
              <p:nvPr/>
            </p:nvSpPr>
            <p:spPr>
              <a:xfrm>
                <a:off x="3829650" y="2709525"/>
                <a:ext cx="1484700" cy="26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D9D9D9"/>
                    </a:solidFill>
                    <a:latin typeface="Roboto"/>
                    <a:ea typeface="Roboto"/>
                    <a:cs typeface="Roboto"/>
                    <a:sym typeface="Roboto"/>
                  </a:rPr>
                  <a:t>Analysis Methodology</a:t>
                </a:r>
                <a:endParaRPr b="1" sz="1000">
                  <a:solidFill>
                    <a:srgbClr val="D9D9D9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64" name="Google Shape;364;p21"/>
            <p:cNvGrpSpPr/>
            <p:nvPr/>
          </p:nvGrpSpPr>
          <p:grpSpPr>
            <a:xfrm>
              <a:off x="5256641" y="2306625"/>
              <a:ext cx="1606073" cy="666300"/>
              <a:chOff x="5256641" y="2306625"/>
              <a:chExt cx="1606073" cy="666300"/>
            </a:xfrm>
          </p:grpSpPr>
          <p:sp>
            <p:nvSpPr>
              <p:cNvPr id="365" name="Google Shape;365;p21"/>
              <p:cNvSpPr/>
              <p:nvPr/>
            </p:nvSpPr>
            <p:spPr>
              <a:xfrm flipH="1">
                <a:off x="5256641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6" name="Google Shape;366;p21"/>
              <p:cNvSpPr/>
              <p:nvPr/>
            </p:nvSpPr>
            <p:spPr>
              <a:xfrm>
                <a:off x="5256813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1"/>
              <p:cNvSpPr txBox="1"/>
              <p:nvPr/>
            </p:nvSpPr>
            <p:spPr>
              <a:xfrm>
                <a:off x="5397500" y="2709525"/>
                <a:ext cx="1324200" cy="26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93C47D"/>
                    </a:solidFill>
                    <a:latin typeface="Roboto"/>
                    <a:ea typeface="Roboto"/>
                    <a:cs typeface="Roboto"/>
                    <a:sym typeface="Roboto"/>
                  </a:rPr>
                  <a:t>Recommendations</a:t>
                </a:r>
                <a:endParaRPr b="1" sz="1000">
                  <a:solidFill>
                    <a:srgbClr val="93C47D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68" name="Google Shape;368;p21"/>
            <p:cNvGrpSpPr/>
            <p:nvPr/>
          </p:nvGrpSpPr>
          <p:grpSpPr>
            <a:xfrm>
              <a:off x="6741789" y="2306625"/>
              <a:ext cx="1606073" cy="666300"/>
              <a:chOff x="6741789" y="2306625"/>
              <a:chExt cx="1606073" cy="666300"/>
            </a:xfrm>
          </p:grpSpPr>
          <p:sp>
            <p:nvSpPr>
              <p:cNvPr id="369" name="Google Shape;369;p21"/>
              <p:cNvSpPr/>
              <p:nvPr/>
            </p:nvSpPr>
            <p:spPr>
              <a:xfrm flipH="1">
                <a:off x="6741789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0" name="Google Shape;370;p21"/>
              <p:cNvSpPr/>
              <p:nvPr/>
            </p:nvSpPr>
            <p:spPr>
              <a:xfrm>
                <a:off x="6741962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1"/>
              <p:cNvSpPr txBox="1"/>
              <p:nvPr/>
            </p:nvSpPr>
            <p:spPr>
              <a:xfrm>
                <a:off x="6862725" y="2724825"/>
                <a:ext cx="1324200" cy="24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858585"/>
                    </a:solidFill>
                    <a:latin typeface="Roboto"/>
                    <a:ea typeface="Roboto"/>
                    <a:cs typeface="Roboto"/>
                    <a:sym typeface="Roboto"/>
                  </a:rPr>
                  <a:t>Summary</a:t>
                </a:r>
                <a:endParaRPr b="1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372" name="Google Shape;372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</a:t>
            </a:r>
            <a:r>
              <a:rPr lang="en"/>
              <a:t>Recommendations: </a:t>
            </a:r>
            <a:r>
              <a:rPr lang="en"/>
              <a:t>Review</a:t>
            </a:r>
            <a:r>
              <a:rPr lang="en"/>
              <a:t> Score</a:t>
            </a:r>
            <a:endParaRPr/>
          </a:p>
        </p:txBody>
      </p:sp>
      <p:pic>
        <p:nvPicPr>
          <p:cNvPr id="373" name="Google Shape;3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0069" y="-6"/>
            <a:ext cx="1023925" cy="111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186138"/>
            <a:ext cx="6356226" cy="1139821"/>
          </a:xfrm>
          <a:prstGeom prst="rect">
            <a:avLst/>
          </a:prstGeom>
          <a:noFill/>
          <a:ln cap="flat" cmpd="sng" w="9525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5" name="Google Shape;375;p21"/>
          <p:cNvSpPr txBox="1"/>
          <p:nvPr/>
        </p:nvSpPr>
        <p:spPr>
          <a:xfrm>
            <a:off x="311700" y="1268725"/>
            <a:ext cx="3238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Implement internal </a:t>
            </a: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audit/review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 process when </a:t>
            </a: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accuracy score is low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, requiring corrective action from the host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76" name="Google Shape;37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4255" y="1106000"/>
            <a:ext cx="5088045" cy="19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5002" y="2830375"/>
            <a:ext cx="1558172" cy="155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