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4" r:id="rId14"/>
    <p:sldId id="273" r:id="rId15"/>
    <p:sldId id="264" r:id="rId16"/>
    <p:sldId id="265" r:id="rId17"/>
    <p:sldId id="266"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howGuides="1">
      <p:cViewPr varScale="1">
        <p:scale>
          <a:sx n="132" d="100"/>
          <a:sy n="132" d="100"/>
        </p:scale>
        <p:origin x="944"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02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450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79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028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64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58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Fertility rates – worldwide</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Mariana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(III)</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Though we tend to consider GDP a strong predictor of fertility rate, there are other factors, probably more related to livelihood, cultural habits, education, health care access that influence fertility rates.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In this toy exercise, I limited the question to rural populations (%) for the sake of having enough years/countries data.</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Next, after noting that the fertility data seems to evolve from a bimodal to a unimodal distribution, I try to cluster the countries based on how fertility rates have evolved during this time (1972-2012).</a:t>
            </a:r>
            <a:endParaRPr sz="1400" dirty="0"/>
          </a:p>
        </p:txBody>
      </p:sp>
    </p:spTree>
    <p:extLst>
      <p:ext uri="{BB962C8B-B14F-4D97-AF65-F5344CB8AC3E}">
        <p14:creationId xmlns:p14="http://schemas.microsoft.com/office/powerpoint/2010/main" val="251302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(IV)</a:t>
            </a:r>
            <a:endParaRPr dirty="0"/>
          </a:p>
        </p:txBody>
      </p:sp>
      <p:pic>
        <p:nvPicPr>
          <p:cNvPr id="29" name="Picture 28">
            <a:extLst>
              <a:ext uri="{FF2B5EF4-FFF2-40B4-BE49-F238E27FC236}">
                <a16:creationId xmlns:a16="http://schemas.microsoft.com/office/drawing/2014/main" id="{0C731A32-65B8-9BDE-3062-DC9522260B93}"/>
              </a:ext>
            </a:extLst>
          </p:cNvPr>
          <p:cNvPicPr>
            <a:picLocks noChangeAspect="1"/>
          </p:cNvPicPr>
          <p:nvPr/>
        </p:nvPicPr>
        <p:blipFill>
          <a:blip r:embed="rId3"/>
          <a:stretch>
            <a:fillRect/>
          </a:stretch>
        </p:blipFill>
        <p:spPr>
          <a:xfrm>
            <a:off x="3113929" y="620947"/>
            <a:ext cx="6030071" cy="4522553"/>
          </a:xfrm>
          <a:prstGeom prst="rect">
            <a:avLst/>
          </a:prstGeom>
        </p:spPr>
      </p:pic>
      <p:sp>
        <p:nvSpPr>
          <p:cNvPr id="80" name="Google Shape;80;p17"/>
          <p:cNvSpPr txBox="1">
            <a:spLocks noGrp="1"/>
          </p:cNvSpPr>
          <p:nvPr>
            <p:ph type="body" idx="1"/>
          </p:nvPr>
        </p:nvSpPr>
        <p:spPr>
          <a:xfrm>
            <a:off x="311700" y="1152475"/>
            <a:ext cx="3230397" cy="3680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Using an elbow method for optimal clustering, given the data either the dynamic time warping or k-means clustering didn’t result in a clear cluster cut off I decided on using 11.</a:t>
            </a:r>
            <a:endParaRPr sz="1400" dirty="0"/>
          </a:p>
        </p:txBody>
      </p:sp>
    </p:spTree>
    <p:extLst>
      <p:ext uri="{BB962C8B-B14F-4D97-AF65-F5344CB8AC3E}">
        <p14:creationId xmlns:p14="http://schemas.microsoft.com/office/powerpoint/2010/main" val="143017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a:t>
            </a:r>
            <a:endParaRPr i="1" dirty="0"/>
          </a:p>
        </p:txBody>
      </p:sp>
      <p:pic>
        <p:nvPicPr>
          <p:cNvPr id="7" name="Picture 6">
            <a:extLst>
              <a:ext uri="{FF2B5EF4-FFF2-40B4-BE49-F238E27FC236}">
                <a16:creationId xmlns:a16="http://schemas.microsoft.com/office/drawing/2014/main" id="{94BFF45C-2E78-839C-47BE-D2CE671C5F47}"/>
              </a:ext>
            </a:extLst>
          </p:cNvPr>
          <p:cNvPicPr>
            <a:picLocks noChangeAspect="1"/>
          </p:cNvPicPr>
          <p:nvPr/>
        </p:nvPicPr>
        <p:blipFill>
          <a:blip r:embed="rId3"/>
          <a:stretch>
            <a:fillRect/>
          </a:stretch>
        </p:blipFill>
        <p:spPr>
          <a:xfrm>
            <a:off x="4553773" y="3999364"/>
            <a:ext cx="2286000" cy="1143000"/>
          </a:xfrm>
          <a:prstGeom prst="rect">
            <a:avLst/>
          </a:prstGeom>
        </p:spPr>
      </p:pic>
      <p:pic>
        <p:nvPicPr>
          <p:cNvPr id="9" name="Picture 8">
            <a:extLst>
              <a:ext uri="{FF2B5EF4-FFF2-40B4-BE49-F238E27FC236}">
                <a16:creationId xmlns:a16="http://schemas.microsoft.com/office/drawing/2014/main" id="{1E100C4C-F676-CDDD-2A11-1E32BF7EA137}"/>
              </a:ext>
            </a:extLst>
          </p:cNvPr>
          <p:cNvPicPr>
            <a:picLocks noChangeAspect="1"/>
          </p:cNvPicPr>
          <p:nvPr/>
        </p:nvPicPr>
        <p:blipFill>
          <a:blip r:embed="rId4"/>
          <a:stretch>
            <a:fillRect/>
          </a:stretch>
        </p:blipFill>
        <p:spPr>
          <a:xfrm>
            <a:off x="2283289" y="3999364"/>
            <a:ext cx="2286000" cy="1143000"/>
          </a:xfrm>
          <a:prstGeom prst="rect">
            <a:avLst/>
          </a:prstGeom>
        </p:spPr>
      </p:pic>
      <p:pic>
        <p:nvPicPr>
          <p:cNvPr id="11" name="Picture 10">
            <a:extLst>
              <a:ext uri="{FF2B5EF4-FFF2-40B4-BE49-F238E27FC236}">
                <a16:creationId xmlns:a16="http://schemas.microsoft.com/office/drawing/2014/main" id="{2A804098-D4F3-4F9C-894B-5694BED36302}"/>
              </a:ext>
            </a:extLst>
          </p:cNvPr>
          <p:cNvPicPr>
            <a:picLocks noChangeAspect="1"/>
          </p:cNvPicPr>
          <p:nvPr/>
        </p:nvPicPr>
        <p:blipFill>
          <a:blip r:embed="rId5"/>
          <a:stretch>
            <a:fillRect/>
          </a:stretch>
        </p:blipFill>
        <p:spPr>
          <a:xfrm>
            <a:off x="12805" y="3999364"/>
            <a:ext cx="2286000" cy="1143000"/>
          </a:xfrm>
          <a:prstGeom prst="rect">
            <a:avLst/>
          </a:prstGeom>
        </p:spPr>
      </p:pic>
      <p:pic>
        <p:nvPicPr>
          <p:cNvPr id="13" name="Picture 12">
            <a:extLst>
              <a:ext uri="{FF2B5EF4-FFF2-40B4-BE49-F238E27FC236}">
                <a16:creationId xmlns:a16="http://schemas.microsoft.com/office/drawing/2014/main" id="{71B01728-18E8-E0DC-0DDA-D859A3566C1F}"/>
              </a:ext>
            </a:extLst>
          </p:cNvPr>
          <p:cNvPicPr>
            <a:picLocks noChangeAspect="1"/>
          </p:cNvPicPr>
          <p:nvPr/>
        </p:nvPicPr>
        <p:blipFill>
          <a:blip r:embed="rId6"/>
          <a:stretch>
            <a:fillRect/>
          </a:stretch>
        </p:blipFill>
        <p:spPr>
          <a:xfrm>
            <a:off x="6816908" y="2835219"/>
            <a:ext cx="2286000" cy="1143000"/>
          </a:xfrm>
          <a:prstGeom prst="rect">
            <a:avLst/>
          </a:prstGeom>
        </p:spPr>
      </p:pic>
      <p:pic>
        <p:nvPicPr>
          <p:cNvPr id="15" name="Picture 14">
            <a:extLst>
              <a:ext uri="{FF2B5EF4-FFF2-40B4-BE49-F238E27FC236}">
                <a16:creationId xmlns:a16="http://schemas.microsoft.com/office/drawing/2014/main" id="{8AF1E36A-0BD9-CA0E-56A6-AD703F7502A4}"/>
              </a:ext>
            </a:extLst>
          </p:cNvPr>
          <p:cNvPicPr>
            <a:picLocks noChangeAspect="1"/>
          </p:cNvPicPr>
          <p:nvPr/>
        </p:nvPicPr>
        <p:blipFill>
          <a:blip r:embed="rId7"/>
          <a:stretch>
            <a:fillRect/>
          </a:stretch>
        </p:blipFill>
        <p:spPr>
          <a:xfrm>
            <a:off x="4487913" y="2835219"/>
            <a:ext cx="2377440" cy="1188720"/>
          </a:xfrm>
          <a:prstGeom prst="rect">
            <a:avLst/>
          </a:prstGeom>
        </p:spPr>
      </p:pic>
      <p:pic>
        <p:nvPicPr>
          <p:cNvPr id="17" name="Picture 16">
            <a:extLst>
              <a:ext uri="{FF2B5EF4-FFF2-40B4-BE49-F238E27FC236}">
                <a16:creationId xmlns:a16="http://schemas.microsoft.com/office/drawing/2014/main" id="{CEF350BC-EAE4-5AC8-4DE6-A9312D786F4F}"/>
              </a:ext>
            </a:extLst>
          </p:cNvPr>
          <p:cNvPicPr>
            <a:picLocks noChangeAspect="1"/>
          </p:cNvPicPr>
          <p:nvPr/>
        </p:nvPicPr>
        <p:blipFill>
          <a:blip r:embed="rId8"/>
          <a:stretch>
            <a:fillRect/>
          </a:stretch>
        </p:blipFill>
        <p:spPr>
          <a:xfrm>
            <a:off x="2250359" y="2835219"/>
            <a:ext cx="2286000" cy="1143000"/>
          </a:xfrm>
          <a:prstGeom prst="rect">
            <a:avLst/>
          </a:prstGeom>
        </p:spPr>
      </p:pic>
      <p:pic>
        <p:nvPicPr>
          <p:cNvPr id="19" name="Picture 18">
            <a:extLst>
              <a:ext uri="{FF2B5EF4-FFF2-40B4-BE49-F238E27FC236}">
                <a16:creationId xmlns:a16="http://schemas.microsoft.com/office/drawing/2014/main" id="{4AA9F33B-0620-CDC6-D9FB-943B413745F6}"/>
              </a:ext>
            </a:extLst>
          </p:cNvPr>
          <p:cNvPicPr>
            <a:picLocks noChangeAspect="1"/>
          </p:cNvPicPr>
          <p:nvPr/>
        </p:nvPicPr>
        <p:blipFill>
          <a:blip r:embed="rId9"/>
          <a:stretch>
            <a:fillRect/>
          </a:stretch>
        </p:blipFill>
        <p:spPr>
          <a:xfrm>
            <a:off x="12805" y="2835219"/>
            <a:ext cx="2286000" cy="1143000"/>
          </a:xfrm>
          <a:prstGeom prst="rect">
            <a:avLst/>
          </a:prstGeom>
        </p:spPr>
      </p:pic>
      <p:pic>
        <p:nvPicPr>
          <p:cNvPr id="21" name="Picture 20">
            <a:extLst>
              <a:ext uri="{FF2B5EF4-FFF2-40B4-BE49-F238E27FC236}">
                <a16:creationId xmlns:a16="http://schemas.microsoft.com/office/drawing/2014/main" id="{31222373-3941-E0A2-5E7E-109A5B2BCBD4}"/>
              </a:ext>
            </a:extLst>
          </p:cNvPr>
          <p:cNvPicPr>
            <a:picLocks noChangeAspect="1"/>
          </p:cNvPicPr>
          <p:nvPr/>
        </p:nvPicPr>
        <p:blipFill>
          <a:blip r:embed="rId10"/>
          <a:stretch>
            <a:fillRect/>
          </a:stretch>
        </p:blipFill>
        <p:spPr>
          <a:xfrm>
            <a:off x="6828892" y="1552355"/>
            <a:ext cx="2286000" cy="1143000"/>
          </a:xfrm>
          <a:prstGeom prst="rect">
            <a:avLst/>
          </a:prstGeom>
        </p:spPr>
      </p:pic>
      <p:pic>
        <p:nvPicPr>
          <p:cNvPr id="23" name="Picture 22">
            <a:extLst>
              <a:ext uri="{FF2B5EF4-FFF2-40B4-BE49-F238E27FC236}">
                <a16:creationId xmlns:a16="http://schemas.microsoft.com/office/drawing/2014/main" id="{61E17D21-0429-4C39-97EB-73F7C8182AB7}"/>
              </a:ext>
            </a:extLst>
          </p:cNvPr>
          <p:cNvPicPr>
            <a:picLocks noChangeAspect="1"/>
          </p:cNvPicPr>
          <p:nvPr/>
        </p:nvPicPr>
        <p:blipFill>
          <a:blip r:embed="rId11"/>
          <a:stretch>
            <a:fillRect/>
          </a:stretch>
        </p:blipFill>
        <p:spPr>
          <a:xfrm>
            <a:off x="4552594" y="1552355"/>
            <a:ext cx="2286000" cy="1143000"/>
          </a:xfrm>
          <a:prstGeom prst="rect">
            <a:avLst/>
          </a:prstGeom>
        </p:spPr>
      </p:pic>
      <p:pic>
        <p:nvPicPr>
          <p:cNvPr id="25" name="Picture 24">
            <a:extLst>
              <a:ext uri="{FF2B5EF4-FFF2-40B4-BE49-F238E27FC236}">
                <a16:creationId xmlns:a16="http://schemas.microsoft.com/office/drawing/2014/main" id="{CC8C74B9-45DF-1BE8-AFB9-D38BABC239BC}"/>
              </a:ext>
            </a:extLst>
          </p:cNvPr>
          <p:cNvPicPr>
            <a:picLocks noChangeAspect="1"/>
          </p:cNvPicPr>
          <p:nvPr/>
        </p:nvPicPr>
        <p:blipFill>
          <a:blip r:embed="rId12"/>
          <a:stretch>
            <a:fillRect/>
          </a:stretch>
        </p:blipFill>
        <p:spPr>
          <a:xfrm>
            <a:off x="2276297" y="1552355"/>
            <a:ext cx="2286000" cy="1143000"/>
          </a:xfrm>
          <a:prstGeom prst="rect">
            <a:avLst/>
          </a:prstGeom>
        </p:spPr>
      </p:pic>
      <p:pic>
        <p:nvPicPr>
          <p:cNvPr id="27" name="Picture 26">
            <a:extLst>
              <a:ext uri="{FF2B5EF4-FFF2-40B4-BE49-F238E27FC236}">
                <a16:creationId xmlns:a16="http://schemas.microsoft.com/office/drawing/2014/main" id="{79EFBAAC-26D2-8535-8AD5-4906E8C00964}"/>
              </a:ext>
            </a:extLst>
          </p:cNvPr>
          <p:cNvPicPr>
            <a:picLocks noChangeAspect="1"/>
          </p:cNvPicPr>
          <p:nvPr/>
        </p:nvPicPr>
        <p:blipFill>
          <a:blip r:embed="rId13"/>
          <a:stretch>
            <a:fillRect/>
          </a:stretch>
        </p:blipFill>
        <p:spPr>
          <a:xfrm>
            <a:off x="0" y="1552355"/>
            <a:ext cx="2286000" cy="1143000"/>
          </a:xfrm>
          <a:prstGeom prst="rect">
            <a:avLst/>
          </a:prstGeom>
        </p:spPr>
      </p:pic>
      <p:sp>
        <p:nvSpPr>
          <p:cNvPr id="6" name="Google Shape;80;p17">
            <a:extLst>
              <a:ext uri="{FF2B5EF4-FFF2-40B4-BE49-F238E27FC236}">
                <a16:creationId xmlns:a16="http://schemas.microsoft.com/office/drawing/2014/main" id="{65790EA6-D235-7169-4F4C-CB65B14DC5F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Apologies for the dense visuals. Overview of all the clusters.</a:t>
            </a:r>
            <a:endParaRPr sz="1400" dirty="0"/>
          </a:p>
        </p:txBody>
      </p:sp>
    </p:spTree>
    <p:extLst>
      <p:ext uri="{BB962C8B-B14F-4D97-AF65-F5344CB8AC3E}">
        <p14:creationId xmlns:p14="http://schemas.microsoft.com/office/powerpoint/2010/main" val="221988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(VI)</a:t>
            </a:r>
            <a:endParaRPr dirty="0"/>
          </a:p>
        </p:txBody>
      </p:sp>
      <p:pic>
        <p:nvPicPr>
          <p:cNvPr id="4" name="Picture 3" descr="A graph showing different colored lines&#10;&#10;Description automatically generated">
            <a:extLst>
              <a:ext uri="{FF2B5EF4-FFF2-40B4-BE49-F238E27FC236}">
                <a16:creationId xmlns:a16="http://schemas.microsoft.com/office/drawing/2014/main" id="{7E2D75A3-0EC1-70A3-AA92-4ABD140A18BE}"/>
              </a:ext>
            </a:extLst>
          </p:cNvPr>
          <p:cNvPicPr>
            <a:picLocks noChangeAspect="1"/>
          </p:cNvPicPr>
          <p:nvPr/>
        </p:nvPicPr>
        <p:blipFill>
          <a:blip r:embed="rId3"/>
          <a:stretch>
            <a:fillRect/>
          </a:stretch>
        </p:blipFill>
        <p:spPr>
          <a:xfrm>
            <a:off x="2035629" y="1366156"/>
            <a:ext cx="7772400" cy="3886200"/>
          </a:xfrm>
          <a:prstGeom prst="rect">
            <a:avLst/>
          </a:prstGeom>
        </p:spPr>
      </p:pic>
      <p:sp>
        <p:nvSpPr>
          <p:cNvPr id="80" name="Google Shape;80;p17"/>
          <p:cNvSpPr txBox="1">
            <a:spLocks noGrp="1"/>
          </p:cNvSpPr>
          <p:nvPr>
            <p:ph type="body" idx="1"/>
          </p:nvPr>
        </p:nvSpPr>
        <p:spPr>
          <a:xfrm>
            <a:off x="224615" y="1163360"/>
            <a:ext cx="2551242"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For the most part the different clusters tend to capture somewhat different modes of how the fertility rates have been trending. Mostly differentiating the rate of change in fertility rates across different countries.</a:t>
            </a:r>
            <a:endParaRPr sz="1400" dirty="0"/>
          </a:p>
        </p:txBody>
      </p:sp>
    </p:spTree>
    <p:extLst>
      <p:ext uri="{BB962C8B-B14F-4D97-AF65-F5344CB8AC3E}">
        <p14:creationId xmlns:p14="http://schemas.microsoft.com/office/powerpoint/2010/main" val="194620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(IV)</a:t>
            </a:r>
            <a:endParaRPr dirty="0"/>
          </a:p>
        </p:txBody>
      </p:sp>
      <p:pic>
        <p:nvPicPr>
          <p:cNvPr id="14" name="Picture 13" descr="A map of the world&#10;&#10;Description automatically generated">
            <a:extLst>
              <a:ext uri="{FF2B5EF4-FFF2-40B4-BE49-F238E27FC236}">
                <a16:creationId xmlns:a16="http://schemas.microsoft.com/office/drawing/2014/main" id="{94CB9366-853C-9EC4-0D22-7AEB30A53063}"/>
              </a:ext>
            </a:extLst>
          </p:cNvPr>
          <p:cNvPicPr>
            <a:picLocks noChangeAspect="1"/>
          </p:cNvPicPr>
          <p:nvPr/>
        </p:nvPicPr>
        <p:blipFill rotWithShape="1">
          <a:blip r:embed="rId3"/>
          <a:srcRect l="74362" r="14393"/>
          <a:stretch/>
        </p:blipFill>
        <p:spPr>
          <a:xfrm>
            <a:off x="8267699" y="0"/>
            <a:ext cx="867587" cy="5143500"/>
          </a:xfrm>
          <a:prstGeom prst="rect">
            <a:avLst/>
          </a:prstGeom>
        </p:spPr>
      </p:pic>
      <p:pic>
        <p:nvPicPr>
          <p:cNvPr id="16" name="Picture 15" descr="A map of the world&#10;&#10;Description automatically generated">
            <a:extLst>
              <a:ext uri="{FF2B5EF4-FFF2-40B4-BE49-F238E27FC236}">
                <a16:creationId xmlns:a16="http://schemas.microsoft.com/office/drawing/2014/main" id="{3CB2DCDC-E2AA-A239-F90F-28E8CC7C8908}"/>
              </a:ext>
            </a:extLst>
          </p:cNvPr>
          <p:cNvPicPr>
            <a:picLocks noChangeAspect="1"/>
          </p:cNvPicPr>
          <p:nvPr/>
        </p:nvPicPr>
        <p:blipFill rotWithShape="1">
          <a:blip r:embed="rId3"/>
          <a:srcRect l="13457" t="27654" r="27613" b="28395"/>
          <a:stretch/>
        </p:blipFill>
        <p:spPr>
          <a:xfrm>
            <a:off x="2438401" y="1124275"/>
            <a:ext cx="6083300" cy="3024658"/>
          </a:xfrm>
          <a:prstGeom prst="rect">
            <a:avLst/>
          </a:prstGeom>
        </p:spPr>
      </p:pic>
      <p:sp>
        <p:nvSpPr>
          <p:cNvPr id="80" name="Google Shape;80;p17"/>
          <p:cNvSpPr txBox="1">
            <a:spLocks noGrp="1"/>
          </p:cNvSpPr>
          <p:nvPr>
            <p:ph type="body" idx="1"/>
          </p:nvPr>
        </p:nvSpPr>
        <p:spPr>
          <a:xfrm>
            <a:off x="311700" y="1152475"/>
            <a:ext cx="25204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bg2"/>
                </a:solidFill>
              </a:rPr>
              <a:t>The map, though with a lot of countries missing, is still shows some geographical relationships that seem to make sense. For example, “Western countries” including parts of northern Europe, North America, Australia belong to the same cluster. Sub-Saharan countries also organize in their own clusters.</a:t>
            </a:r>
          </a:p>
          <a:p>
            <a:pPr marL="0" lvl="0" indent="0" algn="l" rtl="0">
              <a:spcBef>
                <a:spcPts val="0"/>
              </a:spcBef>
              <a:spcAft>
                <a:spcPts val="0"/>
              </a:spcAft>
              <a:buNone/>
            </a:pPr>
            <a:endParaRPr lang="en-US" sz="1400" dirty="0"/>
          </a:p>
        </p:txBody>
      </p:sp>
      <p:sp>
        <p:nvSpPr>
          <p:cNvPr id="18" name="TextBox 17">
            <a:extLst>
              <a:ext uri="{FF2B5EF4-FFF2-40B4-BE49-F238E27FC236}">
                <a16:creationId xmlns:a16="http://schemas.microsoft.com/office/drawing/2014/main" id="{79280E28-8063-B50C-FB78-69B8046BBAEC}"/>
              </a:ext>
            </a:extLst>
          </p:cNvPr>
          <p:cNvSpPr txBox="1"/>
          <p:nvPr/>
        </p:nvSpPr>
        <p:spPr>
          <a:xfrm>
            <a:off x="3668725" y="4740930"/>
            <a:ext cx="5466561" cy="523220"/>
          </a:xfrm>
          <a:prstGeom prst="rect">
            <a:avLst/>
          </a:prstGeom>
          <a:noFill/>
        </p:spPr>
        <p:txBody>
          <a:bodyPr wrap="none" rtlCol="0">
            <a:spAutoFit/>
          </a:bodyPr>
          <a:lstStyle/>
          <a:p>
            <a:r>
              <a:rPr lang="en-US" sz="1400" dirty="0">
                <a:solidFill>
                  <a:schemeClr val="bg2"/>
                </a:solidFill>
              </a:rPr>
              <a:t>(Apologies, I couldn’t find a way to make the cluster legend better.)</a:t>
            </a:r>
          </a:p>
          <a:p>
            <a:endParaRPr lang="en-US" dirty="0"/>
          </a:p>
        </p:txBody>
      </p:sp>
    </p:spTree>
    <p:extLst>
      <p:ext uri="{BB962C8B-B14F-4D97-AF65-F5344CB8AC3E}">
        <p14:creationId xmlns:p14="http://schemas.microsoft.com/office/powerpoint/2010/main" val="2499165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a:t>
            </a:r>
            <a:endParaRPr dirty="0"/>
          </a:p>
        </p:txBody>
      </p:sp>
      <p:sp>
        <p:nvSpPr>
          <p:cNvPr id="104" name="Google Shape;104;p21"/>
          <p:cNvSpPr txBox="1">
            <a:spLocks noGrp="1"/>
          </p:cNvSpPr>
          <p:nvPr>
            <p:ph type="body" idx="1"/>
          </p:nvPr>
        </p:nvSpPr>
        <p:spPr>
          <a:xfrm>
            <a:off x="311700" y="1152474"/>
            <a:ext cx="8520600" cy="3825925"/>
          </a:xfrm>
          <a:prstGeom prst="rect">
            <a:avLst/>
          </a:prstGeom>
        </p:spPr>
        <p:txBody>
          <a:bodyPr spcFirstLastPara="1" wrap="square" lIns="91425" tIns="91425" rIns="91425" bIns="91425" anchor="t" anchorCtr="0">
            <a:noAutofit/>
          </a:bodyPr>
          <a:lstStyle/>
          <a:p>
            <a:pPr marL="0" indent="0">
              <a:buNone/>
            </a:pPr>
            <a:r>
              <a:rPr lang="en-US" sz="1600" dirty="0"/>
              <a:t>To start with I used only a subset of the data, both in time and included countries. This was somewhat out to my control; it was related to the dataset I used.</a:t>
            </a:r>
          </a:p>
          <a:p>
            <a:pPr marL="0" indent="0">
              <a:buNone/>
            </a:pPr>
            <a:endParaRPr lang="en-US" sz="1600" dirty="0"/>
          </a:p>
          <a:p>
            <a:pPr marL="0" indent="0">
              <a:buNone/>
            </a:pPr>
            <a:r>
              <a:rPr lang="en-US" sz="1600" dirty="0"/>
              <a:t>The multilinear regression, assumes a linear relationship between the considered indicators, and that does not have to the correct. Have a better understanding of the indicators and how the data was collected could have helped in using more complex relationships and a better explanation of the data.</a:t>
            </a:r>
          </a:p>
          <a:p>
            <a:pPr marL="0" indent="0">
              <a:buNone/>
            </a:pPr>
            <a:endParaRPr lang="en-US" sz="1600" dirty="0"/>
          </a:p>
          <a:p>
            <a:pPr marL="0" indent="0">
              <a:buNone/>
            </a:pPr>
            <a:r>
              <a:rPr lang="en-US" sz="1600" dirty="0"/>
              <a:t>Regarding the clustering, I tried a few things that didn’t generate stable clusters. My solution is stable, but probably not very generalizable. I tied it to ‘culture’ or ‘policies’ that would allow to ‘validate’ the clustering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110" name="Google Shape;110;p22"/>
          <p:cNvSpPr txBox="1">
            <a:spLocks noGrp="1"/>
          </p:cNvSpPr>
          <p:nvPr>
            <p:ph type="body" idx="1"/>
          </p:nvPr>
        </p:nvSpPr>
        <p:spPr>
          <a:xfrm>
            <a:off x="311700" y="988850"/>
            <a:ext cx="8520600" cy="3416400"/>
          </a:xfrm>
          <a:prstGeom prst="rect">
            <a:avLst/>
          </a:prstGeom>
        </p:spPr>
        <p:txBody>
          <a:bodyPr spcFirstLastPara="1" wrap="square" lIns="91425" tIns="91425" rIns="91425" bIns="91425" anchor="t" anchorCtr="0">
            <a:noAutofit/>
          </a:bodyPr>
          <a:lstStyle/>
          <a:p>
            <a:pPr marL="0" indent="0">
              <a:spcAft>
                <a:spcPts val="1600"/>
              </a:spcAft>
              <a:buNone/>
            </a:pPr>
            <a:r>
              <a:rPr lang="en-US" sz="1600" dirty="0"/>
              <a:t>Fertility rate trends: from 1972 to 2012 fertility rates have been decreasing. The earlier data showed more of a bimodal distribution that with time has been diluting and converging to a unimodal distribution. This might be related to a more global transition from rural and agricultural societies to more industrialized and service-oriented societies where families decide to have less children. This is supported by the fact that rural population is a better predictor of fertility rates and GDP.</a:t>
            </a:r>
          </a:p>
          <a:p>
            <a:pPr marL="0" lvl="0" indent="0" algn="l" rtl="0">
              <a:spcBef>
                <a:spcPts val="0"/>
              </a:spcBef>
              <a:spcAft>
                <a:spcPts val="1600"/>
              </a:spcAft>
              <a:buNone/>
            </a:pPr>
            <a:r>
              <a:rPr lang="en-US" sz="1600" dirty="0"/>
              <a:t>When trying to understand how fertility rates compare across different countries one notices that there are adjacent countries that fall into similar clusters, or countries that have similar ‘societies’ (Western societies).</a:t>
            </a:r>
          </a:p>
          <a:p>
            <a:pPr marL="0" lvl="0" indent="0" algn="l" rtl="0">
              <a:spcBef>
                <a:spcPts val="0"/>
              </a:spcBef>
              <a:spcAft>
                <a:spcPts val="1600"/>
              </a:spcAft>
              <a:buNone/>
            </a:pPr>
            <a:r>
              <a:rPr lang="en-US" sz="1600" dirty="0"/>
              <a:t>Looking that this rich data and a few indicators, for a few years in a few countries one can already notice patterns that seem to differentiate so much of our global landscape. Moving forward it would be relevant to tie this work to policy changes and expand it to explore more indicators.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Acknowledgements</a:t>
            </a:r>
            <a:endParaRPr dirty="0"/>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No real acknowledgement to do here, other to the web browsing I did to fix issues with my script and learn about different packages.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 don’t have references to cite.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150" y="300125"/>
            <a:ext cx="8521700" cy="573088"/>
          </a:xfrm>
        </p:spPr>
        <p:txBody>
          <a:bodyPr spcFirstLastPara="1" wrap="square" lIns="91425" tIns="91425" rIns="91425" bIns="91425" anchor="t" anchorCtr="0">
            <a:noAutofit/>
          </a:bodyPr>
          <a:lstStyle/>
          <a:p>
            <a:pPr lvl="0"/>
            <a:r>
              <a:rPr lang="en-US" dirty="0"/>
              <a:t>Abstract</a:t>
            </a:r>
          </a:p>
        </p:txBody>
      </p:sp>
      <p:sp>
        <p:nvSpPr>
          <p:cNvPr id="62" name="Google Shape;62;p14"/>
          <p:cNvSpPr txBox="1">
            <a:spLocks noGrp="1"/>
          </p:cNvSpPr>
          <p:nvPr>
            <p:ph type="body" idx="1"/>
          </p:nvPr>
        </p:nvSpPr>
        <p:spPr>
          <a:xfrm>
            <a:off x="311700" y="1152475"/>
            <a:ext cx="8520600" cy="3416400"/>
          </a:xfrm>
        </p:spPr>
        <p:txBody>
          <a:bodyPr spcFirstLastPara="1" wrap="square" lIns="91425" tIns="91425" rIns="91425" bIns="91425" anchor="t" anchorCtr="0">
            <a:noAutofit/>
          </a:bodyPr>
          <a:lstStyle/>
          <a:p>
            <a:pPr marL="114300" lvl="0" indent="0">
              <a:buNone/>
            </a:pPr>
            <a:r>
              <a:rPr lang="en-US" dirty="0"/>
              <a:t>Dataset</a:t>
            </a:r>
          </a:p>
          <a:p>
            <a:pPr marL="571500" lvl="1" indent="0">
              <a:lnSpc>
                <a:spcPct val="100000"/>
              </a:lnSpc>
              <a:spcBef>
                <a:spcPts val="0"/>
              </a:spcBef>
              <a:buNone/>
            </a:pPr>
            <a:r>
              <a:rPr lang="en-US" dirty="0"/>
              <a:t>World Development Indicators</a:t>
            </a:r>
          </a:p>
          <a:p>
            <a:pPr marL="114300" lvl="0" indent="0">
              <a:buNone/>
            </a:pPr>
            <a:r>
              <a:rPr lang="en-US" dirty="0"/>
              <a:t>Question</a:t>
            </a:r>
          </a:p>
          <a:p>
            <a:pPr marL="571500" lvl="1" indent="0">
              <a:lnSpc>
                <a:spcPct val="100000"/>
              </a:lnSpc>
              <a:spcBef>
                <a:spcPts val="0"/>
              </a:spcBef>
              <a:buNone/>
            </a:pPr>
            <a:r>
              <a:rPr lang="en-US" dirty="0"/>
              <a:t>How have fertility rates evolved in the past decades and how can countries be organized based on fertility rates?</a:t>
            </a:r>
          </a:p>
          <a:p>
            <a:pPr marL="114300" lvl="0" indent="0">
              <a:buNone/>
            </a:pPr>
            <a:r>
              <a:rPr lang="en-US" dirty="0"/>
              <a:t>Methods</a:t>
            </a:r>
          </a:p>
          <a:p>
            <a:pPr marL="596900" lvl="1" indent="0">
              <a:lnSpc>
                <a:spcPct val="100000"/>
              </a:lnSpc>
              <a:spcBef>
                <a:spcPts val="0"/>
              </a:spcBef>
              <a:buNone/>
            </a:pPr>
            <a:r>
              <a:rPr lang="en-US" dirty="0"/>
              <a:t>Multilinear regression</a:t>
            </a:r>
          </a:p>
          <a:p>
            <a:pPr marL="596900" lvl="1" indent="0">
              <a:lnSpc>
                <a:spcPct val="100000"/>
              </a:lnSpc>
              <a:spcBef>
                <a:spcPts val="0"/>
              </a:spcBef>
              <a:buNone/>
            </a:pPr>
            <a:r>
              <a:rPr lang="en-US" dirty="0"/>
              <a:t>Clustering</a:t>
            </a:r>
          </a:p>
          <a:p>
            <a:pPr marL="114300" lvl="0" indent="0">
              <a:lnSpc>
                <a:spcPct val="100000"/>
              </a:lnSpc>
              <a:buNone/>
            </a:pPr>
            <a:r>
              <a:rPr lang="en-US" dirty="0"/>
              <a:t>Findings</a:t>
            </a:r>
          </a:p>
          <a:p>
            <a:pPr lvl="1" indent="-342900">
              <a:lnSpc>
                <a:spcPct val="100000"/>
              </a:lnSpc>
              <a:spcBef>
                <a:spcPts val="0"/>
              </a:spcBef>
              <a:buAutoNum type="arabicPeriod"/>
            </a:pPr>
            <a:r>
              <a:rPr lang="en-US" dirty="0"/>
              <a:t>The data collection methodology has probably changed overtime.</a:t>
            </a:r>
          </a:p>
          <a:p>
            <a:pPr lvl="1" indent="-342900">
              <a:lnSpc>
                <a:spcPct val="100000"/>
              </a:lnSpc>
              <a:spcBef>
                <a:spcPts val="0"/>
              </a:spcBef>
              <a:buAutoNum type="arabicPeriod"/>
            </a:pPr>
            <a:r>
              <a:rPr lang="en-US" dirty="0"/>
              <a:t>Fertility rates have been decreasing globally (between 1972 and 2012).</a:t>
            </a:r>
          </a:p>
          <a:p>
            <a:pPr lvl="1" indent="-342900">
              <a:lnSpc>
                <a:spcPct val="100000"/>
              </a:lnSpc>
              <a:spcBef>
                <a:spcPts val="0"/>
              </a:spcBef>
              <a:buAutoNum type="arabicPeriod"/>
            </a:pPr>
            <a:r>
              <a:rPr lang="en-US" dirty="0"/>
              <a:t>The indicators I choose to relate with fertility rates explain about XXX of the variance</a:t>
            </a:r>
          </a:p>
          <a:p>
            <a:pPr lvl="1" indent="-342900">
              <a:lnSpc>
                <a:spcPct val="100000"/>
              </a:lnSpc>
              <a:spcBef>
                <a:spcPts val="0"/>
              </a:spcBef>
              <a:buAutoNum type="arabicPeriod"/>
            </a:pPr>
            <a:r>
              <a:rPr lang="en-US" dirty="0"/>
              <a:t>The fertility rate in time seems to be bi-modal, applying clustering shows that there are multiple modes and those seem somewhat related to my ad-hoc understanding of fertility changes globally.</a:t>
            </a:r>
          </a:p>
          <a:p>
            <a:pPr marL="114300" lv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I am exploring population growth, from the perspective of fertility rate.</a:t>
            </a:r>
          </a:p>
          <a:p>
            <a:pPr marL="0" lvl="0" indent="0" algn="l" rtl="0">
              <a:spcBef>
                <a:spcPts val="0"/>
              </a:spcBef>
              <a:spcAft>
                <a:spcPts val="1600"/>
              </a:spcAft>
              <a:buNone/>
            </a:pPr>
            <a:r>
              <a:rPr lang="en-US" sz="1600" dirty="0"/>
              <a:t>Part 1, how does the proportion of rural population, GDP and energy use can be used to predict fertility rate. There are known relationships between all these indicators. Here, I am trying to understand what the most valuable contributions are within this subset of indicators.</a:t>
            </a:r>
          </a:p>
          <a:p>
            <a:pPr marL="0" lvl="0" indent="0" algn="l" rtl="0">
              <a:spcBef>
                <a:spcPts val="0"/>
              </a:spcBef>
              <a:spcAft>
                <a:spcPts val="1600"/>
              </a:spcAft>
              <a:buNone/>
            </a:pPr>
            <a:r>
              <a:rPr lang="en-US" sz="1600" dirty="0"/>
              <a:t>Part 2, the data showed a bimodal distribution of fertility rates. Hence the second step involved clustering the evolution of fertility rates for the different countries. Though I didn’t expect it to cluster into two well isolated clusters, analyzing the clusters can help understand the effects of culture and policies.</a:t>
            </a:r>
          </a:p>
          <a:p>
            <a:pPr marL="0" lvl="0" indent="0" algn="l" rtl="0">
              <a:spcBef>
                <a:spcPts val="0"/>
              </a:spcBef>
              <a:spcAft>
                <a:spcPts val="1600"/>
              </a:spcAft>
              <a:buNone/>
            </a:pPr>
            <a:r>
              <a:rPr lang="en-US" sz="1600" dirty="0"/>
              <a:t>Though it is not very easy to design policy to mostly positively influence these indicators, it is relevant to understand what can contribute to reducing overall fertility rates and hence population growth.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World Development Indicators Dataset</a:t>
            </a:r>
          </a:p>
          <a:p>
            <a:pPr marL="596900" lvl="1" indent="0">
              <a:lnSpc>
                <a:spcPct val="100000"/>
              </a:lnSpc>
              <a:spcBef>
                <a:spcPts val="0"/>
              </a:spcBef>
              <a:buNone/>
            </a:pPr>
            <a:r>
              <a:rPr lang="en-US" i="1" dirty="0"/>
              <a:t>“The World Development Indicators (WDI) is the primary World Bank collection of development indicators, compiled from officially-recognized international sources. It presents the most current and accurate global development data available, and includes national, regional and global estimates.” </a:t>
            </a:r>
            <a:r>
              <a:rPr lang="en-US" dirty="0"/>
              <a:t>– From the World Bank website.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Relevant indicators for this exercise:</a:t>
            </a:r>
          </a:p>
          <a:p>
            <a:pPr lvl="1" indent="-342900">
              <a:spcBef>
                <a:spcPts val="0"/>
              </a:spcBef>
              <a:buSzPts val="1800"/>
              <a:buChar char="-"/>
            </a:pPr>
            <a:r>
              <a:rPr lang="en-US" dirty="0"/>
              <a:t>Fertility rate, total (births per woman)</a:t>
            </a:r>
          </a:p>
          <a:p>
            <a:pPr lvl="1" indent="-342900">
              <a:spcBef>
                <a:spcPts val="0"/>
              </a:spcBef>
              <a:buSzPts val="1800"/>
              <a:buChar char="-"/>
            </a:pPr>
            <a:r>
              <a:rPr lang="en-US" dirty="0"/>
              <a:t>GDP per capita (current US$)</a:t>
            </a:r>
          </a:p>
          <a:p>
            <a:pPr lvl="1" indent="-342900">
              <a:spcBef>
                <a:spcPts val="0"/>
              </a:spcBef>
              <a:buSzPts val="1800"/>
              <a:buChar char="-"/>
            </a:pPr>
            <a:r>
              <a:rPr lang="en-US" dirty="0"/>
              <a:t>Rural population (% of total population)</a:t>
            </a:r>
          </a:p>
          <a:p>
            <a:pPr lvl="1" indent="-342900">
              <a:spcBef>
                <a:spcPts val="0"/>
              </a:spcBef>
              <a:buSzPts val="1800"/>
              <a:buChar char="-"/>
            </a:pPr>
            <a:r>
              <a:rPr lang="en-US" dirty="0"/>
              <a:t>Energy use (kg of oil equivalent per capita)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Preparation and Cleaning</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The data was mostly organized.</a:t>
            </a:r>
          </a:p>
          <a:p>
            <a:pPr marL="0" lvl="0" indent="0" algn="l" rtl="0">
              <a:spcBef>
                <a:spcPts val="0"/>
              </a:spcBef>
              <a:spcAft>
                <a:spcPts val="1600"/>
              </a:spcAft>
              <a:buNone/>
            </a:pPr>
            <a:r>
              <a:rPr lang="en" sz="1600" dirty="0"/>
              <a:t>I wanted to use information relative to countries only, I removed data relative to regions.</a:t>
            </a:r>
          </a:p>
          <a:p>
            <a:pPr marL="0" lvl="0" indent="0" algn="l" rtl="0">
              <a:spcBef>
                <a:spcPts val="0"/>
              </a:spcBef>
              <a:spcAft>
                <a:spcPts val="1600"/>
              </a:spcAft>
              <a:buNone/>
            </a:pPr>
            <a:r>
              <a:rPr lang="en" sz="1600" dirty="0"/>
              <a:t>As I wanted to understand trends in time, I wanted to include as much data in time as possible. From looking at the data it became apparent that something had changed in the data collection, and I decided to </a:t>
            </a:r>
            <a:r>
              <a:rPr lang="en-US" sz="1600" dirty="0"/>
              <a:t>focus on a subset of years.</a:t>
            </a:r>
            <a:endParaRPr lang="en" sz="1600" dirty="0"/>
          </a:p>
          <a:p>
            <a:pPr marL="0" lvl="0" indent="0" algn="l" rtl="0">
              <a:spcBef>
                <a:spcPts val="0"/>
              </a:spcBef>
              <a:spcAft>
                <a:spcPts val="1600"/>
              </a:spcAft>
              <a:buNone/>
            </a:pPr>
            <a:r>
              <a:rPr lang="en" sz="1600" dirty="0"/>
              <a:t>Finally only a subset of countries had data for the selected years and indicators.</a:t>
            </a:r>
          </a:p>
          <a:p>
            <a:pPr marL="0" lvl="0" indent="0" algn="l" rtl="0">
              <a:spcBef>
                <a:spcPts val="0"/>
              </a:spcBef>
              <a:spcAft>
                <a:spcPts val="1600"/>
              </a:spcAft>
              <a:buNone/>
            </a:pPr>
            <a:r>
              <a:rPr lang="en" sz="1600" dirty="0"/>
              <a:t>It was not a lot of data, but hopefully enough to illustrate the points I explored.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300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Question</a:t>
            </a:r>
            <a:endParaRPr dirty="0"/>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Part 1. What is from the subset of indexes (GDP per capita (current US$), Rural population (% of total population) and Energy use (kg of oil equivalent per capita)) the best predictor for fertility rate? How much variance could such an approach explain?</a:t>
            </a:r>
          </a:p>
          <a:p>
            <a:pPr marL="0" lvl="0" indent="0" algn="l" rtl="0">
              <a:spcBef>
                <a:spcPts val="0"/>
              </a:spcBef>
              <a:spcAft>
                <a:spcPts val="1600"/>
              </a:spcAft>
              <a:buNone/>
            </a:pPr>
            <a:r>
              <a:rPr lang="en-US" dirty="0"/>
              <a:t>Part 2. Given that the fertility rates across countries are not uniformly distributed, how many clusters would be appropriate to break the data into? In this case, looking at evolution of fertility rates in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Methods</a:t>
            </a:r>
            <a:endParaRPr dirty="0"/>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t>Correlation: Explore relationships between GDP, Rural Population, Fertility Rate, Electricity Consumption, Energy Use, and Climate.</a:t>
            </a:r>
          </a:p>
          <a:p>
            <a:pPr marL="0" indent="0">
              <a:spcAft>
                <a:spcPts val="1600"/>
              </a:spcAft>
              <a:buNone/>
            </a:pPr>
            <a:r>
              <a:rPr lang="en-US" sz="1600" dirty="0"/>
              <a:t>Data Regularization: Prepare data for following steps.</a:t>
            </a:r>
          </a:p>
          <a:p>
            <a:pPr marL="0" lvl="0" indent="0" algn="l" rtl="0">
              <a:spcBef>
                <a:spcPts val="0"/>
              </a:spcBef>
              <a:spcAft>
                <a:spcPts val="1600"/>
              </a:spcAft>
              <a:buNone/>
            </a:pPr>
            <a:r>
              <a:rPr lang="en-US" sz="1600" dirty="0"/>
              <a:t>Multivariate Regression: Predict fertility rate using the selected indicators.</a:t>
            </a:r>
          </a:p>
          <a:p>
            <a:pPr marL="0" lvl="0" indent="0" algn="l" rtl="0">
              <a:spcBef>
                <a:spcPts val="0"/>
              </a:spcBef>
              <a:spcAft>
                <a:spcPts val="1600"/>
              </a:spcAft>
              <a:buNone/>
            </a:pPr>
            <a:r>
              <a:rPr lang="en-US" sz="1600" dirty="0"/>
              <a:t>Dynamic Time Warping (DTW): Explore time evolution using DTW.</a:t>
            </a:r>
          </a:p>
          <a:p>
            <a:pPr marL="0" lvl="0" indent="0" algn="l" rtl="0">
              <a:spcBef>
                <a:spcPts val="0"/>
              </a:spcBef>
              <a:spcAft>
                <a:spcPts val="1600"/>
              </a:spcAft>
              <a:buNone/>
            </a:pPr>
            <a:r>
              <a:rPr lang="en-US" sz="1600" dirty="0"/>
              <a:t>Cluster Analysis: Test different cluster sizes and apply Time Series </a:t>
            </a:r>
            <a:r>
              <a:rPr lang="en-US" sz="1600" dirty="0" err="1"/>
              <a:t>KMeans</a:t>
            </a:r>
            <a:r>
              <a:rPr lang="en-US" sz="1600" dirty="0"/>
              <a:t> clustering.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a:t>
            </a:r>
            <a:endParaRPr dirty="0"/>
          </a:p>
        </p:txBody>
      </p:sp>
      <p:sp>
        <p:nvSpPr>
          <p:cNvPr id="80" name="Google Shape;80;p17"/>
          <p:cNvSpPr txBox="1">
            <a:spLocks noGrp="1"/>
          </p:cNvSpPr>
          <p:nvPr>
            <p:ph type="body" idx="1"/>
          </p:nvPr>
        </p:nvSpPr>
        <p:spPr>
          <a:xfrm>
            <a:off x="311700" y="950350"/>
            <a:ext cx="4260300" cy="38481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Observable correlations: </a:t>
            </a:r>
          </a:p>
          <a:p>
            <a:pPr marL="0" lvl="0" indent="0" algn="l" rtl="0">
              <a:spcBef>
                <a:spcPts val="0"/>
              </a:spcBef>
              <a:spcAft>
                <a:spcPts val="1600"/>
              </a:spcAft>
              <a:buNone/>
            </a:pPr>
            <a:r>
              <a:rPr lang="en-US" sz="1400" dirty="0"/>
              <a:t>Fertility rate: decrease of fertility in time, decrease of fertility with increase in GDPs, increased in fertility for more rural populations, and decrease in fertility with increase is energy use.</a:t>
            </a:r>
          </a:p>
          <a:p>
            <a:pPr marL="0" lvl="0" indent="0" algn="l" rtl="0">
              <a:spcBef>
                <a:spcPts val="0"/>
              </a:spcBef>
              <a:spcAft>
                <a:spcPts val="1600"/>
              </a:spcAft>
              <a:buNone/>
            </a:pPr>
            <a:r>
              <a:rPr lang="en-US" sz="1400" dirty="0"/>
              <a:t>GDP per capita: increase in GDP with increased energy use, increase of GDP in time (note: not inflation adjusted), decrease of GPD with increase of rural population</a:t>
            </a:r>
          </a:p>
          <a:p>
            <a:pPr marL="0" lvl="0" indent="0" algn="l" rtl="0">
              <a:spcBef>
                <a:spcPts val="0"/>
              </a:spcBef>
              <a:spcAft>
                <a:spcPts val="1600"/>
              </a:spcAft>
              <a:buNone/>
            </a:pPr>
            <a:r>
              <a:rPr lang="en-US" sz="1400" dirty="0"/>
              <a:t>Rural: decrease in rural population with increase in energy use, and with time</a:t>
            </a:r>
          </a:p>
          <a:p>
            <a:pPr marL="0" lvl="0" indent="0" algn="l" rtl="0">
              <a:spcBef>
                <a:spcPts val="0"/>
              </a:spcBef>
              <a:spcAft>
                <a:spcPts val="1600"/>
              </a:spcAft>
              <a:buNone/>
            </a:pPr>
            <a:r>
              <a:rPr lang="en-US" sz="1400" dirty="0"/>
              <a:t>Energy: slight increase in energy use with time</a:t>
            </a:r>
          </a:p>
        </p:txBody>
      </p:sp>
      <p:pic>
        <p:nvPicPr>
          <p:cNvPr id="2" name="Picture 1" descr="A screenshot of a computer&#10;&#10;Description automatically generated">
            <a:extLst>
              <a:ext uri="{FF2B5EF4-FFF2-40B4-BE49-F238E27FC236}">
                <a16:creationId xmlns:a16="http://schemas.microsoft.com/office/drawing/2014/main" id="{23A217A5-7FFE-8AE0-8B15-FD69CF1856BE}"/>
              </a:ext>
            </a:extLst>
          </p:cNvPr>
          <p:cNvPicPr>
            <a:picLocks noChangeAspect="1"/>
          </p:cNvPicPr>
          <p:nvPr/>
        </p:nvPicPr>
        <p:blipFill>
          <a:blip r:embed="rId3"/>
          <a:stretch>
            <a:fillRect/>
          </a:stretch>
        </p:blipFill>
        <p:spPr>
          <a:xfrm>
            <a:off x="3962400" y="394385"/>
            <a:ext cx="5900737" cy="47205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13" name="Google Shape;80;p17">
            <a:extLst>
              <a:ext uri="{FF2B5EF4-FFF2-40B4-BE49-F238E27FC236}">
                <a16:creationId xmlns:a16="http://schemas.microsoft.com/office/drawing/2014/main" id="{8E05359C-ED21-248B-5EDC-D208591E7F32}"/>
              </a:ext>
            </a:extLst>
          </p:cNvPr>
          <p:cNvSpPr txBox="1">
            <a:spLocks/>
          </p:cNvSpPr>
          <p:nvPr/>
        </p:nvSpPr>
        <p:spPr>
          <a:xfrm>
            <a:off x="6600620" y="2257425"/>
            <a:ext cx="2441230" cy="275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US" sz="1400" dirty="0"/>
              <a:t>The proportion of rural population is the strongest predictor of fertility rate (not GDP)</a:t>
            </a:r>
          </a:p>
        </p:txBody>
      </p:sp>
      <p:sp>
        <p:nvSpPr>
          <p:cNvPr id="79" name="Google Shape;79;p17"/>
          <p:cNvSpPr txBox="1">
            <a:spLocks noGrp="1"/>
          </p:cNvSpPr>
          <p:nvPr>
            <p:ph type="title"/>
          </p:nvPr>
        </p:nvSpPr>
        <p:spPr>
          <a:xfrm>
            <a:off x="311700" y="310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(II)</a:t>
            </a:r>
            <a:endParaRPr dirty="0"/>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The first interesting observation is that in 1972 the world (in terms of fertility rates) seem to have two gears, a cluster around 2.5 and another around 6 and in 2012 there is mostly a single group around 2.</a:t>
            </a:r>
          </a:p>
          <a:p>
            <a:pPr marL="0" lvl="0" indent="0" algn="l" rtl="0">
              <a:spcBef>
                <a:spcPts val="0"/>
              </a:spcBef>
              <a:spcAft>
                <a:spcPts val="0"/>
              </a:spcAft>
              <a:buNone/>
            </a:pPr>
            <a:endParaRPr lang="en-US" sz="800" dirty="0"/>
          </a:p>
          <a:p>
            <a:pPr marL="0" lvl="0" indent="0" algn="l" rtl="0">
              <a:spcBef>
                <a:spcPts val="0"/>
              </a:spcBef>
              <a:spcAft>
                <a:spcPts val="0"/>
              </a:spcAft>
              <a:buNone/>
            </a:pPr>
            <a:r>
              <a:rPr lang="en-US" sz="1400" dirty="0"/>
              <a:t>Around 40% of the variability in the data can be explained by this model (R-squared ~0.4)</a:t>
            </a:r>
            <a:endParaRPr sz="1400" dirty="0"/>
          </a:p>
        </p:txBody>
      </p:sp>
      <p:pic>
        <p:nvPicPr>
          <p:cNvPr id="3" name="Picture 2" descr="A graph of a graph&#10;&#10;Description automatically generated with medium confidence">
            <a:extLst>
              <a:ext uri="{FF2B5EF4-FFF2-40B4-BE49-F238E27FC236}">
                <a16:creationId xmlns:a16="http://schemas.microsoft.com/office/drawing/2014/main" id="{E1968915-9E76-AD89-FC1B-2AE530DF78C8}"/>
              </a:ext>
            </a:extLst>
          </p:cNvPr>
          <p:cNvPicPr>
            <a:picLocks noChangeAspect="1"/>
          </p:cNvPicPr>
          <p:nvPr/>
        </p:nvPicPr>
        <p:blipFill>
          <a:blip r:embed="rId3"/>
          <a:stretch>
            <a:fillRect/>
          </a:stretch>
        </p:blipFill>
        <p:spPr>
          <a:xfrm>
            <a:off x="-571500" y="2037190"/>
            <a:ext cx="7772400" cy="3108960"/>
          </a:xfrm>
          <a:prstGeom prst="rect">
            <a:avLst/>
          </a:prstGeom>
        </p:spPr>
      </p:pic>
      <p:pic>
        <p:nvPicPr>
          <p:cNvPr id="12" name="Picture 11" descr="A close-up of a receipt&#10;&#10;Description automatically generated">
            <a:extLst>
              <a:ext uri="{FF2B5EF4-FFF2-40B4-BE49-F238E27FC236}">
                <a16:creationId xmlns:a16="http://schemas.microsoft.com/office/drawing/2014/main" id="{D0F8E12D-14FC-A287-9DDB-BE8453754903}"/>
              </a:ext>
            </a:extLst>
          </p:cNvPr>
          <p:cNvPicPr>
            <a:picLocks noChangeAspect="1"/>
          </p:cNvPicPr>
          <p:nvPr/>
        </p:nvPicPr>
        <p:blipFill>
          <a:blip r:embed="rId4"/>
          <a:stretch>
            <a:fillRect/>
          </a:stretch>
        </p:blipFill>
        <p:spPr>
          <a:xfrm>
            <a:off x="6613870" y="3524249"/>
            <a:ext cx="2441229" cy="1334275"/>
          </a:xfrm>
          <a:prstGeom prst="rect">
            <a:avLst/>
          </a:prstGeom>
        </p:spPr>
      </p:pic>
    </p:spTree>
    <p:extLst>
      <p:ext uri="{BB962C8B-B14F-4D97-AF65-F5344CB8AC3E}">
        <p14:creationId xmlns:p14="http://schemas.microsoft.com/office/powerpoint/2010/main" val="37221268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5511</TotalTime>
  <Words>1422</Words>
  <Application>Microsoft Macintosh PowerPoint</Application>
  <PresentationFormat>On-screen Show (16:9)</PresentationFormat>
  <Paragraphs>85</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Fertility rates – worldwide</vt:lpstr>
      <vt:lpstr>Abstract</vt:lpstr>
      <vt:lpstr>Motivation</vt:lpstr>
      <vt:lpstr>Dataset</vt:lpstr>
      <vt:lpstr>Data Preparation and Cleaning</vt:lpstr>
      <vt:lpstr>Research Question</vt:lpstr>
      <vt:lpstr>Methods</vt:lpstr>
      <vt:lpstr>Findings (I)</vt:lpstr>
      <vt:lpstr>Findings (II)</vt:lpstr>
      <vt:lpstr>Findings (III)</vt:lpstr>
      <vt:lpstr>Findings (IV)</vt:lpstr>
      <vt:lpstr>Findings (V)</vt:lpstr>
      <vt:lpstr>Findings (VI)</vt:lpstr>
      <vt:lpstr>Findings (IV)</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Fertility rates – worldwide</dc:title>
  <cp:lastModifiedBy>Mariana Cardoso</cp:lastModifiedBy>
  <cp:revision>33</cp:revision>
  <dcterms:modified xsi:type="dcterms:W3CDTF">2023-11-14T15:52:36Z</dcterms:modified>
</cp:coreProperties>
</file>