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1Lnkl4Vn9xBDSldRKxMx1+7+4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9dc055b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0" name="Google Shape;450;g119dc055b23_0_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9dc055b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2" name="Google Shape;522;g119dc055b23_0_5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9dc055b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9" name="Google Shape;529;g119dc055b23_0_9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9dc055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8" name="Google Shape;538;g119dc055b23_0_6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9dc055b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5" name="Google Shape;545;g119dc055b23_0_1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9dc055b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5" name="Google Shape;555;g119dc055b23_0_6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9dc055b2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Google Shape;562;g119dc055b23_0_15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9dc055b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1" name="Google Shape;571;g119dc055b23_0_7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9dc055b2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9" name="Google Shape;579;g119dc055b23_0_1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9dc055b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6" name="Google Shape;586;g119dc055b23_0_11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9dc055b2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3" name="Google Shape;593;g119dc055b23_0_12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9dc055b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9" name="Google Shape;459;g119dc055b23_0_1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9dc055b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0" name="Google Shape;600;g119dc055b23_0_13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9dc055b2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7" name="Google Shape;607;g119dc055b23_0_16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9dc055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7" name="Google Shape;467;g119dc055b23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9dc055b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4" name="Google Shape;474;g119dc055b23_0_3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9dc055b2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2" name="Google Shape;482;g119dc055b23_0_14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9dc055b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0" name="Google Shape;490;g119dc055b23_0_4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9dc055b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7" name="Google Shape;497;g119dc055b23_0_7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9dc055b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6" name="Google Shape;506;g119dc055b23_0_5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9dc055b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3" name="Google Shape;513;g119dc055b23_0_8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2">
            <a:alphaModFix/>
          </a:blip>
          <a:srcRect b="0" l="0" r="-4481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3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74" name="Google Shape;7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5" name="Google Shape;7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88" name="Google Shape;88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9" name="Google Shape;89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p3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6" name="Google Shape;106;p3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3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08" name="Google Shape;10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3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13" name="Google Shape;113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4" name="Google Shape;114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3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36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27" name="Google Shape;127;p3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3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37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37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37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39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39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9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56" name="Google Shape;15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0" name="Google Shape;160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64" name="Google Shape;164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5" name="Google Shape;165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13" name="Google Shape;13;p2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4" name="Google Shape;14;p2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" name="Google Shape;15;p2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" name="Google Shape;175;p41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41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7" name="Google Shape;177;p41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8" name="Google Shape;178;p4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9" name="Google Shape;179;p4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4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1" name="Google Shape;191;p4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92" name="Google Shape;192;p4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93" name="Google Shape;193;p4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4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4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4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4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4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4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4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4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46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46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2" name="Google Shape;22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7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4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8" name="Google Shape;228;p4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47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47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8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4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1" name="Google Shape;241;p4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49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54" name="Google Shape;254;p4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55" name="Google Shape;255;p4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0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5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5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7" name="Google Shape;267;p5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8" name="Google Shape;268;p5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51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5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5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0" name="Google Shape;280;p5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1" name="Google Shape;281;p5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9" name="Google Shape;289;p52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5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5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93" name="Google Shape;293;p5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94" name="Google Shape;294;p5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2" name="Google Shape;302;p53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53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5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5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7" name="Google Shape;307;p5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8" name="Google Shape;308;p5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6" name="Google Shape;316;p54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5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5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0" name="Google Shape;320;p5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1" name="Google Shape;321;p5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55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5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55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33" name="Google Shape;333;p5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4" name="Google Shape;334;p5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5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43" name="Google Shape;343;p5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7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51" name="Google Shape;351;p5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57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8" name="Google Shape;358;p57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6" name="Google Shape;366;p57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8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2" name="Google Shape;372;p58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Arial"/>
              <a:buNone/>
              <a:defRPr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73" name="Google Shape;373;p5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74" name="Google Shape;374;p5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9"/>
          <p:cNvPicPr preferRelativeResize="0"/>
          <p:nvPr/>
        </p:nvPicPr>
        <p:blipFill rotWithShape="1">
          <a:blip r:embed="rId2">
            <a:alphaModFix/>
          </a:blip>
          <a:srcRect b="0" l="0" r="-4481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9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83" name="Google Shape;383;p5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4" name="Google Shape;384;p5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9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1" name="Google Shape;391;p6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2" name="Google Shape;392;p6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93" name="Google Shape;393;p6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94" name="Google Shape;394;p6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2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7" name="Google Shape;27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" name="Google Shape;28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02" name="Google Shape;402;p61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03" name="Google Shape;403;p61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61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7" name="Google Shape;407;p6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8" name="Google Shape;408;p6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6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9" name="Google Shape;419;p6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0" name="Google Shape;420;p6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1" name="Google Shape;421;p6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22" name="Google Shape;422;p6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6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63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33" name="Google Shape;433;p63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4" name="Google Shape;434;p6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35" name="Google Shape;435;p6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6" name="Google Shape;436;p6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THIS SLIDE IS INTERNAL ONLY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28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45" name="Google Shape;45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4" name="Google Shape;54;p29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5" name="Google Shape;55;p29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6" name="Google Shape;56;p29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2" name="Google Shape;62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63" name="Google Shape;63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9dc055b23_0_7"/>
          <p:cNvSpPr txBox="1"/>
          <p:nvPr/>
        </p:nvSpPr>
        <p:spPr>
          <a:xfrm>
            <a:off x="1434925" y="1721763"/>
            <a:ext cx="6224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Analysis of membership purchases after fitness test</a:t>
            </a:r>
            <a:endParaRPr sz="35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19dc055b23_0_7"/>
          <p:cNvSpPr txBox="1"/>
          <p:nvPr/>
        </p:nvSpPr>
        <p:spPr>
          <a:xfrm>
            <a:off x="-914297" y="739512"/>
            <a:ext cx="6224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MuscleHub</a:t>
            </a:r>
            <a:endParaRPr sz="23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19dc055b23_0_7"/>
          <p:cNvSpPr txBox="1"/>
          <p:nvPr/>
        </p:nvSpPr>
        <p:spPr>
          <a:xfrm>
            <a:off x="1434925" y="3197950"/>
            <a:ext cx="61248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2758"/>
              <a:buFont typeface="Arial"/>
              <a:buNone/>
            </a:pPr>
            <a:r>
              <a:rPr lang="en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r>
              <a:rPr b="0" i="0" lang="en" sz="2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Mariana Mytiliños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82758"/>
              <a:buFont typeface="Arial"/>
              <a:buNone/>
            </a:pPr>
            <a:r>
              <a:rPr b="0" i="0" lang="en" sz="2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Last updated: </a:t>
            </a:r>
            <a:r>
              <a:rPr lang="en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March 19</a:t>
            </a:r>
            <a:r>
              <a:rPr b="0" i="0" lang="en" sz="2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82758"/>
              <a:buFont typeface="Arial"/>
              <a:buNone/>
            </a:pPr>
            <a:r>
              <a:rPr lang="en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Analyzing Data with Python Capstone Project - Codecademy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g119dc055b23_0_7"/>
          <p:cNvCxnSpPr/>
          <p:nvPr/>
        </p:nvCxnSpPr>
        <p:spPr>
          <a:xfrm>
            <a:off x="672050" y="446700"/>
            <a:ext cx="600" cy="42219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g119dc055b23_0_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9dc055b23_0_57"/>
          <p:cNvSpPr txBox="1"/>
          <p:nvPr/>
        </p:nvSpPr>
        <p:spPr>
          <a:xfrm>
            <a:off x="1905426" y="1908899"/>
            <a:ext cx="4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A/B: Purchases between visitors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g119dc055b23_0_57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g119dc055b23_0_5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9dc055b23_0_96"/>
          <p:cNvSpPr txBox="1"/>
          <p:nvPr/>
        </p:nvSpPr>
        <p:spPr>
          <a:xfrm>
            <a:off x="695763" y="397675"/>
            <a:ext cx="7659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Hypothesis test 3: 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Difference in purchases between visitors (A/B)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19dc055b23_0_96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3" name="Google Shape;533;g119dc055b23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25" y="1793650"/>
            <a:ext cx="5926175" cy="8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19dc055b23_0_96"/>
          <p:cNvSpPr txBox="1"/>
          <p:nvPr/>
        </p:nvSpPr>
        <p:spPr>
          <a:xfrm>
            <a:off x="327063" y="2679100"/>
            <a:ext cx="83964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Null hypothesis is rejected *: There is a significant difference in the purchase of memberships between visitors in group A and group B. </a:t>
            </a:r>
            <a:endParaRPr sz="1791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19dc055b23_0_96"/>
          <p:cNvSpPr txBox="1"/>
          <p:nvPr/>
        </p:nvSpPr>
        <p:spPr>
          <a:xfrm>
            <a:off x="307250" y="4290675"/>
            <a:ext cx="7762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Performed significance test in Python using the chi2_contingency function from scipy.stats     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p value = </a:t>
            </a: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0.0147</a:t>
            </a: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(&gt; 0.05)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9dc055b23_0_62"/>
          <p:cNvSpPr txBox="1"/>
          <p:nvPr/>
        </p:nvSpPr>
        <p:spPr>
          <a:xfrm>
            <a:off x="1905425" y="1908900"/>
            <a:ext cx="531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Summary of interviews</a:t>
            </a: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g119dc055b23_0_62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2" name="Google Shape;542;g119dc055b23_0_62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9dc055b23_0_150"/>
          <p:cNvSpPr txBox="1"/>
          <p:nvPr/>
        </p:nvSpPr>
        <p:spPr>
          <a:xfrm>
            <a:off x="646400" y="573625"/>
            <a:ext cx="36582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Summary of i</a:t>
            </a:r>
            <a:r>
              <a:rPr lang="en" sz="2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nterviews </a:t>
            </a:r>
            <a:endParaRPr sz="29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19dc055b23_0_150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g119dc055b23_0_150"/>
          <p:cNvSpPr txBox="1"/>
          <p:nvPr/>
        </p:nvSpPr>
        <p:spPr>
          <a:xfrm>
            <a:off x="685850" y="1726200"/>
            <a:ext cx="81291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Key takeaways *: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19dc055b23_0_150"/>
          <p:cNvSpPr txBox="1"/>
          <p:nvPr/>
        </p:nvSpPr>
        <p:spPr>
          <a:xfrm>
            <a:off x="685850" y="2065825"/>
            <a:ext cx="80502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•"/>
            </a:pPr>
            <a:r>
              <a:rPr lang="en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Super helpful, motivating, the personal trainers’ approach was well-received, friendly people, quick sign-up process, felt welcome</a:t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19dc055b23_0_150"/>
          <p:cNvSpPr txBox="1"/>
          <p:nvPr/>
        </p:nvSpPr>
        <p:spPr>
          <a:xfrm>
            <a:off x="685850" y="3100325"/>
            <a:ext cx="80502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•"/>
            </a:pPr>
            <a:r>
              <a:rPr lang="en" sz="2000">
                <a:solidFill>
                  <a:srgbClr val="B31412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Regretted taking the test, sweat stains on the weight machines</a:t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19dc055b23_0_150"/>
          <p:cNvSpPr txBox="1"/>
          <p:nvPr/>
        </p:nvSpPr>
        <p:spPr>
          <a:xfrm>
            <a:off x="-278300" y="4567225"/>
            <a:ext cx="7762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based on 4 interviews regarding the introductory fitness test, conducted to MuscleHub visitors.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9dc055b23_0_67"/>
          <p:cNvSpPr txBox="1"/>
          <p:nvPr/>
        </p:nvSpPr>
        <p:spPr>
          <a:xfrm>
            <a:off x="1905425" y="1908900"/>
            <a:ext cx="545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g119dc055b23_0_67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g119dc055b23_0_6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9dc055b23_0_157"/>
          <p:cNvSpPr txBox="1"/>
          <p:nvPr/>
        </p:nvSpPr>
        <p:spPr>
          <a:xfrm>
            <a:off x="598925" y="692325"/>
            <a:ext cx="31599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9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119dc055b23_0_157"/>
          <p:cNvSpPr txBox="1"/>
          <p:nvPr/>
        </p:nvSpPr>
        <p:spPr>
          <a:xfrm>
            <a:off x="638475" y="2411900"/>
            <a:ext cx="76545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923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80"/>
              <a:buChar char="•"/>
            </a:pPr>
            <a:r>
              <a:rPr lang="en" sz="1779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Remove the fitness test</a:t>
            </a: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from the application process, in order to make the process quicker and less intimidating for prospective members.</a:t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119dc055b23_0_15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119dc055b23_0_157"/>
          <p:cNvSpPr txBox="1"/>
          <p:nvPr/>
        </p:nvSpPr>
        <p:spPr>
          <a:xfrm>
            <a:off x="638475" y="1749950"/>
            <a:ext cx="8396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Based on the hypothesis tests and interviews conducted, we recommend to: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119dc055b23_0_157"/>
          <p:cNvSpPr txBox="1"/>
          <p:nvPr/>
        </p:nvSpPr>
        <p:spPr>
          <a:xfrm>
            <a:off x="638475" y="2967850"/>
            <a:ext cx="76545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923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80"/>
              <a:buFont typeface="Calibri"/>
              <a:buChar char="•"/>
            </a:pP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Encourage the personal trainers’ to keep their friendly and motivating approach.</a:t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9dc055b23_0_72"/>
          <p:cNvSpPr txBox="1"/>
          <p:nvPr/>
        </p:nvSpPr>
        <p:spPr>
          <a:xfrm>
            <a:off x="1886750" y="1610200"/>
            <a:ext cx="545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g119dc055b23_0_72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g119dc055b23_0_72"/>
          <p:cNvSpPr txBox="1"/>
          <p:nvPr/>
        </p:nvSpPr>
        <p:spPr>
          <a:xfrm>
            <a:off x="1886750" y="2273000"/>
            <a:ext cx="545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119dc055b23_0_72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g119dc055b23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13" y="759000"/>
            <a:ext cx="2786575" cy="30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119dc055b23_0_111"/>
          <p:cNvSpPr txBox="1"/>
          <p:nvPr/>
        </p:nvSpPr>
        <p:spPr>
          <a:xfrm>
            <a:off x="590275" y="4135950"/>
            <a:ext cx="6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Percent of MuscleHub visitors who fill out an application for the gym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Source: Self-elaboration (Python).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119dc055b23_0_111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g119dc055b23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850" y="698400"/>
            <a:ext cx="3606300" cy="31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119dc055b23_0_117"/>
          <p:cNvSpPr txBox="1"/>
          <p:nvPr/>
        </p:nvSpPr>
        <p:spPr>
          <a:xfrm>
            <a:off x="606100" y="4151750"/>
            <a:ext cx="6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Percent of MuscleHub applicants who purchase a membership.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Source: Self-elaboration (Python).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119dc055b23_0_11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g119dc055b2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75" y="595550"/>
            <a:ext cx="35528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119dc055b23_0_120"/>
          <p:cNvSpPr txBox="1"/>
          <p:nvPr/>
        </p:nvSpPr>
        <p:spPr>
          <a:xfrm>
            <a:off x="598175" y="4183400"/>
            <a:ext cx="6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Percent of MuscleHub visitors who purchase a membership.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Source: Self-elaboration (Python).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19dc055b23_0_120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9dc055b23_0_19"/>
          <p:cNvSpPr txBox="1"/>
          <p:nvPr/>
        </p:nvSpPr>
        <p:spPr>
          <a:xfrm>
            <a:off x="3165150" y="605475"/>
            <a:ext cx="28137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2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19dc055b23_0_19"/>
          <p:cNvSpPr txBox="1"/>
          <p:nvPr/>
        </p:nvSpPr>
        <p:spPr>
          <a:xfrm>
            <a:off x="1065775" y="1842775"/>
            <a:ext cx="83964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ummary of the A/B test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Hypothesis test 1: Difference in applications between visitors (A/B)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Hypothesis test 2: Difference in purchases between applicants (A/B)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Hypothesis test 3: Difference in purchases between visitors (A/B)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Summary of interview data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Recommendations for MuscleHub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g119dc055b23_0_19"/>
          <p:cNvCxnSpPr/>
          <p:nvPr/>
        </p:nvCxnSpPr>
        <p:spPr>
          <a:xfrm rot="10800000">
            <a:off x="1258053" y="355578"/>
            <a:ext cx="6627900" cy="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g119dc055b23_0_19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9dc055b23_0_130"/>
          <p:cNvSpPr txBox="1"/>
          <p:nvPr/>
        </p:nvSpPr>
        <p:spPr>
          <a:xfrm>
            <a:off x="563750" y="4262525"/>
            <a:ext cx="6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WordCloud created based on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MuscleHub interviews.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Source: Self-elaboration (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MonkeyLearn WordCloud Generator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g119dc055b23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63" y="308775"/>
            <a:ext cx="5774476" cy="36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119dc055b23_0_130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9dc055b23_0_166"/>
          <p:cNvSpPr txBox="1"/>
          <p:nvPr/>
        </p:nvSpPr>
        <p:spPr>
          <a:xfrm>
            <a:off x="2992500" y="1869325"/>
            <a:ext cx="315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 sz="45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19dc055b23_0_166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9dc055b23_0_31"/>
          <p:cNvSpPr txBox="1"/>
          <p:nvPr/>
        </p:nvSpPr>
        <p:spPr>
          <a:xfrm>
            <a:off x="1905426" y="1908899"/>
            <a:ext cx="4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A/B test </a:t>
            </a:r>
            <a:endParaRPr sz="5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g119dc055b23_0_31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g119dc055b23_0_31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9dc055b23_0_38"/>
          <p:cNvSpPr txBox="1"/>
          <p:nvPr/>
        </p:nvSpPr>
        <p:spPr>
          <a:xfrm>
            <a:off x="598925" y="692325"/>
            <a:ext cx="28137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A/B test </a:t>
            </a:r>
            <a:endParaRPr sz="29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19dc055b23_0_38"/>
          <p:cNvSpPr txBox="1"/>
          <p:nvPr/>
        </p:nvSpPr>
        <p:spPr>
          <a:xfrm>
            <a:off x="598925" y="2831925"/>
            <a:ext cx="76545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Random assignment of visitors to one of two groups:</a:t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923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80"/>
              <a:buChar char="•"/>
            </a:pP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Group A was still asked to </a:t>
            </a:r>
            <a:r>
              <a:rPr lang="en" sz="1779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take a fitness test</a:t>
            </a: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with a personal trainer</a:t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923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80"/>
              <a:buChar char="•"/>
            </a:pP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Group B </a:t>
            </a:r>
            <a:r>
              <a:rPr lang="en" sz="1779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skipped the fitness test</a:t>
            </a:r>
            <a:r>
              <a:rPr lang="en" sz="1779">
                <a:solidFill>
                  <a:srgbClr val="6A995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79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and proceeded directly to the application</a:t>
            </a:r>
            <a:endParaRPr sz="1779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19dc055b23_0_38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g119dc055b23_0_38"/>
          <p:cNvSpPr txBox="1"/>
          <p:nvPr/>
        </p:nvSpPr>
        <p:spPr>
          <a:xfrm>
            <a:off x="598925" y="1762125"/>
            <a:ext cx="76545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Goal: Determine if the fitness test prior to the gym application intimidates prospective members.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9dc055b23_0_140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g119dc055b23_0_140"/>
          <p:cNvSpPr txBox="1"/>
          <p:nvPr/>
        </p:nvSpPr>
        <p:spPr>
          <a:xfrm>
            <a:off x="590675" y="1148550"/>
            <a:ext cx="79635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There won’t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be a significant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difference between the visitors in Group A and 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Group B 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that purchase a membership.</a:t>
            </a:r>
            <a:endParaRPr sz="19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19dc055b23_0_140"/>
          <p:cNvSpPr txBox="1"/>
          <p:nvPr/>
        </p:nvSpPr>
        <p:spPr>
          <a:xfrm>
            <a:off x="590675" y="2290075"/>
            <a:ext cx="8396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Alternate Hypothesis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9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There will be significantly more visitors in Group B that purchase membership than visitors in Group A who do so.</a:t>
            </a:r>
            <a:endParaRPr sz="19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19dc055b23_0_140"/>
          <p:cNvSpPr txBox="1"/>
          <p:nvPr/>
        </p:nvSpPr>
        <p:spPr>
          <a:xfrm>
            <a:off x="590675" y="3969650"/>
            <a:ext cx="71721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The significance threshold set as the benchmark to either accept or fail to reject the null hypothesis is: p value = 0.05</a:t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9dc055b23_0_47"/>
          <p:cNvSpPr txBox="1"/>
          <p:nvPr/>
        </p:nvSpPr>
        <p:spPr>
          <a:xfrm>
            <a:off x="1905426" y="1908899"/>
            <a:ext cx="4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A/B: Applications between visitors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g119dc055b23_0_47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g119dc055b23_0_47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9dc055b23_0_78"/>
          <p:cNvSpPr txBox="1"/>
          <p:nvPr/>
        </p:nvSpPr>
        <p:spPr>
          <a:xfrm>
            <a:off x="708738" y="384275"/>
            <a:ext cx="7659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Hypothesis test 1: 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Difference in applications between visitors (A/B)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19dc055b23_0_78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g119dc055b2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63" y="1799450"/>
            <a:ext cx="6478483" cy="8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19dc055b23_0_78"/>
          <p:cNvSpPr txBox="1"/>
          <p:nvPr/>
        </p:nvSpPr>
        <p:spPr>
          <a:xfrm>
            <a:off x="308375" y="2687000"/>
            <a:ext cx="81270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ull hypothesis is rejected *: </a:t>
            </a: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There is a significant difference between the visitors in group A and group B that turned in an application.</a:t>
            </a:r>
            <a:endParaRPr sz="1791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19dc055b23_0_78"/>
          <p:cNvSpPr txBox="1"/>
          <p:nvPr/>
        </p:nvSpPr>
        <p:spPr>
          <a:xfrm>
            <a:off x="331000" y="4290675"/>
            <a:ext cx="7762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Performed significance test in Python using the chi2_contingency function from scipy.stats     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p</a:t>
            </a: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value = 0.00096 (&lt; 0.05)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9dc055b23_0_52"/>
          <p:cNvSpPr txBox="1"/>
          <p:nvPr/>
        </p:nvSpPr>
        <p:spPr>
          <a:xfrm>
            <a:off x="1905426" y="1908899"/>
            <a:ext cx="4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A/B: Purchases between applicants</a:t>
            </a:r>
            <a:endParaRPr sz="4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g119dc055b23_0_52"/>
          <p:cNvCxnSpPr/>
          <p:nvPr/>
        </p:nvCxnSpPr>
        <p:spPr>
          <a:xfrm rot="10800000">
            <a:off x="1163506" y="808943"/>
            <a:ext cx="0" cy="3525600"/>
          </a:xfrm>
          <a:prstGeom prst="straightConnector1">
            <a:avLst/>
          </a:prstGeom>
          <a:noFill/>
          <a:ln cap="flat" cmpd="sng" w="76200">
            <a:solidFill>
              <a:srgbClr val="35A1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g119dc055b23_0_52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9dc055b23_0_88"/>
          <p:cNvSpPr txBox="1"/>
          <p:nvPr/>
        </p:nvSpPr>
        <p:spPr>
          <a:xfrm>
            <a:off x="679925" y="461000"/>
            <a:ext cx="7659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Hypothesis test 2: 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5A197"/>
                </a:solidFill>
                <a:latin typeface="Calibri"/>
                <a:ea typeface="Calibri"/>
                <a:cs typeface="Calibri"/>
                <a:sym typeface="Calibri"/>
              </a:rPr>
              <a:t>Difference in purchases between applicants (A/B)</a:t>
            </a:r>
            <a:endParaRPr sz="2600">
              <a:solidFill>
                <a:srgbClr val="35A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19dc055b23_0_88"/>
          <p:cNvSpPr txBox="1"/>
          <p:nvPr/>
        </p:nvSpPr>
        <p:spPr>
          <a:xfrm>
            <a:off x="7814375" y="292125"/>
            <a:ext cx="1210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7" name="Google Shape;517;g119dc055b23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25" y="1784250"/>
            <a:ext cx="6221545" cy="8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19dc055b23_0_88"/>
          <p:cNvSpPr txBox="1"/>
          <p:nvPr/>
        </p:nvSpPr>
        <p:spPr>
          <a:xfrm>
            <a:off x="247200" y="2679100"/>
            <a:ext cx="83964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Null hypothesis is accepted *: There isn’t a significant difference </a:t>
            </a:r>
            <a:r>
              <a:rPr lang="en" sz="179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 the purchase of memberships between applicants in group A and group B</a:t>
            </a:r>
            <a:endParaRPr sz="1791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119dc055b23_0_88"/>
          <p:cNvSpPr txBox="1"/>
          <p:nvPr/>
        </p:nvSpPr>
        <p:spPr>
          <a:xfrm>
            <a:off x="291450" y="4247200"/>
            <a:ext cx="7762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Performed significance test in Python using the chi2_contingency function from scipy.stats     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p value = </a:t>
            </a: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0.4325</a:t>
            </a:r>
            <a:r>
              <a:rPr lang="en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(&gt; 0.05)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