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7GQyWCrM9EsUUDcyWDKMeR/Aj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91fe4737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1191fe4737e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91fe4737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1191fe4737e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91fe4737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1191fe4737e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91fe473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1191fe4737e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1fe473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1191fe4737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1fe4737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1191fe4737e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1fe473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1191fe4737e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91fe473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1191fe4737e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1fe4737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1191fe4737e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1fe473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1191fe4737e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-1239408" y="-5948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A197"/>
              </a:buClr>
              <a:buSzPts val="4800"/>
              <a:buFont typeface="Calibri"/>
              <a:buNone/>
            </a:pPr>
            <a:r>
              <a:rPr lang="es-AR" sz="4800">
                <a:solidFill>
                  <a:schemeClr val="accent6"/>
                </a:solidFill>
              </a:rPr>
              <a:t>Biodiversity </a:t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477003" y="2434312"/>
            <a:ext cx="6224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None/>
            </a:pPr>
            <a:r>
              <a:rPr lang="es-AR" sz="2600">
                <a:solidFill>
                  <a:srgbClr val="757070"/>
                </a:solidFill>
              </a:rPr>
              <a:t>Analysis of biodiversity in national parks</a:t>
            </a:r>
            <a:endParaRPr sz="2600">
              <a:solidFill>
                <a:srgbClr val="757070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874750" y="4325801"/>
            <a:ext cx="7543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65426"/>
              <a:buFont typeface="Arial"/>
              <a:buNone/>
            </a:pPr>
            <a:r>
              <a:rPr lang="es-AR" sz="3668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r>
              <a:rPr b="0" i="0" lang="es-AR" sz="3668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Mariana Mytiliños</a:t>
            </a:r>
            <a:endParaRPr b="0" i="0" sz="266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65426"/>
              <a:buFont typeface="Arial"/>
              <a:buNone/>
            </a:pPr>
            <a:r>
              <a:rPr b="0" i="0" lang="es-AR" sz="3668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Last updated: </a:t>
            </a:r>
            <a:r>
              <a:rPr lang="es-AR" sz="3668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March 19</a:t>
            </a:r>
            <a:r>
              <a:rPr b="0" i="0" lang="es-AR" sz="3668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202</a:t>
            </a:r>
            <a:r>
              <a:rPr lang="es-AR" sz="3668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66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65426"/>
              <a:buFont typeface="Arial"/>
              <a:buNone/>
            </a:pPr>
            <a:r>
              <a:rPr lang="es-AR" sz="3668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Analyzing Data with Python Capstone Project - Codecademy</a:t>
            </a:r>
            <a:endParaRPr b="0" i="0" sz="266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/>
          <p:nvPr/>
        </p:nvCxnSpPr>
        <p:spPr>
          <a:xfrm rot="10800000">
            <a:off x="907375" y="833500"/>
            <a:ext cx="21000" cy="53175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91fe4737e_0_37"/>
          <p:cNvSpPr txBox="1"/>
          <p:nvPr>
            <p:ph type="title"/>
          </p:nvPr>
        </p:nvSpPr>
        <p:spPr>
          <a:xfrm>
            <a:off x="2717575" y="2514050"/>
            <a:ext cx="652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Calibri"/>
              <a:buNone/>
            </a:pPr>
            <a:r>
              <a:rPr lang="es-AR" sz="5400">
                <a:solidFill>
                  <a:srgbClr val="7F7F7F"/>
                </a:solidFill>
              </a:rPr>
              <a:t>Sample size determination for disease study</a:t>
            </a:r>
            <a:endParaRPr sz="5400">
              <a:solidFill>
                <a:srgbClr val="7F7F7F"/>
              </a:solidFill>
            </a:endParaRPr>
          </a:p>
        </p:txBody>
      </p:sp>
      <p:cxnSp>
        <p:nvCxnSpPr>
          <p:cNvPr id="145" name="Google Shape;145;g1191fe4737e_0_37"/>
          <p:cNvCxnSpPr/>
          <p:nvPr/>
        </p:nvCxnSpPr>
        <p:spPr>
          <a:xfrm rot="10800000">
            <a:off x="1648906" y="1414043"/>
            <a:ext cx="0" cy="35256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91fe4737e_0_62"/>
          <p:cNvSpPr txBox="1"/>
          <p:nvPr>
            <p:ph type="title"/>
          </p:nvPr>
        </p:nvSpPr>
        <p:spPr>
          <a:xfrm>
            <a:off x="1182775" y="353075"/>
            <a:ext cx="8207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240"/>
              <a:buFont typeface="Calibri"/>
              <a:buNone/>
            </a:pPr>
            <a:r>
              <a:rPr lang="es-AR" sz="2940">
                <a:solidFill>
                  <a:srgbClr val="757070"/>
                </a:solidFill>
              </a:rPr>
              <a:t>Foot and mouth disease reduction program study</a:t>
            </a:r>
            <a:endParaRPr sz="2940">
              <a:solidFill>
                <a:srgbClr val="757070"/>
              </a:solidFill>
            </a:endParaRPr>
          </a:p>
        </p:txBody>
      </p:sp>
      <p:sp>
        <p:nvSpPr>
          <p:cNvPr id="151" name="Google Shape;151;g1191fe4737e_0_62"/>
          <p:cNvSpPr txBox="1"/>
          <p:nvPr>
            <p:ph idx="1" type="body"/>
          </p:nvPr>
        </p:nvSpPr>
        <p:spPr>
          <a:xfrm>
            <a:off x="1182775" y="1794850"/>
            <a:ext cx="83562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3635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92"/>
              <a:buChar char="●"/>
            </a:pPr>
            <a:r>
              <a:rPr lang="es-AR" sz="1691">
                <a:solidFill>
                  <a:srgbClr val="757070"/>
                </a:solidFill>
              </a:rPr>
              <a:t>15% of sheep at Bryce National Park have foot and mouth disease</a:t>
            </a:r>
            <a:endParaRPr sz="1151">
              <a:solidFill>
                <a:srgbClr val="757070"/>
              </a:solidFill>
            </a:endParaRPr>
          </a:p>
          <a:p>
            <a:pPr indent="-183635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92"/>
              <a:buChar char="●"/>
            </a:pPr>
            <a:r>
              <a:rPr lang="es-AR" sz="1691">
                <a:solidFill>
                  <a:srgbClr val="757070"/>
                </a:solidFill>
              </a:rPr>
              <a:t>Detect reductions of at least 5%</a:t>
            </a:r>
            <a:endParaRPr sz="1091">
              <a:solidFill>
                <a:srgbClr val="757070"/>
              </a:solidFill>
            </a:endParaRPr>
          </a:p>
          <a:p>
            <a:pPr indent="-183635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92"/>
              <a:buChar char="●"/>
            </a:pPr>
            <a:r>
              <a:rPr lang="es-AR" sz="1691">
                <a:solidFill>
                  <a:srgbClr val="757070"/>
                </a:solidFill>
              </a:rPr>
              <a:t>Statistical significance: 90%</a:t>
            </a:r>
            <a:endParaRPr sz="1091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1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191fe4737e_0_62"/>
          <p:cNvSpPr txBox="1"/>
          <p:nvPr>
            <p:ph idx="1" type="body"/>
          </p:nvPr>
        </p:nvSpPr>
        <p:spPr>
          <a:xfrm>
            <a:off x="686350" y="3618925"/>
            <a:ext cx="83562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757070"/>
                </a:solidFill>
              </a:rPr>
              <a:t>Sample size for the study is </a:t>
            </a:r>
            <a:r>
              <a:rPr lang="es-AR" sz="2400">
                <a:solidFill>
                  <a:schemeClr val="accent6"/>
                </a:solidFill>
              </a:rPr>
              <a:t>39000</a:t>
            </a:r>
            <a:r>
              <a:rPr lang="es-AR" sz="2400">
                <a:solidFill>
                  <a:srgbClr val="757070"/>
                </a:solidFill>
              </a:rPr>
              <a:t> sheep *</a:t>
            </a:r>
            <a:endParaRPr sz="18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1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191fe4737e_0_62"/>
          <p:cNvSpPr txBox="1"/>
          <p:nvPr>
            <p:ph idx="1" type="body"/>
          </p:nvPr>
        </p:nvSpPr>
        <p:spPr>
          <a:xfrm>
            <a:off x="5255350" y="4627125"/>
            <a:ext cx="83562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1">
              <a:solidFill>
                <a:srgbClr val="757070"/>
              </a:solidFill>
            </a:endParaRPr>
          </a:p>
          <a:p>
            <a:pPr indent="-3339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Char char="•"/>
            </a:pPr>
            <a:r>
              <a:rPr lang="es-AR" sz="3492">
                <a:solidFill>
                  <a:srgbClr val="757070"/>
                </a:solidFill>
              </a:rPr>
              <a:t>Great Smoky Mountains National Park: 262 weeks</a:t>
            </a:r>
            <a:endParaRPr sz="3492">
              <a:solidFill>
                <a:srgbClr val="757070"/>
              </a:solidFill>
            </a:endParaRPr>
          </a:p>
          <a:p>
            <a:pPr indent="-3339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Char char="•"/>
            </a:pPr>
            <a:r>
              <a:rPr lang="es-AR" sz="3492">
                <a:solidFill>
                  <a:srgbClr val="757070"/>
                </a:solidFill>
              </a:rPr>
              <a:t>Yosemite National Park: 139 weeks</a:t>
            </a:r>
            <a:endParaRPr sz="3492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1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191fe4737e_0_62"/>
          <p:cNvSpPr txBox="1"/>
          <p:nvPr>
            <p:ph idx="1" type="body"/>
          </p:nvPr>
        </p:nvSpPr>
        <p:spPr>
          <a:xfrm>
            <a:off x="1182775" y="4521600"/>
            <a:ext cx="8356200" cy="2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492">
                <a:solidFill>
                  <a:srgbClr val="757070"/>
                </a:solidFill>
              </a:rPr>
              <a:t>Weeks of observation required by park: </a:t>
            </a:r>
            <a:endParaRPr sz="3492">
              <a:solidFill>
                <a:srgbClr val="757070"/>
              </a:solidFill>
            </a:endParaRPr>
          </a:p>
          <a:p>
            <a:pPr indent="-3339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Char char="•"/>
            </a:pPr>
            <a:r>
              <a:rPr lang="es-AR" sz="3492">
                <a:solidFill>
                  <a:srgbClr val="757070"/>
                </a:solidFill>
              </a:rPr>
              <a:t>Bryce National Park: 156 weeks</a:t>
            </a:r>
            <a:endParaRPr sz="3492">
              <a:solidFill>
                <a:srgbClr val="757070"/>
              </a:solidFill>
            </a:endParaRPr>
          </a:p>
          <a:p>
            <a:pPr indent="-3339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Char char="•"/>
            </a:pPr>
            <a:r>
              <a:rPr lang="es-AR" sz="3492">
                <a:solidFill>
                  <a:srgbClr val="757070"/>
                </a:solidFill>
              </a:rPr>
              <a:t>Yellowstone National Park: 77 weeks</a:t>
            </a:r>
            <a:endParaRPr sz="3492">
              <a:solidFill>
                <a:srgbClr val="75707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1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1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191fe4737e_0_62"/>
          <p:cNvSpPr txBox="1"/>
          <p:nvPr>
            <p:ph idx="1" type="body"/>
          </p:nvPr>
        </p:nvSpPr>
        <p:spPr>
          <a:xfrm>
            <a:off x="686350" y="6368025"/>
            <a:ext cx="83562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91">
                <a:solidFill>
                  <a:srgbClr val="757070"/>
                </a:solidFill>
              </a:rPr>
              <a:t>*determined by using Codecademy’s sample size calculator</a:t>
            </a:r>
            <a:endParaRPr sz="1091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1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91fe4737e_0_42"/>
          <p:cNvSpPr txBox="1"/>
          <p:nvPr>
            <p:ph type="title"/>
          </p:nvPr>
        </p:nvSpPr>
        <p:spPr>
          <a:xfrm>
            <a:off x="2833500" y="2218550"/>
            <a:ext cx="652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Calibri"/>
              <a:buNone/>
            </a:pPr>
            <a:r>
              <a:rPr lang="es-AR" sz="5400">
                <a:solidFill>
                  <a:srgbClr val="7F7F7F"/>
                </a:solidFill>
              </a:rPr>
              <a:t>Appendix</a:t>
            </a:r>
            <a:endParaRPr sz="3000">
              <a:solidFill>
                <a:srgbClr val="7F7F7F"/>
              </a:solidFill>
            </a:endParaRPr>
          </a:p>
        </p:txBody>
      </p:sp>
      <p:cxnSp>
        <p:nvCxnSpPr>
          <p:cNvPr id="161" name="Google Shape;161;g1191fe4737e_0_42"/>
          <p:cNvCxnSpPr/>
          <p:nvPr/>
        </p:nvCxnSpPr>
        <p:spPr>
          <a:xfrm rot="10800000">
            <a:off x="1648906" y="1414043"/>
            <a:ext cx="0" cy="35256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g1191fe4737e_0_42"/>
          <p:cNvSpPr txBox="1"/>
          <p:nvPr>
            <p:ph type="title"/>
          </p:nvPr>
        </p:nvSpPr>
        <p:spPr>
          <a:xfrm>
            <a:off x="2833500" y="3141175"/>
            <a:ext cx="652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Calibri"/>
              <a:buNone/>
            </a:pPr>
            <a:r>
              <a:rPr lang="es-AR" sz="4000">
                <a:solidFill>
                  <a:srgbClr val="7F7F7F"/>
                </a:solidFill>
              </a:rPr>
              <a:t>Data visualization</a:t>
            </a:r>
            <a:endParaRPr sz="4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/>
        </p:nvSpPr>
        <p:spPr>
          <a:xfrm>
            <a:off x="2438400" y="5032725"/>
            <a:ext cx="63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Conservation status by number of species. Source: Self-elaboration (Python). 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623225"/>
            <a:ext cx="73152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91fe4737e_0_49"/>
          <p:cNvSpPr txBox="1"/>
          <p:nvPr/>
        </p:nvSpPr>
        <p:spPr>
          <a:xfrm>
            <a:off x="1795450" y="4969425"/>
            <a:ext cx="63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Observations of sheep per week by national park</a:t>
            </a:r>
            <a:r>
              <a:rPr lang="es-AR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 Source: Self-elaboration (Python). 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1191fe4737e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50" y="1421638"/>
            <a:ext cx="86010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4022184" y="2766218"/>
            <a:ext cx="41476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A197"/>
              </a:buClr>
              <a:buSzPts val="6000"/>
              <a:buFont typeface="Calibri"/>
              <a:buNone/>
            </a:pPr>
            <a:r>
              <a:rPr lang="es-AR" sz="6000">
                <a:solidFill>
                  <a:schemeClr val="accent6"/>
                </a:solidFill>
              </a:rPr>
              <a:t>Thank you.</a:t>
            </a:r>
            <a:endParaRPr sz="6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4020752" y="680150"/>
            <a:ext cx="4150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600"/>
              <a:buFont typeface="Calibri"/>
              <a:buNone/>
            </a:pPr>
            <a:r>
              <a:rPr lang="es-AR" sz="3600">
                <a:solidFill>
                  <a:srgbClr val="757070"/>
                </a:solidFill>
              </a:rPr>
              <a:t>Table of C</a:t>
            </a:r>
            <a:r>
              <a:rPr lang="es-AR" sz="3600">
                <a:solidFill>
                  <a:srgbClr val="757070"/>
                </a:solidFill>
              </a:rPr>
              <a:t>ontents</a:t>
            </a:r>
            <a:endParaRPr sz="3600">
              <a:solidFill>
                <a:srgbClr val="757070"/>
              </a:solidFill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1858050" y="2622875"/>
            <a:ext cx="9657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•"/>
            </a:pPr>
            <a:r>
              <a:rPr lang="es-AR" sz="2400">
                <a:solidFill>
                  <a:srgbClr val="757070"/>
                </a:solidFill>
              </a:rPr>
              <a:t>Species in the national parks</a:t>
            </a:r>
            <a:r>
              <a:rPr lang="es-AR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•"/>
            </a:pPr>
            <a:r>
              <a:rPr lang="es-AR" sz="2400">
                <a:solidFill>
                  <a:srgbClr val="757070"/>
                </a:solidFill>
              </a:rPr>
              <a:t>Analysis of </a:t>
            </a:r>
            <a:r>
              <a:rPr lang="es-AR" sz="2400">
                <a:solidFill>
                  <a:srgbClr val="757070"/>
                </a:solidFill>
              </a:rPr>
              <a:t>endangerment</a:t>
            </a:r>
            <a:r>
              <a:rPr lang="es-AR" sz="2400">
                <a:solidFill>
                  <a:srgbClr val="757070"/>
                </a:solidFill>
              </a:rPr>
              <a:t> status between different categories of species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•"/>
            </a:pPr>
            <a:r>
              <a:rPr lang="es-AR" sz="2400">
                <a:solidFill>
                  <a:srgbClr val="757070"/>
                </a:solidFill>
              </a:rPr>
              <a:t>Recommendations for conservationists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•"/>
            </a:pPr>
            <a:r>
              <a:rPr lang="es-AR" sz="2400">
                <a:solidFill>
                  <a:srgbClr val="757070"/>
                </a:solidFill>
              </a:rPr>
              <a:t>Sample size determination for the foot and mouth disease study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•"/>
            </a:pPr>
            <a:r>
              <a:rPr lang="es-AR" sz="2400">
                <a:solidFill>
                  <a:srgbClr val="757070"/>
                </a:solidFill>
              </a:rPr>
              <a:t>Appendix</a:t>
            </a:r>
            <a:endParaRPr/>
          </a:p>
        </p:txBody>
      </p:sp>
      <p:cxnSp>
        <p:nvCxnSpPr>
          <p:cNvPr id="94" name="Google Shape;94;p2"/>
          <p:cNvCxnSpPr/>
          <p:nvPr/>
        </p:nvCxnSpPr>
        <p:spPr>
          <a:xfrm rot="10800000">
            <a:off x="2477003" y="451353"/>
            <a:ext cx="66279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2717576" y="2514049"/>
            <a:ext cx="49668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Calibri"/>
              <a:buNone/>
            </a:pPr>
            <a:r>
              <a:rPr lang="es-AR" sz="5400">
                <a:solidFill>
                  <a:srgbClr val="7F7F7F"/>
                </a:solidFill>
              </a:rPr>
              <a:t>Species</a:t>
            </a:r>
            <a:endParaRPr sz="54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Calibri"/>
              <a:buNone/>
            </a:pPr>
            <a:r>
              <a:rPr lang="es-AR" sz="5400">
                <a:solidFill>
                  <a:srgbClr val="7F7F7F"/>
                </a:solidFill>
              </a:rPr>
              <a:t>description</a:t>
            </a:r>
            <a:endParaRPr sz="5400">
              <a:solidFill>
                <a:srgbClr val="7F7F7F"/>
              </a:solidFill>
            </a:endParaRPr>
          </a:p>
        </p:txBody>
      </p:sp>
      <p:cxnSp>
        <p:nvCxnSpPr>
          <p:cNvPr id="100" name="Google Shape;100;p4"/>
          <p:cNvCxnSpPr/>
          <p:nvPr/>
        </p:nvCxnSpPr>
        <p:spPr>
          <a:xfrm rot="10800000">
            <a:off x="1648906" y="1414020"/>
            <a:ext cx="0" cy="3525623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1fe4737e_0_6"/>
          <p:cNvSpPr txBox="1"/>
          <p:nvPr>
            <p:ph type="title"/>
          </p:nvPr>
        </p:nvSpPr>
        <p:spPr>
          <a:xfrm>
            <a:off x="1291926" y="711775"/>
            <a:ext cx="1675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600"/>
              <a:buFont typeface="Calibri"/>
              <a:buNone/>
            </a:pPr>
            <a:r>
              <a:rPr lang="es-AR" sz="3800">
                <a:solidFill>
                  <a:schemeClr val="accent6"/>
                </a:solidFill>
              </a:rPr>
              <a:t>Species</a:t>
            </a:r>
            <a:endParaRPr sz="3800">
              <a:solidFill>
                <a:schemeClr val="accent6"/>
              </a:solidFill>
            </a:endParaRPr>
          </a:p>
        </p:txBody>
      </p:sp>
      <p:sp>
        <p:nvSpPr>
          <p:cNvPr id="106" name="Google Shape;106;g1191fe4737e_0_6"/>
          <p:cNvSpPr txBox="1"/>
          <p:nvPr>
            <p:ph idx="1" type="body"/>
          </p:nvPr>
        </p:nvSpPr>
        <p:spPr>
          <a:xfrm>
            <a:off x="1291925" y="2295800"/>
            <a:ext cx="9332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s-AR" sz="2400">
                <a:solidFill>
                  <a:srgbClr val="757070"/>
                </a:solidFill>
              </a:rPr>
              <a:t>5824 species in total.</a:t>
            </a:r>
            <a:endParaRPr sz="2400">
              <a:solidFill>
                <a:srgbClr val="75707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Char char="●"/>
            </a:pPr>
            <a:r>
              <a:rPr lang="es-AR" sz="2400">
                <a:solidFill>
                  <a:srgbClr val="757070"/>
                </a:solidFill>
              </a:rPr>
              <a:t>7 categories of species: </a:t>
            </a:r>
            <a:r>
              <a:rPr lang="es-AR" sz="2400">
                <a:solidFill>
                  <a:srgbClr val="999999"/>
                </a:solidFill>
              </a:rPr>
              <a:t>Mammal (3.67%), Bird (8.95%), Reptile </a:t>
            </a:r>
            <a:r>
              <a:rPr lang="es-AR" sz="2400">
                <a:solidFill>
                  <a:srgbClr val="999999"/>
                </a:solidFill>
              </a:rPr>
              <a:t>(1.36%)</a:t>
            </a:r>
            <a:r>
              <a:rPr lang="es-AR" sz="2400">
                <a:solidFill>
                  <a:srgbClr val="999999"/>
                </a:solidFill>
              </a:rPr>
              <a:t>, Amphibian (1.37%), Fish (2.18%), </a:t>
            </a:r>
            <a:r>
              <a:rPr lang="es-AR" sz="2400">
                <a:solidFill>
                  <a:srgbClr val="999999"/>
                </a:solidFill>
              </a:rPr>
              <a:t>Vascular Plant (5.72%), Nonvascular Plant (76.75%).</a:t>
            </a:r>
            <a:endParaRPr sz="2400">
              <a:solidFill>
                <a:srgbClr val="999999"/>
              </a:solidFill>
            </a:endParaRPr>
          </a:p>
          <a:p>
            <a:pPr indent="-209035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92"/>
              <a:buChar char="●"/>
            </a:pPr>
            <a:r>
              <a:rPr lang="es-AR" sz="2400">
                <a:solidFill>
                  <a:srgbClr val="757070"/>
                </a:solidFill>
              </a:rPr>
              <a:t>96.72% of the species don’t require conservation efforts, while 2.76% are species of concern.</a:t>
            </a:r>
            <a:endParaRPr sz="2091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91fe4737e_0_13"/>
          <p:cNvSpPr txBox="1"/>
          <p:nvPr>
            <p:ph type="title"/>
          </p:nvPr>
        </p:nvSpPr>
        <p:spPr>
          <a:xfrm>
            <a:off x="2717576" y="2514049"/>
            <a:ext cx="4966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Calibri"/>
              <a:buNone/>
            </a:pPr>
            <a:r>
              <a:rPr lang="es-AR" sz="5400">
                <a:solidFill>
                  <a:srgbClr val="7F7F7F"/>
                </a:solidFill>
              </a:rPr>
              <a:t>Endangerment</a:t>
            </a:r>
            <a:r>
              <a:rPr lang="es-AR" sz="5400">
                <a:solidFill>
                  <a:srgbClr val="7F7F7F"/>
                </a:solidFill>
              </a:rPr>
              <a:t> status analysis</a:t>
            </a:r>
            <a:endParaRPr sz="5400">
              <a:solidFill>
                <a:srgbClr val="7F7F7F"/>
              </a:solidFill>
            </a:endParaRPr>
          </a:p>
        </p:txBody>
      </p:sp>
      <p:cxnSp>
        <p:nvCxnSpPr>
          <p:cNvPr id="112" name="Google Shape;112;g1191fe4737e_0_13"/>
          <p:cNvCxnSpPr/>
          <p:nvPr/>
        </p:nvCxnSpPr>
        <p:spPr>
          <a:xfrm rot="10800000">
            <a:off x="1648906" y="1414043"/>
            <a:ext cx="0" cy="35256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91fe4737e_0_18"/>
          <p:cNvSpPr txBox="1"/>
          <p:nvPr>
            <p:ph type="title"/>
          </p:nvPr>
        </p:nvSpPr>
        <p:spPr>
          <a:xfrm>
            <a:off x="1459950" y="871738"/>
            <a:ext cx="415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600"/>
              <a:buFont typeface="Calibri"/>
              <a:buNone/>
            </a:pPr>
            <a:r>
              <a:rPr lang="es-AR" sz="3600">
                <a:solidFill>
                  <a:schemeClr val="accent6"/>
                </a:solidFill>
              </a:rPr>
              <a:t>Endangerment</a:t>
            </a:r>
            <a:r>
              <a:rPr lang="es-AR" sz="3600">
                <a:solidFill>
                  <a:schemeClr val="accent6"/>
                </a:solidFill>
              </a:rPr>
              <a:t> status</a:t>
            </a:r>
            <a:endParaRPr sz="3600">
              <a:solidFill>
                <a:schemeClr val="accent6"/>
              </a:solidFill>
            </a:endParaRPr>
          </a:p>
        </p:txBody>
      </p:sp>
      <p:sp>
        <p:nvSpPr>
          <p:cNvPr id="118" name="Google Shape;118;g1191fe4737e_0_18"/>
          <p:cNvSpPr txBox="1"/>
          <p:nvPr>
            <p:ph idx="1" type="body"/>
          </p:nvPr>
        </p:nvSpPr>
        <p:spPr>
          <a:xfrm>
            <a:off x="1459950" y="2638950"/>
            <a:ext cx="88269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717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Char char="●"/>
            </a:pPr>
            <a:r>
              <a:rPr lang="es-AR" sz="2400">
                <a:solidFill>
                  <a:srgbClr val="757070"/>
                </a:solidFill>
              </a:rPr>
              <a:t>3.28% of species are protected.</a:t>
            </a:r>
            <a:endParaRPr sz="2400">
              <a:solidFill>
                <a:srgbClr val="757070"/>
              </a:solidFill>
            </a:endParaRPr>
          </a:p>
          <a:p>
            <a:pPr indent="-21717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Char char="●"/>
            </a:pPr>
            <a:r>
              <a:rPr lang="es-AR" sz="2400">
                <a:solidFill>
                  <a:srgbClr val="757070"/>
                </a:solidFill>
              </a:rPr>
              <a:t>Protected species by category: </a:t>
            </a:r>
            <a:r>
              <a:rPr lang="es-AR" sz="2350">
                <a:solidFill>
                  <a:srgbClr val="7F7F7F"/>
                </a:solidFill>
              </a:rPr>
              <a:t>Mammal (17.05%), Bird (15.37%), Reptile (6.41%), Amphibian (8.86%), Fish (8.73%), Vascular Plant (1.08%), Nonvascular Plant (1.5%).</a:t>
            </a:r>
            <a:endParaRPr sz="235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1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91fe4737e_0_24"/>
          <p:cNvSpPr txBox="1"/>
          <p:nvPr>
            <p:ph type="title"/>
          </p:nvPr>
        </p:nvSpPr>
        <p:spPr>
          <a:xfrm>
            <a:off x="1573125" y="986150"/>
            <a:ext cx="8207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240"/>
              <a:buFont typeface="Calibri"/>
              <a:buNone/>
            </a:pPr>
            <a:r>
              <a:rPr lang="es-AR" sz="2940">
                <a:solidFill>
                  <a:srgbClr val="757070"/>
                </a:solidFill>
              </a:rPr>
              <a:t>A significance test for the </a:t>
            </a:r>
            <a:r>
              <a:rPr lang="es-AR" sz="2940">
                <a:solidFill>
                  <a:schemeClr val="accent6"/>
                </a:solidFill>
              </a:rPr>
              <a:t>endangerment</a:t>
            </a:r>
            <a:r>
              <a:rPr lang="es-AR" sz="2940">
                <a:solidFill>
                  <a:schemeClr val="accent6"/>
                </a:solidFill>
              </a:rPr>
              <a:t> status</a:t>
            </a:r>
            <a:r>
              <a:rPr lang="es-AR" sz="2940">
                <a:solidFill>
                  <a:srgbClr val="757070"/>
                </a:solidFill>
              </a:rPr>
              <a:t> between different categories of species was performed.</a:t>
            </a:r>
            <a:endParaRPr sz="2940">
              <a:solidFill>
                <a:srgbClr val="757070"/>
              </a:solidFill>
            </a:endParaRPr>
          </a:p>
        </p:txBody>
      </p:sp>
      <p:sp>
        <p:nvSpPr>
          <p:cNvPr id="124" name="Google Shape;124;g1191fe4737e_0_24"/>
          <p:cNvSpPr txBox="1"/>
          <p:nvPr>
            <p:ph idx="1" type="body"/>
          </p:nvPr>
        </p:nvSpPr>
        <p:spPr>
          <a:xfrm>
            <a:off x="1635400" y="2904275"/>
            <a:ext cx="89997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213836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Char char="●"/>
            </a:pPr>
            <a:r>
              <a:rPr lang="es-AR" sz="2550">
                <a:solidFill>
                  <a:srgbClr val="757070"/>
                </a:solidFill>
              </a:rPr>
              <a:t>Test method used: Chi Square test*</a:t>
            </a:r>
            <a:endParaRPr sz="2550">
              <a:solidFill>
                <a:srgbClr val="757070"/>
              </a:solidFill>
            </a:endParaRPr>
          </a:p>
          <a:p>
            <a:pPr indent="-213836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Char char="●"/>
            </a:pPr>
            <a:r>
              <a:rPr lang="es-AR" sz="2550">
                <a:solidFill>
                  <a:srgbClr val="757070"/>
                </a:solidFill>
              </a:rPr>
              <a:t>Mammals vs birds: The difference in endangerment is </a:t>
            </a:r>
            <a:r>
              <a:rPr lang="es-AR" sz="2550">
                <a:solidFill>
                  <a:schemeClr val="accent6"/>
                </a:solidFill>
              </a:rPr>
              <a:t>not significant</a:t>
            </a:r>
            <a:r>
              <a:rPr lang="es-AR" sz="2550">
                <a:solidFill>
                  <a:srgbClr val="757070"/>
                </a:solidFill>
              </a:rPr>
              <a:t>**</a:t>
            </a:r>
            <a:endParaRPr sz="2550">
              <a:solidFill>
                <a:srgbClr val="757070"/>
              </a:solidFill>
            </a:endParaRPr>
          </a:p>
          <a:p>
            <a:pPr indent="-213836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Char char="●"/>
            </a:pPr>
            <a:r>
              <a:rPr lang="es-AR" sz="2550">
                <a:solidFill>
                  <a:srgbClr val="757070"/>
                </a:solidFill>
              </a:rPr>
              <a:t>Mammals vs reptiles: The difference in endangerment is </a:t>
            </a:r>
            <a:r>
              <a:rPr lang="es-AR" sz="2550">
                <a:solidFill>
                  <a:schemeClr val="accent6"/>
                </a:solidFill>
              </a:rPr>
              <a:t>significant</a:t>
            </a:r>
            <a:r>
              <a:rPr lang="es-AR" sz="2550">
                <a:solidFill>
                  <a:srgbClr val="757070"/>
                </a:solidFill>
              </a:rPr>
              <a:t>***</a:t>
            </a:r>
            <a:endParaRPr sz="255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1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191fe4737e_0_24"/>
          <p:cNvSpPr txBox="1"/>
          <p:nvPr/>
        </p:nvSpPr>
        <p:spPr>
          <a:xfrm>
            <a:off x="685750" y="5709575"/>
            <a:ext cx="64992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63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Performed in Python using the chi2_contingency function from scipy.stats     </a:t>
            </a:r>
            <a:endParaRPr sz="1463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63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** (0.69 &gt; 0.05)    *** (0.04 &lt; 0.05)</a:t>
            </a:r>
            <a:endParaRPr sz="1463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63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91fe4737e_0_32"/>
          <p:cNvSpPr txBox="1"/>
          <p:nvPr>
            <p:ph type="title"/>
          </p:nvPr>
        </p:nvSpPr>
        <p:spPr>
          <a:xfrm>
            <a:off x="2717575" y="2514050"/>
            <a:ext cx="652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Calibri"/>
              <a:buNone/>
            </a:pPr>
            <a:r>
              <a:rPr lang="es-AR" sz="5400">
                <a:solidFill>
                  <a:srgbClr val="7F7F7F"/>
                </a:solidFill>
              </a:rPr>
              <a:t>Recommendations for </a:t>
            </a:r>
            <a:r>
              <a:rPr lang="es-AR" sz="5400">
                <a:solidFill>
                  <a:srgbClr val="7F7F7F"/>
                </a:solidFill>
              </a:rPr>
              <a:t>conservationists</a:t>
            </a:r>
            <a:endParaRPr sz="5400">
              <a:solidFill>
                <a:srgbClr val="7F7F7F"/>
              </a:solidFill>
            </a:endParaRPr>
          </a:p>
        </p:txBody>
      </p:sp>
      <p:cxnSp>
        <p:nvCxnSpPr>
          <p:cNvPr id="131" name="Google Shape;131;g1191fe4737e_0_32"/>
          <p:cNvCxnSpPr/>
          <p:nvPr/>
        </p:nvCxnSpPr>
        <p:spPr>
          <a:xfrm rot="10800000">
            <a:off x="1648906" y="1414043"/>
            <a:ext cx="0" cy="35256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1fe4737e_0_56"/>
          <p:cNvSpPr txBox="1"/>
          <p:nvPr>
            <p:ph type="title"/>
          </p:nvPr>
        </p:nvSpPr>
        <p:spPr>
          <a:xfrm>
            <a:off x="570775" y="95575"/>
            <a:ext cx="8207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240"/>
              <a:buFont typeface="Calibri"/>
              <a:buNone/>
            </a:pPr>
            <a:r>
              <a:rPr lang="es-AR" sz="2940">
                <a:solidFill>
                  <a:schemeClr val="accent6"/>
                </a:solidFill>
              </a:rPr>
              <a:t>R</a:t>
            </a:r>
            <a:r>
              <a:rPr lang="es-AR" sz="2940">
                <a:solidFill>
                  <a:schemeClr val="accent6"/>
                </a:solidFill>
              </a:rPr>
              <a:t>ecommendations for conservationists</a:t>
            </a:r>
            <a:endParaRPr sz="2940">
              <a:solidFill>
                <a:schemeClr val="accent6"/>
              </a:solidFill>
            </a:endParaRPr>
          </a:p>
        </p:txBody>
      </p:sp>
      <p:sp>
        <p:nvSpPr>
          <p:cNvPr id="137" name="Google Shape;137;g1191fe4737e_0_56"/>
          <p:cNvSpPr txBox="1"/>
          <p:nvPr>
            <p:ph idx="1" type="body"/>
          </p:nvPr>
        </p:nvSpPr>
        <p:spPr>
          <a:xfrm>
            <a:off x="444175" y="3291925"/>
            <a:ext cx="11580000" cy="4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/>
          </a:bodyPr>
          <a:lstStyle/>
          <a:p>
            <a:pPr indent="-186006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Char char="●"/>
            </a:pPr>
            <a:r>
              <a:rPr lang="es-AR" sz="4323">
                <a:solidFill>
                  <a:srgbClr val="434343"/>
                </a:solidFill>
              </a:rPr>
              <a:t>Endangered species</a:t>
            </a:r>
            <a:r>
              <a:rPr lang="es-AR" sz="4323">
                <a:solidFill>
                  <a:srgbClr val="666666"/>
                </a:solidFill>
              </a:rPr>
              <a:t>:</a:t>
            </a:r>
            <a:r>
              <a:rPr lang="es-AR" sz="4323">
                <a:solidFill>
                  <a:srgbClr val="757070"/>
                </a:solidFill>
              </a:rPr>
              <a:t> Focus conservation efforts on </a:t>
            </a:r>
            <a:r>
              <a:rPr lang="es-AR" sz="4323">
                <a:solidFill>
                  <a:schemeClr val="accent6"/>
                </a:solidFill>
              </a:rPr>
              <a:t>mammals</a:t>
            </a:r>
            <a:r>
              <a:rPr lang="es-AR" sz="4323">
                <a:solidFill>
                  <a:srgbClr val="757070"/>
                </a:solidFill>
              </a:rPr>
              <a:t> and </a:t>
            </a:r>
            <a:r>
              <a:rPr lang="es-AR" sz="4323">
                <a:solidFill>
                  <a:schemeClr val="accent6"/>
                </a:solidFill>
              </a:rPr>
              <a:t>fish</a:t>
            </a:r>
            <a:r>
              <a:rPr lang="es-AR" sz="4323">
                <a:solidFill>
                  <a:srgbClr val="757070"/>
                </a:solidFill>
              </a:rPr>
              <a:t>, which are the categories with the highest % of endangered species (3.41% and 2.38%, respectively)</a:t>
            </a:r>
            <a:endParaRPr sz="4323">
              <a:solidFill>
                <a:srgbClr val="757070"/>
              </a:solidFill>
            </a:endParaRPr>
          </a:p>
          <a:p>
            <a:pPr indent="-186006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Char char="●"/>
            </a:pPr>
            <a:r>
              <a:rPr lang="es-AR" sz="4323">
                <a:solidFill>
                  <a:srgbClr val="434343"/>
                </a:solidFill>
              </a:rPr>
              <a:t>Threatened species</a:t>
            </a:r>
            <a:r>
              <a:rPr lang="es-AR" sz="4323">
                <a:solidFill>
                  <a:srgbClr val="757070"/>
                </a:solidFill>
              </a:rPr>
              <a:t>: Focus conservation efforts on </a:t>
            </a:r>
            <a:r>
              <a:rPr lang="es-AR" sz="4323">
                <a:solidFill>
                  <a:schemeClr val="accent6"/>
                </a:solidFill>
              </a:rPr>
              <a:t>fish</a:t>
            </a:r>
            <a:r>
              <a:rPr lang="es-AR" sz="4323">
                <a:solidFill>
                  <a:srgbClr val="757070"/>
                </a:solidFill>
              </a:rPr>
              <a:t> and </a:t>
            </a:r>
            <a:r>
              <a:rPr lang="es-AR" sz="4323">
                <a:solidFill>
                  <a:schemeClr val="accent6"/>
                </a:solidFill>
              </a:rPr>
              <a:t>amphibians</a:t>
            </a:r>
            <a:r>
              <a:rPr lang="es-AR" sz="4323">
                <a:solidFill>
                  <a:srgbClr val="757070"/>
                </a:solidFill>
              </a:rPr>
              <a:t>, which are the categories with the highest % of threatened species (3.17% and  2.53%, respectively)</a:t>
            </a:r>
            <a:endParaRPr sz="4323">
              <a:solidFill>
                <a:srgbClr val="757070"/>
              </a:solidFill>
            </a:endParaRPr>
          </a:p>
          <a:p>
            <a:pPr indent="-186006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00000"/>
              <a:buChar char="●"/>
            </a:pPr>
            <a:r>
              <a:rPr lang="es-AR" sz="4323">
                <a:solidFill>
                  <a:srgbClr val="434343"/>
                </a:solidFill>
              </a:rPr>
              <a:t>Species of concern</a:t>
            </a:r>
            <a:r>
              <a:rPr lang="es-AR" sz="4323">
                <a:solidFill>
                  <a:srgbClr val="757070"/>
                </a:solidFill>
              </a:rPr>
              <a:t>: Focus conservation efforts on </a:t>
            </a:r>
            <a:r>
              <a:rPr lang="es-AR" sz="4323">
                <a:solidFill>
                  <a:schemeClr val="accent6"/>
                </a:solidFill>
              </a:rPr>
              <a:t>birds</a:t>
            </a:r>
            <a:r>
              <a:rPr lang="es-AR" sz="4323">
                <a:solidFill>
                  <a:srgbClr val="757070"/>
                </a:solidFill>
              </a:rPr>
              <a:t>, </a:t>
            </a:r>
            <a:r>
              <a:rPr lang="es-AR" sz="4323">
                <a:solidFill>
                  <a:schemeClr val="accent6"/>
                </a:solidFill>
              </a:rPr>
              <a:t>mammals</a:t>
            </a:r>
            <a:r>
              <a:rPr lang="es-AR" sz="4323">
                <a:solidFill>
                  <a:srgbClr val="757070"/>
                </a:solidFill>
              </a:rPr>
              <a:t> and </a:t>
            </a:r>
            <a:r>
              <a:rPr lang="es-AR" sz="4323">
                <a:solidFill>
                  <a:schemeClr val="accent6"/>
                </a:solidFill>
              </a:rPr>
              <a:t>reptiles</a:t>
            </a:r>
            <a:r>
              <a:rPr lang="es-AR" sz="4323">
                <a:solidFill>
                  <a:srgbClr val="757070"/>
                </a:solidFill>
              </a:rPr>
              <a:t>, which are the categories with the highest % of species of concern (13.93%, 12.5% and 6.41%, respectively)</a:t>
            </a:r>
            <a:endParaRPr sz="4323">
              <a:solidFill>
                <a:srgbClr val="75707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1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191fe4737e_0_56"/>
          <p:cNvSpPr txBox="1"/>
          <p:nvPr>
            <p:ph idx="1" type="body"/>
          </p:nvPr>
        </p:nvSpPr>
        <p:spPr>
          <a:xfrm>
            <a:off x="575525" y="1305225"/>
            <a:ext cx="104442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757070"/>
                </a:solidFill>
              </a:rPr>
              <a:t>Overall, focus conservation efforts on </a:t>
            </a:r>
            <a:r>
              <a:rPr lang="es-AR" sz="1800">
                <a:solidFill>
                  <a:schemeClr val="accent6"/>
                </a:solidFill>
              </a:rPr>
              <a:t>mammals</a:t>
            </a:r>
            <a:r>
              <a:rPr lang="es-AR" sz="1800">
                <a:solidFill>
                  <a:srgbClr val="757070"/>
                </a:solidFill>
              </a:rPr>
              <a:t> and </a:t>
            </a:r>
            <a:r>
              <a:rPr lang="es-AR" sz="1800">
                <a:solidFill>
                  <a:schemeClr val="accent6"/>
                </a:solidFill>
              </a:rPr>
              <a:t>birds</a:t>
            </a:r>
            <a:r>
              <a:rPr lang="es-AR" sz="1800">
                <a:solidFill>
                  <a:srgbClr val="757070"/>
                </a:solidFill>
              </a:rPr>
              <a:t>, which are the species that require the most protection (17.05% and 15.37%, respectively)</a:t>
            </a:r>
            <a:endParaRPr sz="1800">
              <a:solidFill>
                <a:srgbClr val="75707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g1191fe4737e_0_56"/>
          <p:cNvSpPr txBox="1"/>
          <p:nvPr>
            <p:ph idx="1" type="body"/>
          </p:nvPr>
        </p:nvSpPr>
        <p:spPr>
          <a:xfrm>
            <a:off x="575525" y="2217125"/>
            <a:ext cx="105612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50">
                <a:solidFill>
                  <a:srgbClr val="757070"/>
                </a:solidFill>
              </a:rPr>
              <a:t>Overall, </a:t>
            </a:r>
            <a:r>
              <a:rPr lang="es-AR" sz="2850">
                <a:solidFill>
                  <a:schemeClr val="accent6"/>
                </a:solidFill>
              </a:rPr>
              <a:t>vascular plants</a:t>
            </a:r>
            <a:r>
              <a:rPr lang="es-AR" sz="2850">
                <a:solidFill>
                  <a:srgbClr val="757070"/>
                </a:solidFill>
              </a:rPr>
              <a:t>, </a:t>
            </a:r>
            <a:r>
              <a:rPr lang="es-AR" sz="2850">
                <a:solidFill>
                  <a:schemeClr val="accent6"/>
                </a:solidFill>
              </a:rPr>
              <a:t>nonvascular plants</a:t>
            </a:r>
            <a:r>
              <a:rPr lang="es-AR" sz="2850">
                <a:solidFill>
                  <a:srgbClr val="757070"/>
                </a:solidFill>
              </a:rPr>
              <a:t> and </a:t>
            </a:r>
            <a:r>
              <a:rPr lang="es-AR" sz="2850">
                <a:solidFill>
                  <a:schemeClr val="accent6"/>
                </a:solidFill>
              </a:rPr>
              <a:t>reptiles</a:t>
            </a:r>
            <a:r>
              <a:rPr lang="es-AR" sz="2850">
                <a:solidFill>
                  <a:srgbClr val="757070"/>
                </a:solidFill>
              </a:rPr>
              <a:t> are the species that require the least protection (1.08%, 1.5% and 6.41%, respectively)</a:t>
            </a:r>
            <a:endParaRPr sz="2850">
              <a:solidFill>
                <a:srgbClr val="75707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23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1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2021-11-22T12:53:46Z</dcterms:created>
  <dc:creator>Mytiliños, Mariana</dc:creator>
</cp:coreProperties>
</file>