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C05D11-81C4-4C84-A7C9-929C15F2CB27}">
  <a:tblStyle styleId="{90C05D11-81C4-4C84-A7C9-929C15F2CB2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455395c9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455395c9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6139be6a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d6139be6a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2300"/>
              </a:spcAft>
              <a:buNone/>
            </a:pP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3"/>
          <p:cNvGraphicFramePr/>
          <p:nvPr>
            <p:extLst>
              <p:ext uri="{D42A27DB-BD31-4B8C-83A1-F6EECF244321}">
                <p14:modId xmlns:p14="http://schemas.microsoft.com/office/powerpoint/2010/main" val="3785877391"/>
              </p:ext>
            </p:extLst>
          </p:nvPr>
        </p:nvGraphicFramePr>
        <p:xfrm>
          <a:off x="169725" y="516380"/>
          <a:ext cx="8804550" cy="4627120"/>
        </p:xfrm>
        <a:graphic>
          <a:graphicData uri="http://schemas.openxmlformats.org/drawingml/2006/table">
            <a:tbl>
              <a:tblPr>
                <a:noFill/>
                <a:tableStyleId>{90C05D11-81C4-4C84-A7C9-929C15F2CB27}</a:tableStyleId>
              </a:tblPr>
              <a:tblGrid>
                <a:gridCol w="1248494">
                  <a:extLst>
                    <a:ext uri="{9D8B030D-6E8A-4147-A177-3AD203B41FA5}">
                      <a16:colId xmlns:a16="http://schemas.microsoft.com/office/drawing/2014/main" val="20000"/>
                    </a:ext>
                  </a:extLst>
                </a:gridCol>
                <a:gridCol w="1390492">
                  <a:extLst>
                    <a:ext uri="{9D8B030D-6E8A-4147-A177-3AD203B41FA5}">
                      <a16:colId xmlns:a16="http://schemas.microsoft.com/office/drawing/2014/main" val="20001"/>
                    </a:ext>
                  </a:extLst>
                </a:gridCol>
                <a:gridCol w="695246">
                  <a:extLst>
                    <a:ext uri="{9D8B030D-6E8A-4147-A177-3AD203B41FA5}">
                      <a16:colId xmlns:a16="http://schemas.microsoft.com/office/drawing/2014/main" val="20002"/>
                    </a:ext>
                  </a:extLst>
                </a:gridCol>
                <a:gridCol w="680133">
                  <a:extLst>
                    <a:ext uri="{9D8B030D-6E8A-4147-A177-3AD203B41FA5}">
                      <a16:colId xmlns:a16="http://schemas.microsoft.com/office/drawing/2014/main" val="20003"/>
                    </a:ext>
                  </a:extLst>
                </a:gridCol>
                <a:gridCol w="4790185">
                  <a:extLst>
                    <a:ext uri="{9D8B030D-6E8A-4147-A177-3AD203B41FA5}">
                      <a16:colId xmlns:a16="http://schemas.microsoft.com/office/drawing/2014/main" val="20004"/>
                    </a:ext>
                  </a:extLst>
                </a:gridCol>
              </a:tblGrid>
              <a:tr h="260275">
                <a:tc>
                  <a:txBody>
                    <a:bodyPr/>
                    <a:lstStyle/>
                    <a:p>
                      <a:pPr marL="0" lvl="0" indent="0" algn="ctr" rtl="0">
                        <a:spcBef>
                          <a:spcPts val="0"/>
                        </a:spcBef>
                        <a:spcAft>
                          <a:spcPts val="0"/>
                        </a:spcAft>
                        <a:buNone/>
                      </a:pPr>
                      <a:r>
                        <a:rPr lang="en" sz="1100" b="1" dirty="0">
                          <a:solidFill>
                            <a:srgbClr val="666666"/>
                          </a:solidFill>
                        </a:rPr>
                        <a:t>Stakeholder</a:t>
                      </a:r>
                      <a:endParaRPr sz="11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666666"/>
                          </a:solidFill>
                        </a:rPr>
                        <a:t>Role </a:t>
                      </a:r>
                      <a:endParaRPr sz="11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666666"/>
                          </a:solidFill>
                        </a:rPr>
                        <a:t>Power (H/M/L)</a:t>
                      </a:r>
                      <a:endParaRPr sz="11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666666"/>
                          </a:solidFill>
                        </a:rPr>
                        <a:t>Interest (H/M/L)</a:t>
                      </a:r>
                      <a:endParaRPr sz="11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solidFill>
                            <a:srgbClr val="666666"/>
                          </a:solidFill>
                        </a:rPr>
                        <a:t>Notes</a:t>
                      </a:r>
                      <a:endParaRPr sz="1100" b="1" dirty="0">
                        <a:solidFill>
                          <a:srgbClr val="666666"/>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25675">
                <a:tc>
                  <a:txBody>
                    <a:bodyPr/>
                    <a:lstStyle/>
                    <a:p>
                      <a:pPr marL="0" lvl="0" indent="0" algn="l" rtl="0">
                        <a:spcBef>
                          <a:spcPts val="0"/>
                        </a:spcBef>
                        <a:spcAft>
                          <a:spcPts val="0"/>
                        </a:spcAft>
                        <a:buNone/>
                      </a:pPr>
                      <a:r>
                        <a:rPr lang="es-AR" sz="900" dirty="0">
                          <a:solidFill>
                            <a:srgbClr val="666666"/>
                          </a:solidFill>
                        </a:rPr>
                        <a:t>Omar Mubarak</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s-AR" sz="900" dirty="0" err="1">
                          <a:solidFill>
                            <a:srgbClr val="666666"/>
                          </a:solidFill>
                        </a:rPr>
                        <a:t>Owner</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L</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b="0" i="0" u="none" strike="noStrike" cap="none" dirty="0">
                          <a:solidFill>
                            <a:srgbClr val="666666"/>
                          </a:solidFill>
                          <a:latin typeface="Arial"/>
                          <a:ea typeface="Arial"/>
                          <a:cs typeface="Arial"/>
                          <a:sym typeface="Arial"/>
                        </a:rPr>
                        <a:t>Not typically involved with day-to-day operations. His buy-in will be important across projects.</a:t>
                      </a:r>
                      <a:endParaRPr sz="900" b="0" i="0" u="none" strike="noStrike" cap="none" dirty="0">
                        <a:solidFill>
                          <a:srgbClr val="666666"/>
                        </a:solidFill>
                        <a:latin typeface="Arial"/>
                        <a:cs typeface="Arial"/>
                        <a:sym typeface="Aria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325675">
                <a:tc>
                  <a:txBody>
                    <a:bodyPr/>
                    <a:lstStyle/>
                    <a:p>
                      <a:pPr marL="0" marR="0" lvl="0" indent="0" algn="l" rtl="0">
                        <a:lnSpc>
                          <a:spcPct val="100000"/>
                        </a:lnSpc>
                        <a:spcBef>
                          <a:spcPts val="0"/>
                        </a:spcBef>
                        <a:spcAft>
                          <a:spcPts val="0"/>
                        </a:spcAft>
                        <a:buClr>
                          <a:srgbClr val="000000"/>
                        </a:buClr>
                        <a:buFont typeface="Arial"/>
                        <a:buNone/>
                      </a:pPr>
                      <a:r>
                        <a:rPr lang="en-US" sz="900" b="0" i="0" u="none" strike="noStrike" cap="none" dirty="0">
                          <a:solidFill>
                            <a:srgbClr val="666666"/>
                          </a:solidFill>
                          <a:latin typeface="Arial"/>
                          <a:ea typeface="Arial"/>
                          <a:cs typeface="Arial"/>
                          <a:sym typeface="Arial"/>
                        </a:rPr>
                        <a:t>Gilly Tyson</a:t>
                      </a:r>
                      <a:endParaRPr sz="900" b="0" i="0" u="none" strike="noStrike" cap="none" dirty="0">
                        <a:solidFill>
                          <a:srgbClr val="666666"/>
                        </a:solidFill>
                        <a:latin typeface="Arial"/>
                        <a:cs typeface="Arial"/>
                        <a:sym typeface="Aria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General Manager (North)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Manages Sauce &amp; Spoon’s business district location. Responsible for hiring and training the North location restaurant staff, ordering all the restaurant’s supplies, and talking to customers to ensure that they are happy with their service.</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325675">
                <a:tc>
                  <a:txBody>
                    <a:bodyPr/>
                    <a:lstStyle/>
                    <a:p>
                      <a:pPr marL="0" lvl="0" indent="0" algn="l" rtl="0">
                        <a:spcBef>
                          <a:spcPts val="0"/>
                        </a:spcBef>
                        <a:spcAft>
                          <a:spcPts val="0"/>
                        </a:spcAft>
                        <a:buNone/>
                      </a:pPr>
                      <a:r>
                        <a:rPr lang="es-AR" sz="900" dirty="0">
                          <a:solidFill>
                            <a:srgbClr val="666666"/>
                          </a:solidFill>
                        </a:rPr>
                        <a:t>Alex Schmidt</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General Manager (Downtown)</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Manages Sauce &amp; Spoon’s downtown location. Responsible for hiring and training the Downtown location restaurant staff, ordering all the restaurant’s supplies, and talking to customers to ensure that they are happy with their service.</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325675">
                <a:tc>
                  <a:txBody>
                    <a:bodyPr/>
                    <a:lstStyle/>
                    <a:p>
                      <a:pPr marL="0" lvl="0" indent="0" algn="l" rtl="0">
                        <a:spcBef>
                          <a:spcPts val="0"/>
                        </a:spcBef>
                        <a:spcAft>
                          <a:spcPts val="0"/>
                        </a:spcAft>
                        <a:buNone/>
                      </a:pPr>
                      <a:r>
                        <a:rPr lang="en-US" sz="900" dirty="0">
                          <a:solidFill>
                            <a:srgbClr val="666666"/>
                          </a:solidFill>
                        </a:rPr>
                        <a:t>Deanna Coleman</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Director of Operations</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Leads the vision for Sauce &amp; Spoon initiatives and has high expectations for excellence. Responsible for daily communication across different teams. Oversees the restaurant managers and works with them on interviewing, hiring, and training new employees.</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325675">
                <a:tc>
                  <a:txBody>
                    <a:bodyPr/>
                    <a:lstStyle/>
                    <a:p>
                      <a:pPr marL="0" lvl="0" indent="0" algn="l" rtl="0">
                        <a:spcBef>
                          <a:spcPts val="0"/>
                        </a:spcBef>
                        <a:spcAft>
                          <a:spcPts val="0"/>
                        </a:spcAft>
                        <a:buNone/>
                      </a:pPr>
                      <a:r>
                        <a:rPr lang="en-US" sz="900" dirty="0">
                          <a:solidFill>
                            <a:srgbClr val="666666"/>
                          </a:solidFill>
                        </a:rPr>
                        <a:t>Carter Ward</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Executive Chef</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Is the visionary and has the final say on all menu choices. He runs a tight kitchen and is responsible for overseeing all other chefs employed by the restaurant.</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r h="325675">
                <a:tc>
                  <a:txBody>
                    <a:bodyPr/>
                    <a:lstStyle/>
                    <a:p>
                      <a:pPr marL="0" lvl="0" indent="0" algn="l" rtl="0">
                        <a:spcBef>
                          <a:spcPts val="0"/>
                        </a:spcBef>
                        <a:spcAft>
                          <a:spcPts val="0"/>
                        </a:spcAft>
                        <a:buNone/>
                      </a:pPr>
                      <a:r>
                        <a:rPr lang="en-US" sz="900" dirty="0">
                          <a:solidFill>
                            <a:srgbClr val="666666"/>
                          </a:solidFill>
                        </a:rPr>
                        <a:t>Nia Williams</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General Manager (Waterfront)</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L</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Manages Sauce &amp; Spoon’s Waterfront location. Responsible for hiring and training the Downtown location restaurant staff, ordering all the restaurant’s supplies, and talking to customers to ensure that they are happy with their service.</a:t>
                      </a: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6"/>
                  </a:ext>
                </a:extLst>
              </a:tr>
              <a:tr h="325675">
                <a:tc>
                  <a:txBody>
                    <a:bodyPr/>
                    <a:lstStyle/>
                    <a:p>
                      <a:pPr marL="0" lvl="0" indent="0" algn="l" rtl="0">
                        <a:spcBef>
                          <a:spcPts val="0"/>
                        </a:spcBef>
                        <a:spcAft>
                          <a:spcPts val="0"/>
                        </a:spcAft>
                        <a:buNone/>
                      </a:pPr>
                      <a:r>
                        <a:rPr lang="en-US" sz="900" dirty="0">
                          <a:solidFill>
                            <a:srgbClr val="666666"/>
                          </a:solidFill>
                        </a:rPr>
                        <a:t>Zane Dutchman</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Kitchen Manager (North)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Responsible for overseeing the day-to-day back of house operations and administrative tasks at the North location, controlling costs and managing labor.</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7"/>
                  </a:ext>
                </a:extLst>
              </a:tr>
              <a:tr h="325675">
                <a:tc>
                  <a:txBody>
                    <a:bodyPr/>
                    <a:lstStyle/>
                    <a:p>
                      <a:pPr marL="0" lvl="0" indent="0" algn="l" rtl="0">
                        <a:spcBef>
                          <a:spcPts val="0"/>
                        </a:spcBef>
                        <a:spcAft>
                          <a:spcPts val="0"/>
                        </a:spcAft>
                        <a:buNone/>
                      </a:pPr>
                      <a:r>
                        <a:rPr lang="en-US" sz="900" dirty="0">
                          <a:solidFill>
                            <a:srgbClr val="666666"/>
                          </a:solidFill>
                        </a:rPr>
                        <a:t>Larissa Stein</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Kitchen Manager (Downtown)</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H</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rgbClr val="666666"/>
                          </a:solidFill>
                        </a:rPr>
                        <a:t>Responsible for overseeing the day-to-day back of house operations and administrative tasks at the North location, controlling costs and managing labor. </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8"/>
                  </a:ext>
                </a:extLst>
              </a:tr>
              <a:tr h="325675">
                <a:tc>
                  <a:txBody>
                    <a:bodyPr/>
                    <a:lstStyle/>
                    <a:p>
                      <a:pPr marL="0" lvl="0" indent="0" algn="l" rtl="0">
                        <a:spcBef>
                          <a:spcPts val="0"/>
                        </a:spcBef>
                        <a:spcAft>
                          <a:spcPts val="0"/>
                        </a:spcAft>
                        <a:buNone/>
                      </a:pPr>
                      <a:r>
                        <a:rPr lang="en-US" sz="900" dirty="0">
                          <a:solidFill>
                            <a:srgbClr val="666666"/>
                          </a:solidFill>
                        </a:rPr>
                        <a:t>Seydou Diallo</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rgbClr val="666666"/>
                          </a:solidFill>
                        </a:rPr>
                        <a:t>Restaurant Technology Consultant</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L</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s-AR" sz="900" dirty="0">
                          <a:solidFill>
                            <a:srgbClr val="666666"/>
                          </a:solidFill>
                        </a:rPr>
                        <a:t>M</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US" sz="900" dirty="0">
                          <a:solidFill>
                            <a:srgbClr val="666666"/>
                          </a:solidFill>
                        </a:rPr>
                        <a:t>Helps restaurants like Sauce &amp; Spoon implement cost-effective, easy-to-use, integrated technology systems. Determines client needs, highlights where technology can streamline processes and improve the guest experience, and then designs and implements appropriate solutions.</a:t>
                      </a:r>
                      <a:endParaRPr sz="900" dirty="0">
                        <a:solidFill>
                          <a:srgbClr val="666666"/>
                        </a:solidFill>
                      </a:endParaRPr>
                    </a:p>
                  </a:txBody>
                  <a:tcPr marL="66675" marR="66675" marT="50000" marB="50000">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55" name="Google Shape;55;p13"/>
          <p:cNvSpPr txBox="1"/>
          <p:nvPr/>
        </p:nvSpPr>
        <p:spPr>
          <a:xfrm>
            <a:off x="760350" y="34341"/>
            <a:ext cx="7623300" cy="457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1800" b="1">
                <a:solidFill>
                  <a:srgbClr val="45818E"/>
                </a:solidFill>
                <a:highlight>
                  <a:srgbClr val="FFFFFF"/>
                </a:highlight>
              </a:rPr>
              <a:t>Stakeholder Analysis</a:t>
            </a:r>
            <a:endParaRPr sz="1800" b="1">
              <a:solidFill>
                <a:srgbClr val="45818E"/>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824888" y="581998"/>
            <a:ext cx="2817600" cy="1868100"/>
          </a:xfrm>
          <a:prstGeom prst="rect">
            <a:avLst/>
          </a:prstGeom>
          <a:solidFill>
            <a:srgbClr val="F1C232"/>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rPr>
              <a:t>Keep satisfied (high priority)</a:t>
            </a:r>
            <a:endParaRPr b="1">
              <a:solidFill>
                <a:schemeClr val="lt1"/>
              </a:solidFill>
            </a:endParaRPr>
          </a:p>
          <a:p>
            <a:pPr marL="0" lvl="0" indent="0" algn="l" rtl="0">
              <a:spcBef>
                <a:spcPts val="0"/>
              </a:spcBef>
              <a:spcAft>
                <a:spcPts val="0"/>
              </a:spcAft>
              <a:buNone/>
            </a:pPr>
            <a:endParaRPr b="1">
              <a:solidFill>
                <a:srgbClr val="FFFFFF"/>
              </a:solidFill>
            </a:endParaRPr>
          </a:p>
        </p:txBody>
      </p:sp>
      <p:sp>
        <p:nvSpPr>
          <p:cNvPr id="61" name="Google Shape;61;p14"/>
          <p:cNvSpPr txBox="1"/>
          <p:nvPr/>
        </p:nvSpPr>
        <p:spPr>
          <a:xfrm>
            <a:off x="5642483" y="581998"/>
            <a:ext cx="2817600" cy="1868100"/>
          </a:xfrm>
          <a:prstGeom prst="rect">
            <a:avLst/>
          </a:prstGeom>
          <a:solidFill>
            <a:srgbClr val="EA99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Manage closely (high effort)</a:t>
            </a:r>
            <a:endParaRPr b="1">
              <a:solidFill>
                <a:schemeClr val="lt1"/>
              </a:solidFill>
            </a:endParaRPr>
          </a:p>
        </p:txBody>
      </p:sp>
      <p:sp>
        <p:nvSpPr>
          <p:cNvPr id="62" name="Google Shape;62;p14"/>
          <p:cNvSpPr txBox="1"/>
          <p:nvPr/>
        </p:nvSpPr>
        <p:spPr>
          <a:xfrm>
            <a:off x="2824888" y="2450233"/>
            <a:ext cx="2817600" cy="18681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rPr>
              <a:t>Monitor (minimum effort)</a:t>
            </a:r>
            <a:endParaRPr b="1">
              <a:solidFill>
                <a:srgbClr val="FFFFFF"/>
              </a:solidFill>
            </a:endParaRPr>
          </a:p>
        </p:txBody>
      </p:sp>
      <p:sp>
        <p:nvSpPr>
          <p:cNvPr id="63" name="Google Shape;63;p14"/>
          <p:cNvSpPr txBox="1"/>
          <p:nvPr/>
        </p:nvSpPr>
        <p:spPr>
          <a:xfrm>
            <a:off x="5642483" y="2450233"/>
            <a:ext cx="2817600" cy="1868100"/>
          </a:xfrm>
          <a:prstGeom prst="rect">
            <a:avLst/>
          </a:prstGeom>
          <a:solidFill>
            <a:srgbClr val="FFE59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rPr>
              <a:t>Show consideration</a:t>
            </a:r>
            <a:endParaRPr b="1">
              <a:solidFill>
                <a:srgbClr val="666666"/>
              </a:solidFill>
            </a:endParaRPr>
          </a:p>
        </p:txBody>
      </p:sp>
      <p:sp>
        <p:nvSpPr>
          <p:cNvPr id="64" name="Google Shape;64;p14"/>
          <p:cNvSpPr txBox="1"/>
          <p:nvPr/>
        </p:nvSpPr>
        <p:spPr>
          <a:xfrm rot="-5400000">
            <a:off x="1267475" y="2314375"/>
            <a:ext cx="16770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434343"/>
                </a:solidFill>
              </a:rPr>
              <a:t>Power</a:t>
            </a:r>
            <a:endParaRPr sz="1600">
              <a:solidFill>
                <a:srgbClr val="434343"/>
              </a:solidFill>
            </a:endParaRPr>
          </a:p>
        </p:txBody>
      </p:sp>
      <p:sp>
        <p:nvSpPr>
          <p:cNvPr id="65" name="Google Shape;65;p14"/>
          <p:cNvSpPr txBox="1"/>
          <p:nvPr/>
        </p:nvSpPr>
        <p:spPr>
          <a:xfrm>
            <a:off x="1553788" y="478648"/>
            <a:ext cx="1220400" cy="2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rPr>
              <a:t>high</a:t>
            </a:r>
            <a:endParaRPr>
              <a:solidFill>
                <a:srgbClr val="CCCCCC"/>
              </a:solidFill>
            </a:endParaRPr>
          </a:p>
        </p:txBody>
      </p:sp>
      <p:sp>
        <p:nvSpPr>
          <p:cNvPr id="66" name="Google Shape;66;p14"/>
          <p:cNvSpPr txBox="1"/>
          <p:nvPr/>
        </p:nvSpPr>
        <p:spPr>
          <a:xfrm>
            <a:off x="1553788" y="4084038"/>
            <a:ext cx="1220400" cy="234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CCCCCC"/>
                </a:solidFill>
              </a:rPr>
              <a:t>low</a:t>
            </a:r>
            <a:endParaRPr>
              <a:solidFill>
                <a:srgbClr val="CCCCCC"/>
              </a:solidFill>
            </a:endParaRPr>
          </a:p>
        </p:txBody>
      </p:sp>
      <p:cxnSp>
        <p:nvCxnSpPr>
          <p:cNvPr id="67" name="Google Shape;67;p14"/>
          <p:cNvCxnSpPr/>
          <p:nvPr/>
        </p:nvCxnSpPr>
        <p:spPr>
          <a:xfrm rot="10800000">
            <a:off x="2526443" y="869463"/>
            <a:ext cx="0" cy="1476600"/>
          </a:xfrm>
          <a:prstGeom prst="straightConnector1">
            <a:avLst/>
          </a:prstGeom>
          <a:noFill/>
          <a:ln w="19050" cap="flat" cmpd="sng">
            <a:solidFill>
              <a:srgbClr val="434343"/>
            </a:solidFill>
            <a:prstDash val="solid"/>
            <a:round/>
            <a:headEnd type="none" w="med" len="med"/>
            <a:tailEnd type="triangle" w="med" len="med"/>
          </a:ln>
        </p:spPr>
      </p:cxnSp>
      <p:cxnSp>
        <p:nvCxnSpPr>
          <p:cNvPr id="68" name="Google Shape;68;p14"/>
          <p:cNvCxnSpPr/>
          <p:nvPr/>
        </p:nvCxnSpPr>
        <p:spPr>
          <a:xfrm>
            <a:off x="2526443" y="2571306"/>
            <a:ext cx="0" cy="1542900"/>
          </a:xfrm>
          <a:prstGeom prst="straightConnector1">
            <a:avLst/>
          </a:prstGeom>
          <a:noFill/>
          <a:ln w="19050" cap="flat" cmpd="sng">
            <a:solidFill>
              <a:srgbClr val="434343"/>
            </a:solidFill>
            <a:prstDash val="solid"/>
            <a:round/>
            <a:headEnd type="none" w="med" len="med"/>
            <a:tailEnd type="triangle" w="med" len="med"/>
          </a:ln>
        </p:spPr>
      </p:cxnSp>
      <p:sp>
        <p:nvSpPr>
          <p:cNvPr id="69" name="Google Shape;69;p14"/>
          <p:cNvSpPr txBox="1"/>
          <p:nvPr/>
        </p:nvSpPr>
        <p:spPr>
          <a:xfrm>
            <a:off x="5164688" y="4250781"/>
            <a:ext cx="10071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med</a:t>
            </a:r>
            <a:endParaRPr>
              <a:solidFill>
                <a:srgbClr val="CCCCCC"/>
              </a:solidFill>
            </a:endParaRPr>
          </a:p>
        </p:txBody>
      </p:sp>
      <p:sp>
        <p:nvSpPr>
          <p:cNvPr id="70" name="Google Shape;70;p14"/>
          <p:cNvSpPr txBox="1"/>
          <p:nvPr/>
        </p:nvSpPr>
        <p:spPr>
          <a:xfrm>
            <a:off x="7806913" y="4254272"/>
            <a:ext cx="924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high</a:t>
            </a:r>
            <a:endParaRPr>
              <a:solidFill>
                <a:srgbClr val="CCCCCC"/>
              </a:solidFill>
            </a:endParaRPr>
          </a:p>
        </p:txBody>
      </p:sp>
      <p:sp>
        <p:nvSpPr>
          <p:cNvPr id="71" name="Google Shape;71;p14"/>
          <p:cNvSpPr txBox="1"/>
          <p:nvPr/>
        </p:nvSpPr>
        <p:spPr>
          <a:xfrm>
            <a:off x="2526438" y="4254272"/>
            <a:ext cx="924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CCCCCC"/>
                </a:solidFill>
              </a:rPr>
              <a:t>low</a:t>
            </a:r>
            <a:endParaRPr>
              <a:solidFill>
                <a:srgbClr val="CCCCCC"/>
              </a:solidFill>
            </a:endParaRPr>
          </a:p>
        </p:txBody>
      </p:sp>
      <p:cxnSp>
        <p:nvCxnSpPr>
          <p:cNvPr id="72" name="Google Shape;72;p14"/>
          <p:cNvCxnSpPr>
            <a:stCxn id="69" idx="3"/>
          </p:cNvCxnSpPr>
          <p:nvPr/>
        </p:nvCxnSpPr>
        <p:spPr>
          <a:xfrm>
            <a:off x="6171788" y="4422231"/>
            <a:ext cx="1840200" cy="0"/>
          </a:xfrm>
          <a:prstGeom prst="straightConnector1">
            <a:avLst/>
          </a:prstGeom>
          <a:noFill/>
          <a:ln w="19050" cap="flat" cmpd="sng">
            <a:solidFill>
              <a:srgbClr val="434343"/>
            </a:solidFill>
            <a:prstDash val="solid"/>
            <a:round/>
            <a:headEnd type="none" w="med" len="med"/>
            <a:tailEnd type="triangle" w="med" len="med"/>
          </a:ln>
        </p:spPr>
      </p:cxnSp>
      <p:cxnSp>
        <p:nvCxnSpPr>
          <p:cNvPr id="73" name="Google Shape;73;p14"/>
          <p:cNvCxnSpPr>
            <a:stCxn id="69" idx="1"/>
            <a:endCxn id="71" idx="3"/>
          </p:cNvCxnSpPr>
          <p:nvPr/>
        </p:nvCxnSpPr>
        <p:spPr>
          <a:xfrm flipH="1">
            <a:off x="3450788" y="4422231"/>
            <a:ext cx="1713900" cy="3600"/>
          </a:xfrm>
          <a:prstGeom prst="straightConnector1">
            <a:avLst/>
          </a:prstGeom>
          <a:noFill/>
          <a:ln w="19050" cap="flat" cmpd="sng">
            <a:solidFill>
              <a:srgbClr val="434343"/>
            </a:solidFill>
            <a:prstDash val="solid"/>
            <a:round/>
            <a:headEnd type="none" w="med" len="med"/>
            <a:tailEnd type="triangle" w="med" len="med"/>
          </a:ln>
        </p:spPr>
      </p:cxnSp>
      <p:sp>
        <p:nvSpPr>
          <p:cNvPr id="74" name="Google Shape;74;p14"/>
          <p:cNvSpPr/>
          <p:nvPr/>
        </p:nvSpPr>
        <p:spPr>
          <a:xfrm>
            <a:off x="3730138" y="998998"/>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Omar</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Owner</a:t>
            </a:r>
            <a:endParaRPr sz="600" b="1" dirty="0">
              <a:solidFill>
                <a:srgbClr val="FFFFFF"/>
              </a:solidFill>
            </a:endParaRPr>
          </a:p>
        </p:txBody>
      </p:sp>
      <p:sp>
        <p:nvSpPr>
          <p:cNvPr id="76" name="Google Shape;76;p14"/>
          <p:cNvSpPr/>
          <p:nvPr/>
        </p:nvSpPr>
        <p:spPr>
          <a:xfrm>
            <a:off x="6547735" y="1343698"/>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Deanna</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Director of Operations</a:t>
            </a:r>
            <a:endParaRPr sz="600" b="1" dirty="0">
              <a:solidFill>
                <a:srgbClr val="FFFFFF"/>
              </a:solidFill>
            </a:endParaRPr>
          </a:p>
        </p:txBody>
      </p:sp>
      <p:sp>
        <p:nvSpPr>
          <p:cNvPr id="77" name="Google Shape;77;p14"/>
          <p:cNvSpPr/>
          <p:nvPr/>
        </p:nvSpPr>
        <p:spPr>
          <a:xfrm>
            <a:off x="5087382" y="1343698"/>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Carter</a:t>
            </a:r>
            <a:endParaRPr sz="900" b="1">
              <a:solidFill>
                <a:srgbClr val="FFFFFF"/>
              </a:solidFill>
            </a:endParaRPr>
          </a:p>
          <a:p>
            <a:pPr marL="0" lvl="0" indent="0" algn="ctr" rtl="0">
              <a:spcBef>
                <a:spcPts val="0"/>
              </a:spcBef>
              <a:spcAft>
                <a:spcPts val="0"/>
              </a:spcAft>
              <a:buNone/>
            </a:pPr>
            <a:r>
              <a:rPr lang="en" sz="600" b="1">
                <a:solidFill>
                  <a:srgbClr val="FFFFFF"/>
                </a:solidFill>
              </a:rPr>
              <a:t>Exec. Chef</a:t>
            </a:r>
            <a:endParaRPr sz="600" b="1">
              <a:solidFill>
                <a:srgbClr val="FFFFFF"/>
              </a:solidFill>
            </a:endParaRPr>
          </a:p>
        </p:txBody>
      </p:sp>
      <p:sp>
        <p:nvSpPr>
          <p:cNvPr id="78" name="Google Shape;78;p14"/>
          <p:cNvSpPr/>
          <p:nvPr/>
        </p:nvSpPr>
        <p:spPr>
          <a:xfrm>
            <a:off x="6897105" y="2074996"/>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Gilly</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GM - North</a:t>
            </a:r>
            <a:endParaRPr sz="600" b="1" dirty="0">
              <a:solidFill>
                <a:srgbClr val="FFFFFF"/>
              </a:solidFill>
            </a:endParaRPr>
          </a:p>
        </p:txBody>
      </p:sp>
      <p:sp>
        <p:nvSpPr>
          <p:cNvPr id="79" name="Google Shape;79;p14"/>
          <p:cNvSpPr/>
          <p:nvPr/>
        </p:nvSpPr>
        <p:spPr>
          <a:xfrm>
            <a:off x="6649583" y="2444891"/>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Alex</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GM - Downtown</a:t>
            </a:r>
            <a:endParaRPr sz="600" b="1" dirty="0">
              <a:solidFill>
                <a:srgbClr val="FFFFFF"/>
              </a:solidFill>
            </a:endParaRPr>
          </a:p>
        </p:txBody>
      </p:sp>
      <p:sp>
        <p:nvSpPr>
          <p:cNvPr id="80" name="Google Shape;80;p14"/>
          <p:cNvSpPr/>
          <p:nvPr/>
        </p:nvSpPr>
        <p:spPr>
          <a:xfrm>
            <a:off x="5616733" y="2771960"/>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Zane</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Kitchen Manager - North</a:t>
            </a:r>
            <a:endParaRPr sz="600" b="1" dirty="0">
              <a:solidFill>
                <a:srgbClr val="FFFFFF"/>
              </a:solidFill>
            </a:endParaRPr>
          </a:p>
        </p:txBody>
      </p:sp>
      <p:sp>
        <p:nvSpPr>
          <p:cNvPr id="81" name="Google Shape;81;p14"/>
          <p:cNvSpPr/>
          <p:nvPr/>
        </p:nvSpPr>
        <p:spPr>
          <a:xfrm>
            <a:off x="5833143" y="2444891"/>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Larissa</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Kitchen Manager - Downtown</a:t>
            </a:r>
            <a:endParaRPr sz="600" b="1" dirty="0">
              <a:solidFill>
                <a:srgbClr val="FFFFFF"/>
              </a:solidFill>
            </a:endParaRPr>
          </a:p>
        </p:txBody>
      </p:sp>
      <p:sp>
        <p:nvSpPr>
          <p:cNvPr id="82" name="Google Shape;82;p14"/>
          <p:cNvSpPr/>
          <p:nvPr/>
        </p:nvSpPr>
        <p:spPr>
          <a:xfrm>
            <a:off x="5138933" y="3525266"/>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Seydou</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Restaurant Consultant</a:t>
            </a:r>
            <a:endParaRPr sz="600" b="1" dirty="0">
              <a:solidFill>
                <a:srgbClr val="FFFFFF"/>
              </a:solidFill>
            </a:endParaRPr>
          </a:p>
        </p:txBody>
      </p:sp>
      <p:sp>
        <p:nvSpPr>
          <p:cNvPr id="83" name="Google Shape;83;p14"/>
          <p:cNvSpPr txBox="1"/>
          <p:nvPr/>
        </p:nvSpPr>
        <p:spPr>
          <a:xfrm>
            <a:off x="4948738" y="4529725"/>
            <a:ext cx="1360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rgbClr val="434343"/>
                </a:solidFill>
              </a:rPr>
              <a:t>Interest</a:t>
            </a:r>
            <a:endParaRPr sz="1600">
              <a:solidFill>
                <a:srgbClr val="434343"/>
              </a:solidFill>
            </a:endParaRPr>
          </a:p>
        </p:txBody>
      </p:sp>
      <p:sp>
        <p:nvSpPr>
          <p:cNvPr id="84" name="Google Shape;84;p14"/>
          <p:cNvSpPr txBox="1"/>
          <p:nvPr/>
        </p:nvSpPr>
        <p:spPr>
          <a:xfrm>
            <a:off x="2215500" y="2247775"/>
            <a:ext cx="6219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CCCCCC"/>
                </a:solidFill>
              </a:rPr>
              <a:t>med</a:t>
            </a:r>
            <a:endParaRPr sz="1600">
              <a:solidFill>
                <a:srgbClr val="CCCCCC"/>
              </a:solidFill>
            </a:endParaRPr>
          </a:p>
        </p:txBody>
      </p:sp>
      <p:sp>
        <p:nvSpPr>
          <p:cNvPr id="85" name="Google Shape;85;p14"/>
          <p:cNvSpPr/>
          <p:nvPr/>
        </p:nvSpPr>
        <p:spPr>
          <a:xfrm>
            <a:off x="5138933" y="3170406"/>
            <a:ext cx="1007100" cy="3447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solidFill>
                  <a:srgbClr val="FFFFFF"/>
                </a:solidFill>
              </a:rPr>
              <a:t>Nia</a:t>
            </a:r>
            <a:endParaRPr sz="900" b="1" dirty="0">
              <a:solidFill>
                <a:srgbClr val="FFFFFF"/>
              </a:solidFill>
            </a:endParaRPr>
          </a:p>
          <a:p>
            <a:pPr marL="0" lvl="0" indent="0" algn="ctr" rtl="0">
              <a:spcBef>
                <a:spcPts val="0"/>
              </a:spcBef>
              <a:spcAft>
                <a:spcPts val="0"/>
              </a:spcAft>
              <a:buNone/>
            </a:pPr>
            <a:r>
              <a:rPr lang="en" sz="600" b="1" dirty="0">
                <a:solidFill>
                  <a:srgbClr val="FFFFFF"/>
                </a:solidFill>
              </a:rPr>
              <a:t>General Manager - Waterfront</a:t>
            </a:r>
            <a:endParaRPr sz="600" b="1" dirty="0">
              <a:solidFill>
                <a:srgbClr val="FFFF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441</Words>
  <Application>Microsoft Office PowerPoint</Application>
  <PresentationFormat>On-screen Show (16:9)</PresentationFormat>
  <Paragraphs>81</Paragraphs>
  <Slides>2</Slides>
  <Notes>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Mytiliños, Mariana</cp:lastModifiedBy>
  <cp:revision>25</cp:revision>
  <dcterms:modified xsi:type="dcterms:W3CDTF">2022-06-18T15:47:31Z</dcterms:modified>
</cp:coreProperties>
</file>