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5" r:id="rId2"/>
    <p:sldId id="264" r:id="rId3"/>
    <p:sldId id="266" r:id="rId4"/>
    <p:sldId id="267" r:id="rId5"/>
    <p:sldId id="260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Experience rating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1- Lacking</c:v>
                </c:pt>
                <c:pt idx="1">
                  <c:v>2</c:v>
                </c:pt>
                <c:pt idx="2">
                  <c:v>3- Neutral</c:v>
                </c:pt>
                <c:pt idx="3">
                  <c:v>4</c:v>
                </c:pt>
                <c:pt idx="4">
                  <c:v>5- Great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0.04</c:v>
                </c:pt>
                <c:pt idx="1">
                  <c:v>0.1</c:v>
                </c:pt>
                <c:pt idx="2">
                  <c:v>0.14000000000000001</c:v>
                </c:pt>
                <c:pt idx="3">
                  <c:v>0.4</c:v>
                </c:pt>
                <c:pt idx="4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48-4F9E-8A8F-A647227AB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3115375"/>
        <c:axId val="1483120367"/>
      </c:barChart>
      <c:catAx>
        <c:axId val="148311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120367"/>
        <c:crosses val="autoZero"/>
        <c:auto val="1"/>
        <c:lblAlgn val="ctr"/>
        <c:lblOffset val="100"/>
        <c:noMultiLvlLbl val="0"/>
      </c:catAx>
      <c:valAx>
        <c:axId val="148312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11537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565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8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699" y="2781957"/>
            <a:ext cx="85206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C7182"/>
                </a:solidFill>
              </a:rPr>
              <a:t>Point-of-Service System </a:t>
            </a:r>
            <a:r>
              <a:rPr lang="en" sz="2800" b="1" dirty="0">
                <a:solidFill>
                  <a:srgbClr val="0C7182"/>
                </a:solidFill>
              </a:rPr>
              <a:t>Test Launch</a:t>
            </a:r>
            <a:br>
              <a:rPr lang="en" sz="2800" b="1" dirty="0">
                <a:solidFill>
                  <a:srgbClr val="0C7182"/>
                </a:solidFill>
              </a:rPr>
            </a:br>
            <a:r>
              <a:rPr lang="en" sz="2000" b="1" dirty="0">
                <a:solidFill>
                  <a:srgbClr val="0C7182"/>
                </a:solidFill>
              </a:rPr>
              <a:t>Customer Survey Results Analysis</a:t>
            </a:r>
            <a:endParaRPr sz="2000" b="1" dirty="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7" y="317486"/>
            <a:ext cx="2720225" cy="27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313BBA-E5BA-4D66-82A2-EC181C21F3D0}"/>
              </a:ext>
            </a:extLst>
          </p:cNvPr>
          <p:cNvSpPr txBox="1"/>
          <p:nvPr/>
        </p:nvSpPr>
        <p:spPr>
          <a:xfrm>
            <a:off x="7700610" y="4381205"/>
            <a:ext cx="1131690" cy="42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73A3C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Q2 2022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561083" y="45193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FB8826-D3C8-496C-8389-9705ED1E6E2A}"/>
              </a:ext>
            </a:extLst>
          </p:cNvPr>
          <p:cNvSpPr txBox="1"/>
          <p:nvPr/>
        </p:nvSpPr>
        <p:spPr>
          <a:xfrm>
            <a:off x="561082" y="1186133"/>
            <a:ext cx="6771093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73A3C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Launched a pilot rollout of tabletop menu tablets at the Sauce &amp; Spoon North and Downtown bar areas.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59809-4361-4B0D-A98D-A6383A5ED7A9}"/>
              </a:ext>
            </a:extLst>
          </p:cNvPr>
          <p:cNvSpPr txBox="1"/>
          <p:nvPr/>
        </p:nvSpPr>
        <p:spPr>
          <a:xfrm>
            <a:off x="561082" y="2713109"/>
            <a:ext cx="677109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Tablet sourcing and configuration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menu design and branding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Staff 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launch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C0665-D8F5-47CA-BC0B-73E9A86A4A2C}"/>
              </a:ext>
            </a:extLst>
          </p:cNvPr>
          <p:cNvSpPr txBox="1"/>
          <p:nvPr/>
        </p:nvSpPr>
        <p:spPr>
          <a:xfrm>
            <a:off x="561082" y="2233196"/>
            <a:ext cx="167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Milestones</a:t>
            </a:r>
            <a:endParaRPr lang="en-US" sz="1800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544650" y="602471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Survey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448148-02C5-486C-8F92-F816F7FDC4BD}"/>
              </a:ext>
            </a:extLst>
          </p:cNvPr>
          <p:cNvSpPr txBox="1"/>
          <p:nvPr/>
        </p:nvSpPr>
        <p:spPr>
          <a:xfrm>
            <a:off x="544650" y="2141434"/>
            <a:ext cx="6486263" cy="2303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 of time between placing and receiving an order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Check-out process user friendliness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wait time in the lobby before getting a 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Tablet 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accuracy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87DF2-F897-446E-BB69-5C76C610AA5B}"/>
              </a:ext>
            </a:extLst>
          </p:cNvPr>
          <p:cNvSpPr txBox="1"/>
          <p:nvPr/>
        </p:nvSpPr>
        <p:spPr>
          <a:xfrm>
            <a:off x="544650" y="1395071"/>
            <a:ext cx="6486263" cy="515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AR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lang="es-AR" sz="1600" dirty="0" err="1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AR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s-AR" sz="1600" dirty="0" err="1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lang="es-AR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AR" sz="1600" dirty="0" err="1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conducted</a:t>
            </a:r>
            <a:r>
              <a:rPr lang="es-AR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AR" sz="1600" dirty="0" err="1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s-AR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1600" dirty="0" err="1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survey</a:t>
            </a:r>
            <a:r>
              <a:rPr lang="es-AR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1600" dirty="0" err="1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AR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1600" dirty="0" err="1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</a:t>
            </a:r>
            <a:r>
              <a:rPr lang="es-AR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600" dirty="0">
              <a:solidFill>
                <a:srgbClr val="373A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544650" y="41917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Main Findings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6E12A4-6D7B-4E68-BCBD-BAE2FFFF037D}"/>
              </a:ext>
            </a:extLst>
          </p:cNvPr>
          <p:cNvGraphicFramePr/>
          <p:nvPr/>
        </p:nvGraphicFramePr>
        <p:xfrm>
          <a:off x="619677" y="1745673"/>
          <a:ext cx="5282360" cy="2790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9D0459-B0A5-4C6D-AB09-8896865247C2}"/>
              </a:ext>
            </a:extLst>
          </p:cNvPr>
          <p:cNvSpPr txBox="1"/>
          <p:nvPr/>
        </p:nvSpPr>
        <p:spPr>
          <a:xfrm>
            <a:off x="544650" y="1081163"/>
            <a:ext cx="5282360" cy="515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experience with the tablet (rated on a scale of 1 to 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99C65-1027-4FF2-8EFB-F4CD239202B3}"/>
              </a:ext>
            </a:extLst>
          </p:cNvPr>
          <p:cNvSpPr txBox="1"/>
          <p:nvPr/>
        </p:nvSpPr>
        <p:spPr>
          <a:xfrm>
            <a:off x="6067600" y="1822699"/>
            <a:ext cx="2832081" cy="74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72% of customers had a positive experience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7E567-F429-4B21-8404-DE603A79C898}"/>
              </a:ext>
            </a:extLst>
          </p:cNvPr>
          <p:cNvSpPr txBox="1"/>
          <p:nvPr/>
        </p:nvSpPr>
        <p:spPr>
          <a:xfrm>
            <a:off x="6067600" y="3476397"/>
            <a:ext cx="2832081" cy="74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14% of customers had a negative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C7AFC-4042-4276-A89C-DCC2769FCF98}"/>
              </a:ext>
            </a:extLst>
          </p:cNvPr>
          <p:cNvSpPr txBox="1"/>
          <p:nvPr/>
        </p:nvSpPr>
        <p:spPr>
          <a:xfrm>
            <a:off x="6067600" y="2633797"/>
            <a:ext cx="2832081" cy="74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14% of customers had a neutral experience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544650" y="543316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Next Steps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0B059-3103-4923-BC9A-A0477F8B1D5D}"/>
              </a:ext>
            </a:extLst>
          </p:cNvPr>
          <p:cNvSpPr txBox="1"/>
          <p:nvPr/>
        </p:nvSpPr>
        <p:spPr>
          <a:xfrm>
            <a:off x="544650" y="1317192"/>
            <a:ext cx="6486263" cy="515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AR" sz="1600" dirty="0" err="1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es-AR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1600" dirty="0" err="1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AR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1600" dirty="0" err="1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s-AR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responses, </a:t>
            </a:r>
            <a:r>
              <a:rPr lang="es-AR" sz="1600" dirty="0" err="1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es-AR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s-AR" sz="1600" dirty="0" err="1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es-AR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1600" dirty="0" err="1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r>
              <a:rPr lang="es-AR" sz="16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600" dirty="0">
              <a:solidFill>
                <a:srgbClr val="373A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2854F-CA18-4931-83B3-6EF0BA3B0160}"/>
              </a:ext>
            </a:extLst>
          </p:cNvPr>
          <p:cNvSpPr txBox="1"/>
          <p:nvPr/>
        </p:nvSpPr>
        <p:spPr>
          <a:xfrm>
            <a:off x="544650" y="2459257"/>
            <a:ext cx="7458239" cy="3041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373A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the option of cash payments in the tablet check-out process.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a seamless process for paying with cash.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Clearly communicate that the tablet check-out process only accepts credit cards.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a mix of tablet ordering and waiter interaction.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373A3C"/>
              </a:solidFill>
              <a:latin typeface="Source Sans Pro" panose="020B0503030403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3A3C"/>
              </a:solidFill>
              <a:latin typeface="Source Sans Pro" panose="020B0503030403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CACE7-F000-4386-9111-33C064212BB5}"/>
              </a:ext>
            </a:extLst>
          </p:cNvPr>
          <p:cNvSpPr txBox="1"/>
          <p:nvPr/>
        </p:nvSpPr>
        <p:spPr>
          <a:xfrm>
            <a:off x="544650" y="1832334"/>
            <a:ext cx="3566371" cy="1564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373A3C"/>
              </a:solidFill>
              <a:latin typeface="Source Sans Pro" panose="020B0503030403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Cash payments process and ordering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3A3C"/>
              </a:solidFill>
              <a:latin typeface="Source Sans Pro" panose="020B0503030403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544650" y="543316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Next Steps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2854F-CA18-4931-83B3-6EF0BA3B0160}"/>
              </a:ext>
            </a:extLst>
          </p:cNvPr>
          <p:cNvSpPr txBox="1"/>
          <p:nvPr/>
        </p:nvSpPr>
        <p:spPr>
          <a:xfrm>
            <a:off x="544650" y="1116763"/>
            <a:ext cx="7533810" cy="3988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373A3C"/>
              </a:solidFill>
              <a:latin typeface="Source Sans Pro" panose="020B0503030403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accuracy</a:t>
            </a:r>
          </a:p>
          <a:p>
            <a:pPr>
              <a:lnSpc>
                <a:spcPct val="150000"/>
              </a:lnSpc>
            </a:pPr>
            <a:endParaRPr lang="en-US" sz="1500" b="1" dirty="0">
              <a:solidFill>
                <a:srgbClr val="373A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a brainstorm session with the team to develop ideas for improving order precision.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with Carter and the kitchen staff to find ways to adjust processes in order to improve order accuracy.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373A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common customer detailed requests and evaluate making changes to the menu item or creating an additional menu item based on these.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3A3C"/>
              </a:solidFill>
              <a:latin typeface="Source Sans Pro" panose="020B0503030403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3A3C"/>
              </a:solidFill>
              <a:latin typeface="Source Sans Pro" panose="020B0503030403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1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1850100"/>
            <a:ext cx="85206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C71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you.</a:t>
            </a:r>
            <a:endParaRPr sz="3600" b="1" dirty="0">
              <a:solidFill>
                <a:srgbClr val="0C718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9239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251</Words>
  <Application>Microsoft Office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Source Sans Pro</vt:lpstr>
      <vt:lpstr>Simple Light</vt:lpstr>
      <vt:lpstr>Point-of-Service System Test Launch Customer Survey Results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System Test Launch</dc:title>
  <cp:lastModifiedBy>Mytiliños, Mariana</cp:lastModifiedBy>
  <cp:revision>37</cp:revision>
  <dcterms:modified xsi:type="dcterms:W3CDTF">2022-06-18T18:41:15Z</dcterms:modified>
</cp:coreProperties>
</file>