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8C5A"/>
    <a:srgbClr val="A1B185"/>
    <a:srgbClr val="B3C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 time shipment arrivals</c:v>
                </c:pt>
              </c:strCache>
            </c:strRef>
          </c:tx>
          <c:spPr>
            <a:ln w="28575" cap="rnd">
              <a:solidFill>
                <a:srgbClr val="A1B1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0.78</c:v>
                </c:pt>
                <c:pt idx="1">
                  <c:v>0.8</c:v>
                </c:pt>
                <c:pt idx="2">
                  <c:v>0.86</c:v>
                </c:pt>
                <c:pt idx="3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FA-432B-8FAC-8AD4AFAB8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8952592"/>
        <c:axId val="458951760"/>
      </c:lineChart>
      <c:catAx>
        <c:axId val="45895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951760"/>
        <c:crosses val="autoZero"/>
        <c:auto val="1"/>
        <c:lblAlgn val="ctr"/>
        <c:lblOffset val="100"/>
        <c:noMultiLvlLbl val="0"/>
      </c:catAx>
      <c:valAx>
        <c:axId val="45895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95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066323435258446E-2"/>
          <c:y val="0.24189348473533143"/>
          <c:w val="0.89815890266869181"/>
          <c:h val="0.602493874037616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Preferred time of day to receive a shipment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3C09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B01-49C7-977D-C9986783C9A6}"/>
              </c:ext>
            </c:extLst>
          </c:dPt>
          <c:dPt>
            <c:idx val="1"/>
            <c:invertIfNegative val="1"/>
            <c:bubble3D val="0"/>
            <c:spPr>
              <a:solidFill>
                <a:srgbClr val="B3C09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01-49C7-977D-C9986783C9A6}"/>
              </c:ext>
            </c:extLst>
          </c:dPt>
          <c:dPt>
            <c:idx val="2"/>
            <c:invertIfNegative val="0"/>
            <c:bubble3D val="0"/>
            <c:spPr>
              <a:solidFill>
                <a:srgbClr val="B3C09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B01-49C7-977D-C9986783C9A6}"/>
              </c:ext>
            </c:extLst>
          </c:dPt>
          <c:dPt>
            <c:idx val="3"/>
            <c:invertIfNegative val="0"/>
            <c:bubble3D val="0"/>
            <c:spPr>
              <a:solidFill>
                <a:srgbClr val="B3C09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B01-49C7-977D-C9986783C9A6}"/>
              </c:ext>
            </c:extLst>
          </c:dPt>
          <c:dPt>
            <c:idx val="4"/>
            <c:invertIfNegative val="0"/>
            <c:bubble3D val="0"/>
            <c:spPr>
              <a:solidFill>
                <a:srgbClr val="B3C09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B01-49C7-977D-C9986783C9A6}"/>
              </c:ext>
            </c:extLst>
          </c:dPt>
          <c:cat>
            <c:strRef>
              <c:f>Sheet1!$A$2:$A$6</c:f>
              <c:strCache>
                <c:ptCount val="5"/>
                <c:pt idx="0">
                  <c:v>Before 9 AM</c:v>
                </c:pt>
                <c:pt idx="1">
                  <c:v>9 AM - 12 PM</c:v>
                </c:pt>
                <c:pt idx="2">
                  <c:v>12 PM - 4 PM</c:v>
                </c:pt>
                <c:pt idx="3">
                  <c:v>4 PM - 7 PM</c:v>
                </c:pt>
                <c:pt idx="4">
                  <c:v>After 7 PM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0.3</c:v>
                </c:pt>
                <c:pt idx="2">
                  <c:v>0.1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01-49C7-977D-C9986783C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2139216"/>
        <c:axId val="1612136720"/>
      </c:barChart>
      <c:catAx>
        <c:axId val="161213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136720"/>
        <c:crosses val="autoZero"/>
        <c:auto val="1"/>
        <c:lblAlgn val="ctr"/>
        <c:lblOffset val="100"/>
        <c:noMultiLvlLbl val="0"/>
      </c:catAx>
      <c:valAx>
        <c:axId val="161213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13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support satisfaction</c:v>
                </c:pt>
              </c:strCache>
            </c:strRef>
          </c:tx>
          <c:spPr>
            <a:solidFill>
              <a:srgbClr val="B3C09C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2.5</c:v>
                </c:pt>
                <c:pt idx="2">
                  <c:v>4</c:v>
                </c:pt>
                <c:pt idx="3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E-472D-953E-DC80C39B2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2137968"/>
        <c:axId val="1612153776"/>
      </c:barChart>
      <c:catAx>
        <c:axId val="161213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153776"/>
        <c:crosses val="autoZero"/>
        <c:auto val="1"/>
        <c:lblAlgn val="ctr"/>
        <c:lblOffset val="100"/>
        <c:noMultiLvlLbl val="0"/>
      </c:catAx>
      <c:valAx>
        <c:axId val="161215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13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support suggestions</c:v>
                </c:pt>
              </c:strCache>
            </c:strRef>
          </c:tx>
          <c:dPt>
            <c:idx val="0"/>
            <c:bubble3D val="0"/>
            <c:spPr>
              <a:solidFill>
                <a:srgbClr val="B3C09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5C7-4A7F-849A-87747AD968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D6-4F1D-A619-914585CD8F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D6-4F1D-A619-914585CD8FB0}"/>
              </c:ext>
            </c:extLst>
          </c:dPt>
          <c:dPt>
            <c:idx val="3"/>
            <c:bubble3D val="0"/>
            <c:spPr>
              <a:solidFill>
                <a:srgbClr val="7A8C5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C7-4A7F-849A-87747AD9686D}"/>
              </c:ext>
            </c:extLst>
          </c:dPt>
          <c:cat>
            <c:strRef>
              <c:f>Sheet1!$A$2:$A$5</c:f>
              <c:strCache>
                <c:ptCount val="4"/>
                <c:pt idx="0">
                  <c:v>Offer live chat support</c:v>
                </c:pt>
                <c:pt idx="1">
                  <c:v>Share more step-by-step guides and tutorials</c:v>
                </c:pt>
                <c:pt idx="2">
                  <c:v>Extend support hours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</c:v>
                </c:pt>
                <c:pt idx="1">
                  <c:v>30</c:v>
                </c:pt>
                <c:pt idx="2">
                  <c:v>19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C7-4A7F-849A-87747AD96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dd7cba7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dd7cba7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dd7cba7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dd7cba7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4dd7cba7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4dd7cba7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06900" y="1589730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6AA84F"/>
                </a:solidFill>
              </a:rPr>
              <a:t>Plant Pals </a:t>
            </a:r>
            <a:endParaRPr sz="3200" b="1" dirty="0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6AA84F"/>
                </a:solidFill>
              </a:rPr>
              <a:t>Customer Survey Results</a:t>
            </a:r>
            <a:endParaRPr sz="3200" b="1" dirty="0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62" y="230813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20250" y="3833850"/>
            <a:ext cx="72918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95959"/>
                </a:solidFill>
              </a:rPr>
              <a:t>Survey goal: Gauge customer satisfaction with the batches of plants and service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95959"/>
                </a:solidFill>
              </a:rPr>
              <a:t>Timeline: Four weeks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95959"/>
                </a:solidFill>
              </a:rPr>
              <a:t>Number of customers surveyed: 50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-2170150" y="571762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 panose="020F0502020204030204" pitchFamily="34" charset="0"/>
                <a:cs typeface="Calibri" panose="020F0502020204030204" pitchFamily="34" charset="0"/>
              </a:rPr>
              <a:t>Did your shipment arrive on time?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C9C654-BC1F-440D-896B-4963FA7BE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706337"/>
              </p:ext>
            </p:extLst>
          </p:nvPr>
        </p:nvGraphicFramePr>
        <p:xfrm>
          <a:off x="709099" y="1277137"/>
          <a:ext cx="4966227" cy="314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Google Shape;103;p17">
            <a:extLst>
              <a:ext uri="{FF2B5EF4-FFF2-40B4-BE49-F238E27FC236}">
                <a16:creationId xmlns:a16="http://schemas.microsoft.com/office/drawing/2014/main" id="{1F7129B8-2A87-4A3E-9A1B-691E32934148}"/>
              </a:ext>
            </a:extLst>
          </p:cNvPr>
          <p:cNvSpPr txBox="1"/>
          <p:nvPr/>
        </p:nvSpPr>
        <p:spPr>
          <a:xfrm>
            <a:off x="6135525" y="1997971"/>
            <a:ext cx="2370982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shipments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increased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78%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90%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-425498" y="751992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 panose="020F0502020204030204" pitchFamily="34" charset="0"/>
                <a:cs typeface="Calibri" panose="020F0502020204030204" pitchFamily="34" charset="0"/>
              </a:rPr>
              <a:t>What is your preferred time of day to receive a shipment from Plant Pals?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168458B-E392-4ACC-9704-A25E46166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325987"/>
              </p:ext>
            </p:extLst>
          </p:nvPr>
        </p:nvGraphicFramePr>
        <p:xfrm>
          <a:off x="685860" y="959742"/>
          <a:ext cx="5783385" cy="3378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Google Shape;103;p17">
            <a:extLst>
              <a:ext uri="{FF2B5EF4-FFF2-40B4-BE49-F238E27FC236}">
                <a16:creationId xmlns:a16="http://schemas.microsoft.com/office/drawing/2014/main" id="{B9FA7866-421D-4A99-9FC7-6785CDBB5B20}"/>
              </a:ext>
            </a:extLst>
          </p:cNvPr>
          <p:cNvSpPr txBox="1"/>
          <p:nvPr/>
        </p:nvSpPr>
        <p:spPr>
          <a:xfrm>
            <a:off x="6562769" y="1873523"/>
            <a:ext cx="2370982" cy="191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50%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prefer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receive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shipment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9 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80%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prefer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receive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shipment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12 PM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8" name="Google Shape;98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97332" y="435525"/>
            <a:ext cx="7225759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a scale of 1 to 5, with 1 being the lowest and 5 being the highest, how satisfied are you with customer support?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D6DCC6-12D7-4234-94F2-9858135D5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448516"/>
              </p:ext>
            </p:extLst>
          </p:nvPr>
        </p:nvGraphicFramePr>
        <p:xfrm>
          <a:off x="697332" y="1366738"/>
          <a:ext cx="5405791" cy="308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Google Shape;103;p17">
            <a:extLst>
              <a:ext uri="{FF2B5EF4-FFF2-40B4-BE49-F238E27FC236}">
                <a16:creationId xmlns:a16="http://schemas.microsoft.com/office/drawing/2014/main" id="{0913CEAB-6293-4739-9E8D-B96EED549DA8}"/>
              </a:ext>
            </a:extLst>
          </p:cNvPr>
          <p:cNvSpPr txBox="1"/>
          <p:nvPr/>
        </p:nvSpPr>
        <p:spPr>
          <a:xfrm>
            <a:off x="6103123" y="1874726"/>
            <a:ext cx="2795079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4,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gave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a 4.6 score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score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doubled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1 (2.3)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4 (4.6).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0" name="Google Shape;110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594128" y="362229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general, how do you suggest we improve our customer support?</a:t>
            </a:r>
            <a:endParaRPr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8A1D8C-6624-4F5A-B8F5-36C5A008A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085866"/>
              </p:ext>
            </p:extLst>
          </p:nvPr>
        </p:nvGraphicFramePr>
        <p:xfrm>
          <a:off x="1793534" y="967298"/>
          <a:ext cx="5556932" cy="3606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3" name="Google Shape;123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811869" y="1406261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s-AR" b="1" dirty="0" err="1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s-AR" b="1" dirty="0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b="1" dirty="0" err="1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es-AR" b="1" dirty="0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s-AR" b="1" dirty="0" err="1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AR" b="1" dirty="0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b="1" dirty="0" err="1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es-AR" b="1" dirty="0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arrivals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(78% vs 90%)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satisfaction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nearly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doubled</a:t>
            </a:r>
            <a:endParaRPr lang="es-AR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endParaRPr lang="es-AR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s-AR" b="1" dirty="0" err="1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AR" b="1" dirty="0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b="1" dirty="0" err="1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es-AR" b="1" dirty="0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b="1" dirty="0" err="1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opportunities</a:t>
            </a:r>
            <a:r>
              <a:rPr lang="es-AR" b="1" dirty="0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AR" b="1" dirty="0" err="1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considerations</a:t>
            </a:r>
            <a:endParaRPr lang="es-AR" b="1" dirty="0">
              <a:solidFill>
                <a:srgbClr val="6AA84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shipments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morning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12 PM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chat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more step-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s-AR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-step guides and </a:t>
            </a:r>
            <a:r>
              <a:rPr lang="es-AR" dirty="0" err="1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tutorials</a:t>
            </a:r>
            <a:endParaRPr lang="es-AR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endParaRPr lang="es-AR" sz="1300" dirty="0">
              <a:solidFill>
                <a:srgbClr val="38761D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300" dirty="0">
              <a:solidFill>
                <a:srgbClr val="38761D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11700" y="46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6AA8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and next steps</a:t>
            </a:r>
            <a:endParaRPr sz="2400" dirty="0">
              <a:solidFill>
                <a:srgbClr val="6AA84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213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Open Sans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Mytiliños, Mariana</cp:lastModifiedBy>
  <cp:revision>20</cp:revision>
  <dcterms:modified xsi:type="dcterms:W3CDTF">2022-06-18T14:38:22Z</dcterms:modified>
</cp:coreProperties>
</file>