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Aptos Narrow" panose="020B0004020202020204" pitchFamily="34" charset="0"/>
      <p:regular r:id="rId17"/>
      <p:bold r:id="rId18"/>
      <p:italic r:id="rId19"/>
      <p:boldItalic r:id="rId20"/>
    </p:embeddedFont>
    <p:embeddedFont>
      <p:font typeface="Play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QCrcvZY/PATalDKeL5epgVLfI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C4680655-915D-7468-1DA3-E1932E77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>
            <a:extLst>
              <a:ext uri="{FF2B5EF4-FFF2-40B4-BE49-F238E27FC236}">
                <a16:creationId xmlns:a16="http://schemas.microsoft.com/office/drawing/2014/main" id="{E9160D4E-EB21-56BE-3C18-93BB152F43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p11:notes">
            <a:extLst>
              <a:ext uri="{FF2B5EF4-FFF2-40B4-BE49-F238E27FC236}">
                <a16:creationId xmlns:a16="http://schemas.microsoft.com/office/drawing/2014/main" id="{0C0E77D2-49D7-6285-5007-4320DE1438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758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f408405b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g30f408405b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3" name="Google Shape;2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1524000" y="2479249"/>
            <a:ext cx="9430512" cy="1763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pt-BR" sz="3600" b="0" i="0">
                <a:latin typeface="Arial"/>
                <a:ea typeface="Arial"/>
                <a:cs typeface="Arial"/>
                <a:sym typeface="Arial"/>
              </a:rPr>
              <a:t>Algoritmo de classificação usando técnicas de Machine Learning (ML) para identificação do público para averiguação Cadastral</a:t>
            </a:r>
            <a:endParaRPr sz="3600"/>
          </a:p>
        </p:txBody>
      </p:sp>
      <p:pic>
        <p:nvPicPr>
          <p:cNvPr id="85" name="Google Shape;85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96738" y="-85300"/>
            <a:ext cx="5279147" cy="246583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2505456" y="4510574"/>
            <a:ext cx="8037600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Escola Nacional de Administração Pública - Enap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600" dirty="0" err="1">
                <a:solidFill>
                  <a:schemeClr val="dk1"/>
                </a:solidFill>
              </a:rPr>
              <a:t>Grinaldo</a:t>
            </a:r>
            <a:r>
              <a:rPr lang="pt-BR" sz="1600" dirty="0">
                <a:solidFill>
                  <a:schemeClr val="dk1"/>
                </a:solidFill>
              </a:rPr>
              <a:t> Oliveira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600" dirty="0">
                <a:solidFill>
                  <a:schemeClr val="dk1"/>
                </a:solidFill>
              </a:rPr>
              <a:t> Mariana  Resende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600" dirty="0">
                <a:solidFill>
                  <a:schemeClr val="dk1"/>
                </a:solidFill>
              </a:rPr>
              <a:t> Michela Feitosa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600" dirty="0">
                <a:solidFill>
                  <a:schemeClr val="dk1"/>
                </a:solidFill>
              </a:rPr>
              <a:t>Renata Guanaes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600" dirty="0" err="1">
                <a:solidFill>
                  <a:schemeClr val="dk1"/>
                </a:solidFill>
              </a:rPr>
              <a:t>Risla</a:t>
            </a:r>
            <a:r>
              <a:rPr lang="pt-BR" sz="1600" dirty="0">
                <a:solidFill>
                  <a:schemeClr val="dk1"/>
                </a:solidFill>
              </a:rPr>
              <a:t> Miranda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9"/>
          <p:cNvSpPr txBox="1">
            <a:spLocks noGrp="1"/>
          </p:cNvSpPr>
          <p:nvPr>
            <p:ph type="subTitle" idx="1"/>
          </p:nvPr>
        </p:nvSpPr>
        <p:spPr>
          <a:xfrm>
            <a:off x="1158240" y="853075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 dirty="0"/>
              <a:t>Avaliação - features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9989F44-97F0-2968-F7F1-F243F40C8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36" y="1400715"/>
            <a:ext cx="10570463" cy="46042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0"/>
          <p:cNvSpPr txBox="1">
            <a:spLocks noGrp="1"/>
          </p:cNvSpPr>
          <p:nvPr>
            <p:ph type="subTitle" idx="1"/>
          </p:nvPr>
        </p:nvSpPr>
        <p:spPr>
          <a:xfrm>
            <a:off x="1158240" y="853075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 dirty="0"/>
              <a:t>Avaliação – modelo teste amostra 2</a:t>
            </a:r>
            <a:endParaRPr dirty="0"/>
          </a:p>
        </p:txBody>
      </p:sp>
      <p:pic>
        <p:nvPicPr>
          <p:cNvPr id="250" name="Google Shape;25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900" y="1989225"/>
            <a:ext cx="6243124" cy="370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9475" y="1905600"/>
            <a:ext cx="5039399" cy="38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1"/>
          <p:cNvSpPr txBox="1">
            <a:spLocks noGrp="1"/>
          </p:cNvSpPr>
          <p:nvPr>
            <p:ph type="subTitle" idx="1"/>
          </p:nvPr>
        </p:nvSpPr>
        <p:spPr>
          <a:xfrm>
            <a:off x="1158240" y="853075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/>
              <a:t>Próximos passos</a:t>
            </a:r>
            <a:endParaRPr/>
          </a:p>
        </p:txBody>
      </p:sp>
      <p:grpSp>
        <p:nvGrpSpPr>
          <p:cNvPr id="258" name="Google Shape;258;p11"/>
          <p:cNvGrpSpPr/>
          <p:nvPr/>
        </p:nvGrpSpPr>
        <p:grpSpPr>
          <a:xfrm>
            <a:off x="1880524" y="1901950"/>
            <a:ext cx="8665477" cy="4102972"/>
            <a:chOff x="2496630" y="0"/>
            <a:chExt cx="6564755" cy="4102972"/>
          </a:xfrm>
        </p:grpSpPr>
        <p:sp>
          <p:nvSpPr>
            <p:cNvPr id="259" name="Google Shape;259;p11"/>
            <p:cNvSpPr/>
            <p:nvPr/>
          </p:nvSpPr>
          <p:spPr>
            <a:xfrm>
              <a:off x="2496630" y="0"/>
              <a:ext cx="6564755" cy="410297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quadBezTo>
                    <a:pt x="20000" y="40000"/>
                    <a:pt x="105795" y="15000"/>
                  </a:quadBezTo>
                  <a:lnTo>
                    <a:pt x="104995" y="0"/>
                  </a:lnTo>
                  <a:lnTo>
                    <a:pt x="120000" y="24000"/>
                  </a:lnTo>
                  <a:lnTo>
                    <a:pt x="108196" y="60000"/>
                  </a:lnTo>
                  <a:lnTo>
                    <a:pt x="107396" y="45000"/>
                  </a:lnTo>
                  <a:quadBezTo>
                    <a:pt x="30000" y="55000"/>
                    <a:pt x="0" y="120000"/>
                  </a:quadBezTo>
                  <a:close/>
                </a:path>
              </a:pathLst>
            </a:custGeom>
            <a:solidFill>
              <a:srgbClr val="CBD3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3330354" y="2831871"/>
              <a:ext cx="170683" cy="170683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3415696" y="2917213"/>
              <a:ext cx="1529587" cy="1185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1"/>
            <p:cNvSpPr txBox="1"/>
            <p:nvPr/>
          </p:nvSpPr>
          <p:spPr>
            <a:xfrm>
              <a:off x="3415696" y="2917213"/>
              <a:ext cx="1529587" cy="1185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2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pt-BR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Avaliar o modelo a partir de um caso concreto (povoamento)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4836965" y="1716683"/>
              <a:ext cx="308543" cy="308543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4991237" y="1870955"/>
              <a:ext cx="1575541" cy="2232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1"/>
            <p:cNvSpPr txBox="1"/>
            <p:nvPr/>
          </p:nvSpPr>
          <p:spPr>
            <a:xfrm>
              <a:off x="4991237" y="1870955"/>
              <a:ext cx="1575541" cy="2232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475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Passar o conhecimento para a área de negócio (git hub)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6648838" y="1038051"/>
              <a:ext cx="426709" cy="426709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6862192" y="1251406"/>
              <a:ext cx="1575541" cy="2851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1"/>
            <p:cNvSpPr txBox="1"/>
            <p:nvPr/>
          </p:nvSpPr>
          <p:spPr>
            <a:xfrm>
              <a:off x="6862192" y="1251406"/>
              <a:ext cx="1575541" cy="2851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610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Propor estratégias de fortalecimento da equipe para utilização de ferramentas de ML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Botão de Ação: Avançar ou Próximo 1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0DE04DDB-9B7D-70DA-C1E2-17D87881C9FC}"/>
              </a:ext>
            </a:extLst>
          </p:cNvPr>
          <p:cNvSpPr/>
          <p:nvPr/>
        </p:nvSpPr>
        <p:spPr>
          <a:xfrm>
            <a:off x="3685032" y="5897880"/>
            <a:ext cx="173736" cy="107041"/>
          </a:xfrm>
          <a:prstGeom prst="actionButtonForwardNex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>
          <a:extLst>
            <a:ext uri="{FF2B5EF4-FFF2-40B4-BE49-F238E27FC236}">
              <a16:creationId xmlns:a16="http://schemas.microsoft.com/office/drawing/2014/main" id="{BA56BEC4-335C-28BB-B232-E488BE151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11" descr="Texto&#10;&#10;Descrição gerada automaticamente">
            <a:extLst>
              <a:ext uri="{FF2B5EF4-FFF2-40B4-BE49-F238E27FC236}">
                <a16:creationId xmlns:a16="http://schemas.microsoft.com/office/drawing/2014/main" id="{A6A49E4C-FB8D-D099-59DE-B380F2CE27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7358229E-90E3-9EDE-3FE1-4364D4800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264" y="2879662"/>
            <a:ext cx="9144000" cy="549338"/>
          </a:xfrm>
        </p:spPr>
        <p:txBody>
          <a:bodyPr/>
          <a:lstStyle/>
          <a:p>
            <a:r>
              <a:rPr lang="pt-BR" dirty="0"/>
              <a:t>Obrigada!</a:t>
            </a:r>
          </a:p>
        </p:txBody>
      </p:sp>
    </p:spTree>
    <p:extLst>
      <p:ext uri="{BB962C8B-B14F-4D97-AF65-F5344CB8AC3E}">
        <p14:creationId xmlns:p14="http://schemas.microsoft.com/office/powerpoint/2010/main" val="2336837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15FEB-816A-0BD6-FD4B-98748DE8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00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algn="ctr">
              <a:buSzPct val="100000"/>
              <a:buFont typeface="Arial"/>
            </a:pPr>
            <a:r>
              <a:rPr lang="pt-BR" sz="3200" b="1" dirty="0">
                <a:latin typeface="Arial"/>
                <a:cs typeface="Arial"/>
                <a:sym typeface="Arial"/>
              </a:rPr>
              <a:t>Comparando com um caso concreto </a:t>
            </a:r>
            <a:br>
              <a:rPr lang="pt-BR" sz="3200" b="1" dirty="0">
                <a:latin typeface="Arial"/>
                <a:cs typeface="Arial"/>
                <a:sym typeface="Arial"/>
              </a:rPr>
            </a:br>
            <a:r>
              <a:rPr lang="pt-BR" sz="3200" b="1" dirty="0">
                <a:latin typeface="Arial"/>
                <a:cs typeface="Arial"/>
                <a:sym typeface="Arial"/>
              </a:rPr>
              <a:t>Povoamento maio/2023</a:t>
            </a:r>
            <a:br>
              <a:rPr lang="pt-BR" sz="3200" b="1" dirty="0">
                <a:latin typeface="Arial"/>
                <a:cs typeface="Arial"/>
                <a:sym typeface="Arial"/>
              </a:rPr>
            </a:br>
            <a:endParaRPr lang="pt-BR" sz="3200" b="1" dirty="0"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03E3C6D-346E-5B3F-05D3-7A0D2D33A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387991"/>
              </p:ext>
            </p:extLst>
          </p:nvPr>
        </p:nvGraphicFramePr>
        <p:xfrm>
          <a:off x="2267712" y="2706624"/>
          <a:ext cx="7086600" cy="1958340"/>
        </p:xfrm>
        <a:graphic>
          <a:graphicData uri="http://schemas.openxmlformats.org/drawingml/2006/table">
            <a:tbl>
              <a:tblPr/>
              <a:tblGrid>
                <a:gridCol w="2011582">
                  <a:extLst>
                    <a:ext uri="{9D8B030D-6E8A-4147-A177-3AD203B41FA5}">
                      <a16:colId xmlns:a16="http://schemas.microsoft.com/office/drawing/2014/main" val="1562100831"/>
                    </a:ext>
                  </a:extLst>
                </a:gridCol>
                <a:gridCol w="1358969">
                  <a:extLst>
                    <a:ext uri="{9D8B030D-6E8A-4147-A177-3AD203B41FA5}">
                      <a16:colId xmlns:a16="http://schemas.microsoft.com/office/drawing/2014/main" val="1629562741"/>
                    </a:ext>
                  </a:extLst>
                </a:gridCol>
                <a:gridCol w="1335935">
                  <a:extLst>
                    <a:ext uri="{9D8B030D-6E8A-4147-A177-3AD203B41FA5}">
                      <a16:colId xmlns:a16="http://schemas.microsoft.com/office/drawing/2014/main" val="2977165967"/>
                    </a:ext>
                  </a:extLst>
                </a:gridCol>
                <a:gridCol w="1335935">
                  <a:extLst>
                    <a:ext uri="{9D8B030D-6E8A-4147-A177-3AD203B41FA5}">
                      <a16:colId xmlns:a16="http://schemas.microsoft.com/office/drawing/2014/main" val="1621955327"/>
                    </a:ext>
                  </a:extLst>
                </a:gridCol>
                <a:gridCol w="1044179">
                  <a:extLst>
                    <a:ext uri="{9D8B030D-6E8A-4147-A177-3AD203B41FA5}">
                      <a16:colId xmlns:a16="http://schemas.microsoft.com/office/drawing/2014/main" val="2133643130"/>
                    </a:ext>
                  </a:extLst>
                </a:gridCol>
              </a:tblGrid>
              <a:tr h="39166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Real (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pré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-povoamento)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800.611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1.994.924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1.882.992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059368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51.097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2.485.731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2.266.083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92091"/>
                  </a:ext>
                </a:extLst>
              </a:tr>
              <a:tr h="39166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30.352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5.805.570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478201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619325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Predição (pós-povoamento)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22768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A999D1A8-8EF1-AC45-FF5F-3AA4FD9230BF}"/>
              </a:ext>
            </a:extLst>
          </p:cNvPr>
          <p:cNvSpPr/>
          <p:nvPr/>
        </p:nvSpPr>
        <p:spPr>
          <a:xfrm>
            <a:off x="8311896" y="3099816"/>
            <a:ext cx="1042416" cy="1197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DA1B8A6-0D2C-DA65-D5E2-AA9B9FE324B3}"/>
              </a:ext>
            </a:extLst>
          </p:cNvPr>
          <p:cNvSpPr/>
          <p:nvPr/>
        </p:nvSpPr>
        <p:spPr>
          <a:xfrm>
            <a:off x="5650992" y="3867912"/>
            <a:ext cx="3694176" cy="4206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Botão de Ação: Avançar ou Próximo 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5140336-A08C-85B3-0BEB-A2A1E61A1EDD}"/>
              </a:ext>
            </a:extLst>
          </p:cNvPr>
          <p:cNvSpPr/>
          <p:nvPr/>
        </p:nvSpPr>
        <p:spPr>
          <a:xfrm>
            <a:off x="5010912" y="5321808"/>
            <a:ext cx="292608" cy="176212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93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>
            <a:spLocks noGrp="1"/>
          </p:cNvSpPr>
          <p:nvPr>
            <p:ph type="subTitle" idx="1"/>
          </p:nvPr>
        </p:nvSpPr>
        <p:spPr>
          <a:xfrm>
            <a:off x="1304544" y="1175637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/>
              <a:t>Problema a ser resolvido</a:t>
            </a:r>
            <a:endParaRPr/>
          </a:p>
        </p:txBody>
      </p:sp>
      <p:grpSp>
        <p:nvGrpSpPr>
          <p:cNvPr id="93" name="Google Shape;93;p2"/>
          <p:cNvGrpSpPr/>
          <p:nvPr/>
        </p:nvGrpSpPr>
        <p:grpSpPr>
          <a:xfrm>
            <a:off x="-3459358" y="1307798"/>
            <a:ext cx="14525687" cy="5397257"/>
            <a:chOff x="-4530730" y="-694738"/>
            <a:chExt cx="14525687" cy="5397257"/>
          </a:xfrm>
        </p:grpSpPr>
        <p:sp>
          <p:nvSpPr>
            <p:cNvPr id="94" name="Google Shape;94;p2"/>
            <p:cNvSpPr/>
            <p:nvPr/>
          </p:nvSpPr>
          <p:spPr>
            <a:xfrm>
              <a:off x="-4530730" y="-694738"/>
              <a:ext cx="5397257" cy="5397257"/>
            </a:xfrm>
            <a:prstGeom prst="blockArc">
              <a:avLst>
                <a:gd name="adj1" fmla="val 18900000"/>
                <a:gd name="adj2" fmla="val 2700000"/>
                <a:gd name="adj3" fmla="val 400"/>
              </a:avLst>
            </a:prstGeom>
            <a:noFill/>
            <a:ln w="19050" cap="flat" cmpd="sng">
              <a:solidFill>
                <a:srgbClr val="1054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79343" y="250406"/>
              <a:ext cx="9615614" cy="501132"/>
            </a:xfrm>
            <a:prstGeom prst="rect">
              <a:avLst/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379343" y="250406"/>
              <a:ext cx="9615614" cy="501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775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CadÚnico - principal instrumento para caracterização econômica das famílias de baixa renda residentes no Brasil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6135" y="187764"/>
              <a:ext cx="626416" cy="626416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38440" y="1001865"/>
              <a:ext cx="9256516" cy="501132"/>
            </a:xfrm>
            <a:prstGeom prst="rect">
              <a:avLst/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738440" y="1001865"/>
              <a:ext cx="9256516" cy="501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775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Utilizado por mais de 40 programas federais para seleção de beneficiários, incluindo o Programa Bolsa Família e o Benefício de Prestação Continuada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25232" y="939223"/>
              <a:ext cx="626416" cy="626416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48654" y="1753324"/>
              <a:ext cx="9146302" cy="501132"/>
            </a:xfrm>
            <a:prstGeom prst="rect">
              <a:avLst/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8654" y="1753324"/>
              <a:ext cx="9146302" cy="501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775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Processo de qualificação cadastral com o objetivo de reduzir erros de inclusão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35446" y="1690682"/>
              <a:ext cx="626416" cy="626416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38440" y="2504782"/>
              <a:ext cx="9256516" cy="501132"/>
            </a:xfrm>
            <a:prstGeom prst="rect">
              <a:avLst/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738440" y="2504782"/>
              <a:ext cx="9256516" cy="501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775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Apenas em 2024 mais de 3,3 milhões de famílias convocadas para o processo de averiguação cadastral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25232" y="2442141"/>
              <a:ext cx="626416" cy="626416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79343" y="3256241"/>
              <a:ext cx="9615614" cy="501132"/>
            </a:xfrm>
            <a:prstGeom prst="rect">
              <a:avLst/>
            </a:prstGeom>
            <a:noFill/>
            <a:ln w="19050" cap="flat" cmpd="sng">
              <a:solidFill>
                <a:srgbClr val="27531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379343" y="3256241"/>
              <a:ext cx="9615614" cy="501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775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Necessidade de automatização da identificação do público de averiguação cadastral com base nos dados do CadÚnico</a:t>
              </a:r>
              <a:endParaRPr sz="1500" b="0" i="0" u="none" strike="noStrike" cap="none">
                <a:solidFill>
                  <a:srgbClr val="2753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6135" y="3193600"/>
              <a:ext cx="626416" cy="626416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1304544" y="1175637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/>
              <a:t>Abordagem para solucionar o problema</a:t>
            </a:r>
            <a:endParaRPr/>
          </a:p>
        </p:txBody>
      </p:sp>
      <p:grpSp>
        <p:nvGrpSpPr>
          <p:cNvPr id="116" name="Google Shape;116;p3"/>
          <p:cNvGrpSpPr/>
          <p:nvPr/>
        </p:nvGrpSpPr>
        <p:grpSpPr>
          <a:xfrm>
            <a:off x="1042416" y="2357309"/>
            <a:ext cx="10133584" cy="3281175"/>
            <a:chOff x="0" y="43877"/>
            <a:chExt cx="10133584" cy="3281175"/>
          </a:xfrm>
        </p:grpSpPr>
        <p:sp>
          <p:nvSpPr>
            <p:cNvPr id="117" name="Google Shape;117;p3"/>
            <p:cNvSpPr/>
            <p:nvPr/>
          </p:nvSpPr>
          <p:spPr>
            <a:xfrm>
              <a:off x="0" y="43877"/>
              <a:ext cx="10133584" cy="798525"/>
            </a:xfrm>
            <a:prstGeom prst="roundRect">
              <a:avLst>
                <a:gd name="adj" fmla="val 16667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38981" y="82858"/>
              <a:ext cx="10055622" cy="720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Classificar as famílias em classes de renda de acordo com a renda média per capita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0" y="842403"/>
              <a:ext cx="10133584" cy="82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0" y="842403"/>
              <a:ext cx="10133584" cy="82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1725" tIns="25400" rIns="142225" bIns="254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Classe 0 – pobreza (R$ 0,00 a 178,00 – considerando o PBF/2018)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Classe 1 – baixa renda (R$ 178,01 a 477,00 – considerando S/M de 2018)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Classe 2 – acima de ½ S.M. (Acima de R$ 477,00)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0" y="1670403"/>
              <a:ext cx="10133584" cy="798525"/>
            </a:xfrm>
            <a:prstGeom prst="roundRect">
              <a:avLst>
                <a:gd name="adj" fmla="val 16667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38981" y="1709384"/>
              <a:ext cx="10055622" cy="720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Preparar um modelo de classificação para predizer a classe da família de acordo com as características obtidas por meio do CadÚnico</a:t>
              </a: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0" y="2526527"/>
              <a:ext cx="10133584" cy="798525"/>
            </a:xfrm>
            <a:prstGeom prst="roundRect">
              <a:avLst>
                <a:gd name="adj" fmla="val 16667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38981" y="2565508"/>
              <a:ext cx="10055622" cy="720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As famílias classificadas em uma classe acima da constante no CadÚnico serão chamadas para averiguação cadastral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>
            <a:spLocks noGrp="1"/>
          </p:cNvSpPr>
          <p:nvPr>
            <p:ph type="subTitle" idx="1"/>
          </p:nvPr>
        </p:nvSpPr>
        <p:spPr>
          <a:xfrm>
            <a:off x="1240536" y="1175637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/>
              <a:t>Dados utilizados</a:t>
            </a:r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1512733" y="2258952"/>
            <a:ext cx="9295475" cy="3144768"/>
            <a:chOff x="1817533" y="383"/>
            <a:chExt cx="8556933" cy="3144768"/>
          </a:xfrm>
        </p:grpSpPr>
        <p:sp>
          <p:nvSpPr>
            <p:cNvPr id="132" name="Google Shape;132;p4"/>
            <p:cNvSpPr/>
            <p:nvPr/>
          </p:nvSpPr>
          <p:spPr>
            <a:xfrm rot="10800000">
              <a:off x="2266786" y="383"/>
              <a:ext cx="8107680" cy="898505"/>
            </a:xfrm>
            <a:prstGeom prst="homePlate">
              <a:avLst>
                <a:gd name="adj" fmla="val 50000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2491412" y="383"/>
              <a:ext cx="7883054" cy="8985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6200" tIns="91425" rIns="17067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pt-BR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Dados amostrais desidentificados disponibilizados no Portal de Dados Abertos - 2018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1817533" y="383"/>
              <a:ext cx="898505" cy="898505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 rot="10800000">
              <a:off x="2266786" y="1123515"/>
              <a:ext cx="8107680" cy="898505"/>
            </a:xfrm>
            <a:prstGeom prst="homePlate">
              <a:avLst>
                <a:gd name="adj" fmla="val 50000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2491412" y="1123515"/>
              <a:ext cx="7883054" cy="8985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6200" tIns="91425" rIns="17067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pt-BR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Regras de preenchimento do formulário do CadÚnico com campos obrigatórios e outros condicionados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817533" y="1123515"/>
              <a:ext cx="898505" cy="898505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 rot="10800000">
              <a:off x="2266786" y="2246646"/>
              <a:ext cx="8107680" cy="898505"/>
            </a:xfrm>
            <a:prstGeom prst="homePlate">
              <a:avLst>
                <a:gd name="adj" fmla="val 50000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2491412" y="2246646"/>
              <a:ext cx="7883054" cy="8985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6200" tIns="91425" rIns="17067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pt-BR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Duas bases de dados, uma relacionada à família (+ de 4,8mi de linhas) e outra a pessoas (+ 12,8mi de linhas)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817533" y="2246646"/>
              <a:ext cx="898505" cy="898505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>
            <a:spLocks noGrp="1"/>
          </p:cNvSpPr>
          <p:nvPr>
            <p:ph type="subTitle" idx="1"/>
          </p:nvPr>
        </p:nvSpPr>
        <p:spPr>
          <a:xfrm>
            <a:off x="1231392" y="1139061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/>
              <a:t>Pré-processamento</a:t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576580" y="1788285"/>
            <a:ext cx="10926571" cy="4228467"/>
            <a:chOff x="0" y="0"/>
            <a:chExt cx="10926571" cy="4228467"/>
          </a:xfrm>
        </p:grpSpPr>
        <p:sp>
          <p:nvSpPr>
            <p:cNvPr id="148" name="Google Shape;148;p5"/>
            <p:cNvSpPr/>
            <p:nvPr/>
          </p:nvSpPr>
          <p:spPr>
            <a:xfrm>
              <a:off x="0" y="0"/>
              <a:ext cx="2134096" cy="4228467"/>
            </a:xfrm>
            <a:prstGeom prst="roundRect">
              <a:avLst>
                <a:gd name="adj" fmla="val 10000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0" y="1691386"/>
              <a:ext cx="2134096" cy="1691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Domicílio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pt-B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Avaliação de variáveis categóricas e quantitativas como água canalizada, material piso/parede, qtd de cômodos, etc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63008" y="253708"/>
              <a:ext cx="1408079" cy="1408079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198118" y="0"/>
              <a:ext cx="2134096" cy="4228467"/>
            </a:xfrm>
            <a:prstGeom prst="roundRect">
              <a:avLst>
                <a:gd name="adj" fmla="val 10000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2198118" y="1691386"/>
              <a:ext cx="2134096" cy="1691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Trabalho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pt-B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Criação de novas features com o percentual das pessoas &gt; 14 anos na família que trabalharam na última semana ou últimos 12 meses, tipo de ocupação, etc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561127" y="253708"/>
              <a:ext cx="1408079" cy="1408079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4396237" y="0"/>
              <a:ext cx="2134096" cy="4228467"/>
            </a:xfrm>
            <a:prstGeom prst="roundRect">
              <a:avLst>
                <a:gd name="adj" fmla="val 10000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"/>
            <p:cNvSpPr txBox="1"/>
            <p:nvPr/>
          </p:nvSpPr>
          <p:spPr>
            <a:xfrm>
              <a:off x="4396237" y="1691386"/>
              <a:ext cx="2134096" cy="1691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Escolaridade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pt-B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Criação de novas features criando percentuais de acordo com a faixa etária e o nível de escolaridade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pt-B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Dados do ideb de 2017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4759246" y="253708"/>
              <a:ext cx="1408079" cy="1408079"/>
            </a:xfrm>
            <a:prstGeom prst="ellipse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594356" y="0"/>
              <a:ext cx="2134096" cy="4228467"/>
            </a:xfrm>
            <a:prstGeom prst="roundRect">
              <a:avLst>
                <a:gd name="adj" fmla="val 10000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"/>
            <p:cNvSpPr txBox="1"/>
            <p:nvPr/>
          </p:nvSpPr>
          <p:spPr>
            <a:xfrm>
              <a:off x="6594356" y="1691386"/>
              <a:ext cx="2134096" cy="1691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Composição Familiar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pt-B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Criação de novas features agrupando o dado de pessoas na família de acordo com características como idade, deficiência física, marcação de GPTE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957365" y="253708"/>
              <a:ext cx="1408079" cy="1408079"/>
            </a:xfrm>
            <a:prstGeom prst="ellipse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8792475" y="0"/>
              <a:ext cx="2134096" cy="4228467"/>
            </a:xfrm>
            <a:prstGeom prst="roundRect">
              <a:avLst>
                <a:gd name="adj" fmla="val 10000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 txBox="1"/>
            <p:nvPr/>
          </p:nvSpPr>
          <p:spPr>
            <a:xfrm>
              <a:off x="8792475" y="1691386"/>
              <a:ext cx="2134096" cy="1691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1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pt-BR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Responsável Familiar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Char char="•"/>
              </a:pPr>
              <a:r>
                <a:rPr lang="pt-BR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Criação de novas features a partir do filtro de RF para avaliação das características de idade, raça/cor, escolaridade, trabalho.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9155484" y="253708"/>
              <a:ext cx="1408079" cy="1408079"/>
            </a:xfrm>
            <a:prstGeom prst="ellipse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437062" y="3382773"/>
              <a:ext cx="10052446" cy="63427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A9B8AA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5"/>
          <p:cNvSpPr txBox="1"/>
          <p:nvPr/>
        </p:nvSpPr>
        <p:spPr>
          <a:xfrm>
            <a:off x="1920240" y="5303520"/>
            <a:ext cx="88788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Limpeza dos campos NaN de acordo com as regras de preenchimento do formulário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9499675" y="6101750"/>
            <a:ext cx="185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Mariana</a:t>
            </a:r>
            <a:endParaRPr sz="1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7290100" y="6101750"/>
            <a:ext cx="185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Grinaldo</a:t>
            </a:r>
            <a:endParaRPr sz="1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5168850" y="6101750"/>
            <a:ext cx="185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Risla</a:t>
            </a:r>
            <a:endParaRPr sz="1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3000725" y="6101750"/>
            <a:ext cx="185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Michela</a:t>
            </a:r>
            <a:endParaRPr sz="1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749725" y="6101750"/>
            <a:ext cx="1854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Renata</a:t>
            </a:r>
            <a:endParaRPr sz="1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/>
          <p:cNvSpPr txBox="1">
            <a:spLocks noGrp="1"/>
          </p:cNvSpPr>
          <p:nvPr>
            <p:ph type="subTitle" idx="1"/>
          </p:nvPr>
        </p:nvSpPr>
        <p:spPr>
          <a:xfrm>
            <a:off x="1231392" y="1139061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/>
              <a:t>Treinamento</a:t>
            </a:r>
            <a:endParaRPr/>
          </a:p>
        </p:txBody>
      </p:sp>
      <p:grpSp>
        <p:nvGrpSpPr>
          <p:cNvPr id="176" name="Google Shape;176;p6"/>
          <p:cNvGrpSpPr/>
          <p:nvPr/>
        </p:nvGrpSpPr>
        <p:grpSpPr>
          <a:xfrm>
            <a:off x="1445776" y="2048371"/>
            <a:ext cx="8928590" cy="3757953"/>
            <a:chOff x="1024" y="115"/>
            <a:chExt cx="8928590" cy="3757953"/>
          </a:xfrm>
        </p:grpSpPr>
        <p:sp>
          <p:nvSpPr>
            <p:cNvPr id="177" name="Google Shape;177;p6"/>
            <p:cNvSpPr/>
            <p:nvPr/>
          </p:nvSpPr>
          <p:spPr>
            <a:xfrm>
              <a:off x="1024" y="115"/>
              <a:ext cx="8928590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"/>
            <p:cNvSpPr txBox="1"/>
            <p:nvPr/>
          </p:nvSpPr>
          <p:spPr>
            <a:xfrm>
              <a:off x="34723" y="33814"/>
              <a:ext cx="8861192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3300"/>
                <a:buFont typeface="Arial"/>
                <a:buNone/>
              </a:pPr>
              <a:r>
                <a:rPr lang="pt-BR" sz="33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Base de dados preparada para treinar o modelo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1024" y="1303803"/>
              <a:ext cx="4404314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 txBox="1"/>
            <p:nvPr/>
          </p:nvSpPr>
          <p:spPr>
            <a:xfrm>
              <a:off x="34723" y="1337502"/>
              <a:ext cx="4336916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2200"/>
                <a:buFont typeface="Arial"/>
                <a:buNone/>
              </a:pPr>
              <a:r>
                <a:rPr lang="pt-BR" sz="22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Base amostral balanceada na origem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1024" y="2607492"/>
              <a:ext cx="1428117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 txBox="1"/>
            <p:nvPr/>
          </p:nvSpPr>
          <p:spPr>
            <a:xfrm>
              <a:off x="34723" y="2641191"/>
              <a:ext cx="1360719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Random Forest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1489123" y="2607492"/>
              <a:ext cx="1428117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 txBox="1"/>
            <p:nvPr/>
          </p:nvSpPr>
          <p:spPr>
            <a:xfrm>
              <a:off x="1522822" y="2641191"/>
              <a:ext cx="1360719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XGBoost</a:t>
              </a:r>
              <a:endParaRPr sz="2000" b="0" i="0" u="none" strike="noStrike" cap="none">
                <a:solidFill>
                  <a:srgbClr val="2753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2977221" y="2607492"/>
              <a:ext cx="1428117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 txBox="1"/>
            <p:nvPr/>
          </p:nvSpPr>
          <p:spPr>
            <a:xfrm>
              <a:off x="3010920" y="2641191"/>
              <a:ext cx="1360719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CatBoost</a:t>
              </a:r>
              <a:endParaRPr sz="2000" b="0" i="0" u="none" strike="noStrike" cap="none">
                <a:solidFill>
                  <a:srgbClr val="2753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4525300" y="1303803"/>
              <a:ext cx="4404314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 txBox="1"/>
            <p:nvPr/>
          </p:nvSpPr>
          <p:spPr>
            <a:xfrm>
              <a:off x="4558999" y="1337502"/>
              <a:ext cx="4336916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2200"/>
                <a:buFont typeface="Arial"/>
                <a:buNone/>
              </a:pPr>
              <a:r>
                <a:rPr lang="pt-BR" sz="22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Base amostral com estratificação de acordo com a target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4525300" y="2607492"/>
              <a:ext cx="1428117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 txBox="1"/>
            <p:nvPr/>
          </p:nvSpPr>
          <p:spPr>
            <a:xfrm>
              <a:off x="4558999" y="2641191"/>
              <a:ext cx="1360719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2000"/>
                <a:buFont typeface="Arial"/>
                <a:buNone/>
              </a:pPr>
              <a:r>
                <a:rPr lang="pt-BR" sz="19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Regressão </a:t>
              </a:r>
              <a:r>
                <a:rPr lang="pt-BR" sz="20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Logística</a:t>
              </a:r>
              <a:endParaRPr sz="2000" b="0" i="0" u="none" strike="noStrike" cap="none">
                <a:solidFill>
                  <a:srgbClr val="2753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013399" y="2607492"/>
              <a:ext cx="1428117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 txBox="1"/>
            <p:nvPr/>
          </p:nvSpPr>
          <p:spPr>
            <a:xfrm>
              <a:off x="6047098" y="2641191"/>
              <a:ext cx="1360719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KNN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7501497" y="2607492"/>
              <a:ext cx="1428117" cy="11505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9050" cap="flat" cmpd="sng">
              <a:solidFill>
                <a:srgbClr val="145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 txBox="1"/>
            <p:nvPr/>
          </p:nvSpPr>
          <p:spPr>
            <a:xfrm>
              <a:off x="7535196" y="2641191"/>
              <a:ext cx="1360719" cy="1083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5316"/>
                </a:buClr>
                <a:buSzPts val="2000"/>
                <a:buFont typeface="Arial"/>
                <a:buNone/>
              </a:pPr>
              <a:r>
                <a:rPr lang="pt-BR" sz="2000" b="0" i="0" u="none" strike="noStrike" cap="none">
                  <a:solidFill>
                    <a:srgbClr val="275316"/>
                  </a:solidFill>
                  <a:latin typeface="Arial"/>
                  <a:ea typeface="Arial"/>
                  <a:cs typeface="Arial"/>
                  <a:sym typeface="Arial"/>
                </a:rPr>
                <a:t>Árvore de Decisão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30f408405be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3700" y="1144603"/>
            <a:ext cx="2636100" cy="3192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30f408405be_0_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5750" y="4506350"/>
            <a:ext cx="48482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30f408405be_0_99" descr="Texto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85257" y="88437"/>
            <a:ext cx="1886624" cy="88122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30f408405be_0_99"/>
          <p:cNvSpPr txBox="1">
            <a:spLocks noGrp="1"/>
          </p:cNvSpPr>
          <p:nvPr>
            <p:ph type="subTitle" idx="1"/>
          </p:nvPr>
        </p:nvSpPr>
        <p:spPr>
          <a:xfrm>
            <a:off x="1218090" y="469075"/>
            <a:ext cx="91440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3200" b="1"/>
              <a:t>Avaliação - comparando modelos</a:t>
            </a:r>
            <a:endParaRPr/>
          </a:p>
        </p:txBody>
      </p:sp>
      <p:pic>
        <p:nvPicPr>
          <p:cNvPr id="203" name="Google Shape;203;g30f408405be_0_99" descr="Tabela&#10;&#10;Descrição gerada automa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3183" y="1473385"/>
            <a:ext cx="2540926" cy="4927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30f408405be_0_9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4002" y="1473384"/>
            <a:ext cx="2306022" cy="2485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30f408405be_0_99" descr="Tabela&#10;&#10;Descrição gerada automaticament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22665" y="1484036"/>
            <a:ext cx="2413485" cy="251374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30f408405be_0_99"/>
          <p:cNvSpPr/>
          <p:nvPr/>
        </p:nvSpPr>
        <p:spPr>
          <a:xfrm>
            <a:off x="433183" y="3447288"/>
            <a:ext cx="2541000" cy="512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30f408405be_0_99"/>
          <p:cNvSpPr/>
          <p:nvPr/>
        </p:nvSpPr>
        <p:spPr>
          <a:xfrm>
            <a:off x="8188800" y="1582325"/>
            <a:ext cx="2541000" cy="935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30f408405be_0_99"/>
          <p:cNvSpPr/>
          <p:nvPr/>
        </p:nvSpPr>
        <p:spPr>
          <a:xfrm>
            <a:off x="3091645" y="3434465"/>
            <a:ext cx="2413500" cy="563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30f408405be_0_99"/>
          <p:cNvSpPr/>
          <p:nvPr/>
        </p:nvSpPr>
        <p:spPr>
          <a:xfrm>
            <a:off x="5656669" y="1790994"/>
            <a:ext cx="2413500" cy="774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30f408405be_0_99"/>
          <p:cNvSpPr/>
          <p:nvPr/>
        </p:nvSpPr>
        <p:spPr>
          <a:xfrm>
            <a:off x="1289612" y="2766909"/>
            <a:ext cx="1365600" cy="5121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melhor no treino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0f408405be_0_99"/>
          <p:cNvSpPr/>
          <p:nvPr/>
        </p:nvSpPr>
        <p:spPr>
          <a:xfrm>
            <a:off x="415179" y="5874026"/>
            <a:ext cx="2541000" cy="512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30f408405be_0_99"/>
          <p:cNvSpPr/>
          <p:nvPr/>
        </p:nvSpPr>
        <p:spPr>
          <a:xfrm>
            <a:off x="1002030" y="5261911"/>
            <a:ext cx="1365600" cy="5121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melhor no treino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30f408405be_0_99"/>
          <p:cNvSpPr/>
          <p:nvPr/>
        </p:nvSpPr>
        <p:spPr>
          <a:xfrm>
            <a:off x="9808693" y="921171"/>
            <a:ext cx="2002800" cy="4683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parecida com diferentes estratégicas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30f408405be_0_99"/>
          <p:cNvSpPr/>
          <p:nvPr/>
        </p:nvSpPr>
        <p:spPr>
          <a:xfrm>
            <a:off x="3341541" y="2917853"/>
            <a:ext cx="2121000" cy="361200"/>
          </a:xfrm>
          <a:prstGeom prst="wedgeRectCallout">
            <a:avLst>
              <a:gd name="adj1" fmla="val -20402"/>
              <a:gd name="adj2" fmla="val 78361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parecida usando LIME para seleção de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30f408405be_0_99"/>
          <p:cNvSpPr/>
          <p:nvPr/>
        </p:nvSpPr>
        <p:spPr>
          <a:xfrm>
            <a:off x="6223206" y="1256902"/>
            <a:ext cx="1930500" cy="4521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parecida com diferentes estratégicas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30f408405be_0_9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126750" y="4084006"/>
            <a:ext cx="4071219" cy="237823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30f408405be_0_99"/>
          <p:cNvSpPr/>
          <p:nvPr/>
        </p:nvSpPr>
        <p:spPr>
          <a:xfrm>
            <a:off x="3164002" y="5958864"/>
            <a:ext cx="4034100" cy="525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30f408405be_0_99"/>
          <p:cNvSpPr/>
          <p:nvPr/>
        </p:nvSpPr>
        <p:spPr>
          <a:xfrm>
            <a:off x="3939165" y="5162326"/>
            <a:ext cx="2361600" cy="622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 promissores – depois identificado contaminação do teste pelos dados de treino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30f408405be_0_99"/>
          <p:cNvSpPr/>
          <p:nvPr/>
        </p:nvSpPr>
        <p:spPr>
          <a:xfrm>
            <a:off x="7265750" y="4506375"/>
            <a:ext cx="4802400" cy="80899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30f408405be_0_99"/>
          <p:cNvSpPr/>
          <p:nvPr/>
        </p:nvSpPr>
        <p:spPr>
          <a:xfrm>
            <a:off x="8894221" y="3625857"/>
            <a:ext cx="2636100" cy="622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 semelhantes treino/teste. Escolha por outros parâmetros além da Acurácia: Recall e AUC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 txBox="1">
            <a:spLocks noGrp="1"/>
          </p:cNvSpPr>
          <p:nvPr>
            <p:ph type="subTitle" idx="1"/>
          </p:nvPr>
        </p:nvSpPr>
        <p:spPr>
          <a:xfrm>
            <a:off x="1158240" y="853075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 dirty="0"/>
              <a:t>Avaliação – modelo treino/teste</a:t>
            </a:r>
            <a:endParaRPr dirty="0"/>
          </a:p>
        </p:txBody>
      </p:sp>
      <p:pic>
        <p:nvPicPr>
          <p:cNvPr id="227" name="Google Shape;227;p8" descr="Gráfico, Gráfico de mapa de árvore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992" y="1734299"/>
            <a:ext cx="5007735" cy="391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 descr="Gráfico, Gráfico de barras, Histograma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30240" y="1885370"/>
            <a:ext cx="5919917" cy="36106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28A026A-5CF3-D702-C2A7-263F200F90B2}"/>
              </a:ext>
            </a:extLst>
          </p:cNvPr>
          <p:cNvSpPr/>
          <p:nvPr/>
        </p:nvSpPr>
        <p:spPr>
          <a:xfrm>
            <a:off x="3163824" y="1984248"/>
            <a:ext cx="1097280" cy="31363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79F8641-B9AD-82E0-1197-75DAA632E8FC}"/>
              </a:ext>
            </a:extLst>
          </p:cNvPr>
          <p:cNvSpPr/>
          <p:nvPr/>
        </p:nvSpPr>
        <p:spPr>
          <a:xfrm>
            <a:off x="1071154" y="4079631"/>
            <a:ext cx="3203013" cy="104100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257" y="88437"/>
            <a:ext cx="1886626" cy="8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4"/>
          <p:cNvSpPr txBox="1">
            <a:spLocks noGrp="1"/>
          </p:cNvSpPr>
          <p:nvPr>
            <p:ph type="subTitle" idx="1"/>
          </p:nvPr>
        </p:nvSpPr>
        <p:spPr>
          <a:xfrm>
            <a:off x="1158240" y="853075"/>
            <a:ext cx="9144000" cy="4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 b="1" dirty="0"/>
              <a:t>Avaliação – modelo treino/teste</a:t>
            </a:r>
            <a:endParaRPr dirty="0"/>
          </a:p>
        </p:txBody>
      </p:sp>
      <p:pic>
        <p:nvPicPr>
          <p:cNvPr id="235" name="Google Shape;235;p24" descr="Gráfico, Diagram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5283" y="1424939"/>
            <a:ext cx="6252754" cy="4674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4" descr="Tabela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08037" y="2676137"/>
            <a:ext cx="3857132" cy="150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D567D57-5AF1-1EEB-2CD9-281FD322EC56}"/>
              </a:ext>
            </a:extLst>
          </p:cNvPr>
          <p:cNvSpPr/>
          <p:nvPr/>
        </p:nvSpPr>
        <p:spPr>
          <a:xfrm>
            <a:off x="7608037" y="3429000"/>
            <a:ext cx="3857132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616</Words>
  <Application>Microsoft Office PowerPoint</Application>
  <PresentationFormat>Widescreen</PresentationFormat>
  <Paragraphs>87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Aptos Narrow</vt:lpstr>
      <vt:lpstr>Play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Comparando com um caso concreto  Povoamento maio/2023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MARIANA NOGUEIRA DE SOUSA</dc:creator>
  <cp:lastModifiedBy>MARIANA NOGUEIRA DE SOUSA</cp:lastModifiedBy>
  <cp:revision>7</cp:revision>
  <dcterms:created xsi:type="dcterms:W3CDTF">2024-10-25T18:41:36Z</dcterms:created>
  <dcterms:modified xsi:type="dcterms:W3CDTF">2024-10-29T13:13:27Z</dcterms:modified>
</cp:coreProperties>
</file>