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57" r:id="rId4"/>
    <p:sldId id="265" r:id="rId5"/>
    <p:sldId id="260" r:id="rId6"/>
    <p:sldId id="261" r:id="rId7"/>
    <p:sldId id="263" r:id="rId8"/>
    <p:sldId id="267" r:id="rId9"/>
    <p:sldId id="262" r:id="rId10"/>
    <p:sldId id="258" r:id="rId11"/>
    <p:sldId id="259" r:id="rId12"/>
    <p:sldId id="266" r:id="rId13"/>
    <p:sldId id="264" r:id="rId14"/>
    <p:sldId id="269" r:id="rId15"/>
    <p:sldId id="270" r:id="rId16"/>
    <p:sldId id="271" r:id="rId17"/>
  </p:sldIdLst>
  <p:sldSz cx="12192000" cy="6858000"/>
  <p:notesSz cx="6858000" cy="9144000"/>
  <p:custShowLst>
    <p:custShow name="Apresentação personalizada 1" id="0">
      <p:sldLst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5D28172-59B1-46E7-B692-A99993C846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2C95779-C516-40A6-BF7E-5923EC078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2A25-19B3-4A7A-AC89-4259931FF7F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918998-89A8-4AB4-B8A5-F27F42AB4B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41BB8C5-5589-4636-B6EC-E9B1719A1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BB2AE-68D1-4FD1-94C1-63BE6F9842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105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61B-E294-4857-90DE-85ED52E51EFF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BA386-3FC3-4AE0-BF5D-DA867CB001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982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68DCAA-625D-4002-9306-F19A6364672D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562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BCC1-204A-49FD-80BF-01CD99A62E3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BB-083C-4070-AA60-BC199DD2E47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2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C261-E26E-4C3A-B2E3-82A7BD1F483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30E53-BA1C-4EA6-B4E8-43204775DBA7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73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EF7-355D-4C43-A62A-09A9E7447A6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8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40D4-1176-408A-AFC0-63A8D0D2302C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566D-A9F0-493E-A9B0-578C8E20936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6825-2399-4B74-8BED-FC76E4B52D16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8CBD6-8BA2-4F81-8B62-7FECC1D1F01F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8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2C8F1-C733-4C4C-B07A-E21C0875D69E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7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9B52C4F-2033-4A49-BF1A-020665DD373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9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7776E-91EC-4E16-B431-1F89DF63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15748"/>
            <a:ext cx="8361229" cy="2098226"/>
          </a:xfrm>
        </p:spPr>
        <p:txBody>
          <a:bodyPr/>
          <a:lstStyle/>
          <a:p>
            <a:r>
              <a:rPr lang="pt-P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UGHEATS </a:t>
            </a:r>
            <a:br>
              <a:rPr lang="pt-PT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P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FOOD DELIVERY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B411F-6588-4378-81AD-920FC1F9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981" y="4578908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pt-PT" sz="1600" dirty="0"/>
              <a:t>Realizado por:</a:t>
            </a:r>
          </a:p>
          <a:p>
            <a:r>
              <a:rPr lang="pt-PT" sz="1600" dirty="0"/>
              <a:t>Mariana Ramos (up201806869)</a:t>
            </a:r>
          </a:p>
          <a:p>
            <a:r>
              <a:rPr lang="pt-PT" sz="1600" dirty="0"/>
              <a:t>Raquel Sepúlveda (up201806664)</a:t>
            </a:r>
          </a:p>
          <a:p>
            <a:r>
              <a:rPr lang="pt-PT" sz="1600" dirty="0"/>
              <a:t>Rita Silva (up201806527</a:t>
            </a:r>
            <a:r>
              <a:rPr lang="pt-P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5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2C9F-30EE-4F28-8D12-A86D7C1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84085" cy="922106"/>
          </a:xfrm>
        </p:spPr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11983A-B22A-4656-9E60-7D0C0EF7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6535"/>
            <a:ext cx="5095461" cy="5301465"/>
          </a:xfrm>
        </p:spPr>
        <p:txBody>
          <a:bodyPr>
            <a:normAutofit/>
          </a:bodyPr>
          <a:lstStyle/>
          <a:p>
            <a:r>
              <a:rPr lang="pt-PT" dirty="0"/>
              <a:t>Clientes:</a:t>
            </a:r>
          </a:p>
          <a:p>
            <a:pPr lvl="1"/>
            <a:r>
              <a:rPr lang="pt-PT" dirty="0"/>
              <a:t>Login </a:t>
            </a:r>
          </a:p>
          <a:p>
            <a:pPr lvl="2"/>
            <a:r>
              <a:rPr lang="pt-PT" dirty="0"/>
              <a:t>Realizar encomendas:</a:t>
            </a:r>
          </a:p>
          <a:p>
            <a:pPr lvl="3"/>
            <a:r>
              <a:rPr lang="pt-PT" dirty="0"/>
              <a:t>Procurar restaurantes por: </a:t>
            </a:r>
          </a:p>
          <a:p>
            <a:pPr lvl="4">
              <a:buFont typeface="+mj-lt"/>
              <a:buAutoNum type="arabicPeriod"/>
            </a:pPr>
            <a:r>
              <a:rPr lang="pt-PT" dirty="0"/>
              <a:t>Zona geográfica (OK)</a:t>
            </a:r>
          </a:p>
          <a:p>
            <a:pPr lvl="4">
              <a:buFont typeface="+mj-lt"/>
              <a:buAutoNum type="arabicPeriod"/>
            </a:pPr>
            <a:r>
              <a:rPr lang="pt-PT" dirty="0"/>
              <a:t>Ordem alfabética (OK)</a:t>
            </a:r>
          </a:p>
          <a:p>
            <a:pPr lvl="4">
              <a:buFont typeface="+mj-lt"/>
              <a:buAutoNum type="arabicPeriod"/>
            </a:pPr>
            <a:r>
              <a:rPr lang="pt-PT" dirty="0"/>
              <a:t>Tipo de culinária (OK)</a:t>
            </a:r>
          </a:p>
          <a:p>
            <a:pPr lvl="4">
              <a:buFont typeface="+mj-lt"/>
              <a:buAutoNum type="arabicPeriod"/>
            </a:pPr>
            <a:r>
              <a:rPr lang="pt-PT" dirty="0"/>
              <a:t>Intervalo de preço (OK)</a:t>
            </a:r>
          </a:p>
          <a:p>
            <a:pPr lvl="2"/>
            <a:r>
              <a:rPr lang="pt-PT" dirty="0"/>
              <a:t>Ver sua informação (OK)</a:t>
            </a:r>
          </a:p>
          <a:p>
            <a:pPr lvl="2"/>
            <a:r>
              <a:rPr lang="pt-PT" dirty="0"/>
              <a:t>Eliminar o seu registo (OK)</a:t>
            </a:r>
          </a:p>
          <a:p>
            <a:pPr marL="987552" lvl="2" indent="0">
              <a:buNone/>
            </a:pPr>
            <a:endParaRPr lang="pt-PT" dirty="0"/>
          </a:p>
          <a:p>
            <a:pPr lvl="1"/>
            <a:r>
              <a:rPr lang="pt-PT" dirty="0"/>
              <a:t>Registo (OK)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B4E2D8-CABF-4AB6-A93A-13CED59115AB}"/>
              </a:ext>
            </a:extLst>
          </p:cNvPr>
          <p:cNvSpPr/>
          <p:nvPr/>
        </p:nvSpPr>
        <p:spPr>
          <a:xfrm>
            <a:off x="11745468" y="6488668"/>
            <a:ext cx="44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6B8F3DCA-FC9E-4033-9EAE-6CEF0DB4EC05}"/>
              </a:ext>
            </a:extLst>
          </p:cNvPr>
          <p:cNvSpPr txBox="1">
            <a:spLocks/>
          </p:cNvSpPr>
          <p:nvPr/>
        </p:nvSpPr>
        <p:spPr>
          <a:xfrm>
            <a:off x="6096000" y="1548495"/>
            <a:ext cx="5148879" cy="530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Funcionários :</a:t>
            </a:r>
          </a:p>
          <a:p>
            <a:pPr lvl="1"/>
            <a:r>
              <a:rPr lang="pt-PT" dirty="0"/>
              <a:t>Administrador:</a:t>
            </a:r>
          </a:p>
          <a:p>
            <a:pPr lvl="2"/>
            <a:r>
              <a:rPr lang="pt-PT" dirty="0"/>
              <a:t>Adicionar / remover funcionário (OK)</a:t>
            </a:r>
          </a:p>
          <a:p>
            <a:pPr marL="987552" lvl="2" indent="0">
              <a:buNone/>
            </a:pPr>
            <a:r>
              <a:rPr lang="pt-PT" dirty="0"/>
              <a:t>Com nova política de contratar funcionários já conhecidos (OK)</a:t>
            </a:r>
          </a:p>
          <a:p>
            <a:pPr lvl="2"/>
            <a:r>
              <a:rPr lang="pt-PT" dirty="0"/>
              <a:t>Adicionar / remover restaurante (OK)</a:t>
            </a:r>
          </a:p>
          <a:p>
            <a:pPr lvl="2"/>
            <a:r>
              <a:rPr lang="pt-PT" dirty="0"/>
              <a:t>Ver lista de funcionários:</a:t>
            </a:r>
          </a:p>
          <a:p>
            <a:pPr lvl="3"/>
            <a:r>
              <a:rPr lang="pt-PT" dirty="0"/>
              <a:t>Por base (OK)</a:t>
            </a:r>
          </a:p>
          <a:p>
            <a:pPr lvl="3"/>
            <a:r>
              <a:rPr lang="pt-PT" dirty="0"/>
              <a:t>De todas as bases (OK)</a:t>
            </a:r>
          </a:p>
          <a:p>
            <a:pPr lvl="3"/>
            <a:endParaRPr lang="pt-PT" dirty="0"/>
          </a:p>
          <a:p>
            <a:pPr lvl="1"/>
            <a:r>
              <a:rPr lang="pt-PT" dirty="0"/>
              <a:t>Entregador:</a:t>
            </a:r>
          </a:p>
          <a:p>
            <a:pPr lvl="2"/>
            <a:r>
              <a:rPr lang="pt-PT" dirty="0"/>
              <a:t>Ver suas entregas (OK)</a:t>
            </a:r>
          </a:p>
          <a:p>
            <a:pPr lvl="2"/>
            <a:r>
              <a:rPr lang="pt-PT" dirty="0"/>
              <a:t>Ver técnico mais próximo de estar disponível  (OK)</a:t>
            </a:r>
          </a:p>
          <a:p>
            <a:pPr lvl="2"/>
            <a:endParaRPr lang="pt-PT" dirty="0"/>
          </a:p>
          <a:p>
            <a:pPr marL="987552" lvl="2" indent="0">
              <a:buNone/>
            </a:pPr>
            <a:r>
              <a:rPr lang="pt-PT" sz="2000" dirty="0"/>
              <a:t>- Técnico</a:t>
            </a:r>
          </a:p>
          <a:p>
            <a:pPr lvl="2">
              <a:buFontTx/>
              <a:buChar char="-"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145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6EB60-539C-45F9-8FEB-6CD1AA0C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70724" cy="834775"/>
          </a:xfrm>
        </p:spPr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56139A-7A41-4B61-8351-12754471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0575"/>
            <a:ext cx="5135217" cy="4968093"/>
          </a:xfrm>
        </p:spPr>
        <p:txBody>
          <a:bodyPr>
            <a:normAutofit/>
          </a:bodyPr>
          <a:lstStyle/>
          <a:p>
            <a:r>
              <a:rPr lang="pt-PT" dirty="0"/>
              <a:t>Gestão:</a:t>
            </a:r>
          </a:p>
          <a:p>
            <a:pPr lvl="1"/>
            <a:r>
              <a:rPr lang="pt-PT" dirty="0"/>
              <a:t>Economia (OK)</a:t>
            </a:r>
          </a:p>
          <a:p>
            <a:pPr lvl="2"/>
            <a:r>
              <a:rPr lang="pt-PT" dirty="0"/>
              <a:t>Ver lucro da empresa por:</a:t>
            </a:r>
          </a:p>
          <a:p>
            <a:pPr marL="1787652" lvl="3" indent="-342900">
              <a:buFont typeface="+mj-lt"/>
              <a:buAutoNum type="arabicPeriod"/>
            </a:pPr>
            <a:r>
              <a:rPr lang="pt-PT" dirty="0"/>
              <a:t> Base  (OK)</a:t>
            </a:r>
          </a:p>
          <a:p>
            <a:pPr lvl="3">
              <a:buFont typeface="+mj-lt"/>
              <a:buAutoNum type="arabicPeriod"/>
            </a:pPr>
            <a:r>
              <a:rPr lang="pt-PT" dirty="0"/>
              <a:t>Cliente (OK)</a:t>
            </a:r>
          </a:p>
          <a:p>
            <a:pPr lvl="3">
              <a:buFont typeface="+mj-lt"/>
              <a:buAutoNum type="arabicPeriod"/>
            </a:pPr>
            <a:r>
              <a:rPr lang="pt-PT" dirty="0"/>
              <a:t>Restaurante (OK)</a:t>
            </a:r>
          </a:p>
          <a:p>
            <a:pPr lvl="3">
              <a:buFont typeface="+mj-lt"/>
              <a:buAutoNum type="arabicPeriod"/>
            </a:pPr>
            <a:r>
              <a:rPr lang="pt-PT" dirty="0"/>
              <a:t>Mês (OK)</a:t>
            </a:r>
          </a:p>
          <a:p>
            <a:pPr lvl="3">
              <a:buFont typeface="+mj-lt"/>
              <a:buAutoNum type="arabicPeriod"/>
            </a:pPr>
            <a:r>
              <a:rPr lang="pt-PT" dirty="0"/>
              <a:t>Geral (OK)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8210B0-A7DA-4430-B1CD-266124C8D451}"/>
              </a:ext>
            </a:extLst>
          </p:cNvPr>
          <p:cNvSpPr/>
          <p:nvPr/>
        </p:nvSpPr>
        <p:spPr>
          <a:xfrm>
            <a:off x="11742197" y="6488668"/>
            <a:ext cx="44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887AB90-F35B-4527-A88F-213D903937A3}"/>
              </a:ext>
            </a:extLst>
          </p:cNvPr>
          <p:cNvSpPr txBox="1">
            <a:spLocks/>
          </p:cNvSpPr>
          <p:nvPr/>
        </p:nvSpPr>
        <p:spPr>
          <a:xfrm>
            <a:off x="5380384" y="1947317"/>
            <a:ext cx="6129130" cy="472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200" dirty="0"/>
              <a:t>Ver lista de :</a:t>
            </a:r>
          </a:p>
          <a:p>
            <a:pPr lvl="2"/>
            <a:r>
              <a:rPr lang="pt-PT" sz="1900" dirty="0"/>
              <a:t>Funcionários: ------ Antigos e Atuais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Por base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De todas as bases (OK)</a:t>
            </a:r>
          </a:p>
          <a:p>
            <a:pPr lvl="2"/>
            <a:r>
              <a:rPr lang="pt-PT" sz="1900" dirty="0"/>
              <a:t>Restaurantes: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Por base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De todas as bases (OK)</a:t>
            </a:r>
          </a:p>
          <a:p>
            <a:pPr lvl="2"/>
            <a:r>
              <a:rPr lang="pt-PT" sz="1900" dirty="0"/>
              <a:t>Clientes :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Por base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De todas as bases (OK)</a:t>
            </a:r>
          </a:p>
          <a:p>
            <a:pPr lvl="2"/>
            <a:r>
              <a:rPr lang="pt-PT" sz="1900" dirty="0"/>
              <a:t>Veículos ordenados (</a:t>
            </a:r>
            <a:r>
              <a:rPr lang="pt-PT" sz="1900"/>
              <a:t>OK) </a:t>
            </a:r>
            <a:endParaRPr lang="pt-PT" sz="1900" dirty="0"/>
          </a:p>
          <a:p>
            <a:pPr lvl="2"/>
            <a:r>
              <a:rPr lang="pt-PT" sz="1900" dirty="0"/>
              <a:t>Encomendas:</a:t>
            </a:r>
          </a:p>
          <a:p>
            <a:pPr lvl="3"/>
            <a:r>
              <a:rPr lang="pt-PT" sz="1900" dirty="0"/>
              <a:t>Por base (OK)</a:t>
            </a:r>
          </a:p>
          <a:p>
            <a:pPr marL="1787652" lvl="3" indent="-342900">
              <a:buFont typeface="+mj-lt"/>
              <a:buAutoNum type="arabicPeriod"/>
            </a:pPr>
            <a:r>
              <a:rPr lang="pt-PT" sz="1900" dirty="0"/>
              <a:t> Por restaurante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Por entregador (OK)</a:t>
            </a:r>
          </a:p>
          <a:p>
            <a:pPr lvl="3">
              <a:buFont typeface="+mj-lt"/>
              <a:buAutoNum type="arabicPeriod"/>
            </a:pPr>
            <a:r>
              <a:rPr lang="pt-PT" sz="1900" dirty="0"/>
              <a:t>Todas (OK)</a:t>
            </a:r>
          </a:p>
          <a:p>
            <a:pPr lvl="3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88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75FD8-5B49-424F-ACDE-52C48ADB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A1977A-CB89-4247-9129-D099A2CB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r>
              <a:rPr lang="pt-PT" dirty="0"/>
              <a:t>Realizar encomendas:</a:t>
            </a:r>
          </a:p>
          <a:p>
            <a:pPr lvl="1"/>
            <a:r>
              <a:rPr lang="pt-PT" dirty="0"/>
              <a:t>Permite realizar encomendas baseando-se em vários fatores:</a:t>
            </a:r>
          </a:p>
          <a:p>
            <a:pPr lvl="2"/>
            <a:r>
              <a:rPr lang="pt-PT" dirty="0"/>
              <a:t>Zona geográfica , intervalo de preço, tipo de culinária</a:t>
            </a:r>
          </a:p>
          <a:p>
            <a:pPr lvl="1"/>
            <a:r>
              <a:rPr lang="pt-PT" dirty="0"/>
              <a:t>Permite realizar encomendas de um ou mais pratos</a:t>
            </a:r>
          </a:p>
          <a:p>
            <a:pPr lvl="1"/>
            <a:r>
              <a:rPr lang="pt-PT" dirty="0"/>
              <a:t>Permite que o cliente que realize a encomenda verifique o seu pagamento através de um código enviado</a:t>
            </a:r>
          </a:p>
          <a:p>
            <a:pPr lvl="2"/>
            <a:r>
              <a:rPr lang="pt-PT" dirty="0"/>
              <a:t>Se este não confirmar o mesmo, será removido da lista de clientes e adicionado à lista negra da empresa</a:t>
            </a:r>
          </a:p>
          <a:p>
            <a:pPr lvl="2"/>
            <a:r>
              <a:rPr lang="pt-PT" dirty="0"/>
              <a:t>Se este confirmar o mesmo, será informado do tempo de chegada da sua encomenda, o seu entregador e o veículo do mesmo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5C0586-90A7-41ED-BDE8-847C8938229D}"/>
              </a:ext>
            </a:extLst>
          </p:cNvPr>
          <p:cNvSpPr/>
          <p:nvPr/>
        </p:nvSpPr>
        <p:spPr>
          <a:xfrm>
            <a:off x="11738030" y="648866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0249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220BA-639A-4AC3-8386-1F173E0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D2393-EC2D-42C9-B6FE-B40FFE8A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Voltar de uma função para a anterior</a:t>
            </a:r>
          </a:p>
          <a:p>
            <a:r>
              <a:rPr lang="pt-PT" dirty="0"/>
              <a:t>Validação dos inputs</a:t>
            </a:r>
          </a:p>
          <a:p>
            <a:r>
              <a:rPr lang="pt-PT" dirty="0"/>
              <a:t>Organização de classes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896A37-7058-457C-A4E4-AA9E6D380948}"/>
              </a:ext>
            </a:extLst>
          </p:cNvPr>
          <p:cNvSpPr/>
          <p:nvPr/>
        </p:nvSpPr>
        <p:spPr>
          <a:xfrm>
            <a:off x="11740081" y="6488668"/>
            <a:ext cx="45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fld id="{EA4B6195-DD7E-4249-BE23-85FB73257CA9}" type="slidenum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8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5C54D-28D9-4EAE-A510-600C2419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73777" cy="1485900"/>
          </a:xfrm>
        </p:spPr>
        <p:txBody>
          <a:bodyPr>
            <a:noAutofit/>
          </a:bodyPr>
          <a:lstStyle/>
          <a:p>
            <a:r>
              <a:rPr lang="pt-PT" dirty="0"/>
              <a:t>Exemplos de execução: 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b="1" dirty="0"/>
              <a:t>Árvores binárias de pesquisa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123D8-7453-4143-A8BF-5199D3CC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77" y="1573967"/>
            <a:ext cx="4474500" cy="4789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7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DB2C8-F847-4D3E-A4C8-C786EF81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Exemplos de execução: 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b="1" dirty="0"/>
              <a:t>Fila de prioridade</a:t>
            </a: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F0A26-C74F-4D9E-A809-2D191E3C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25" y="403243"/>
            <a:ext cx="3908270" cy="6051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EFD1-A88A-4E39-A040-D5FFF1EC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execução: </a:t>
            </a:r>
            <a:br>
              <a:rPr lang="pt-PT" dirty="0"/>
            </a:br>
            <a:r>
              <a:rPr lang="pt-PT" b="1" dirty="0"/>
              <a:t>Tabela de dispersão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4DF487-199A-49FB-B333-BE428B20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71700"/>
            <a:ext cx="7219057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7EA678-EC92-47E7-BA24-CE1A0099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6" y="2654155"/>
            <a:ext cx="7673009" cy="383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579D2B3-FEC3-410A-9DCB-2E588730BD6A}"/>
              </a:ext>
            </a:extLst>
          </p:cNvPr>
          <p:cNvSpPr/>
          <p:nvPr/>
        </p:nvSpPr>
        <p:spPr>
          <a:xfrm>
            <a:off x="3966988" y="5869361"/>
            <a:ext cx="2703443" cy="35780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611E9C7-CB96-45E3-B7B9-6EC3EB952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2" y="2907615"/>
            <a:ext cx="7792613" cy="3673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EB0FCFA-2285-4AC1-A4AB-47981FAE27EE}"/>
              </a:ext>
            </a:extLst>
          </p:cNvPr>
          <p:cNvSpPr/>
          <p:nvPr/>
        </p:nvSpPr>
        <p:spPr>
          <a:xfrm>
            <a:off x="2464904" y="5248062"/>
            <a:ext cx="2703443" cy="35780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1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1C7F-AAB5-4C27-AB74-9530429C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35A543-D4D6-42A9-858F-70982DB3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434"/>
            <a:ext cx="9601200" cy="4075043"/>
          </a:xfrm>
        </p:spPr>
        <p:txBody>
          <a:bodyPr/>
          <a:lstStyle/>
          <a:p>
            <a:r>
              <a:rPr lang="pt-PT" dirty="0"/>
              <a:t>Descrição do problema </a:t>
            </a:r>
            <a:r>
              <a:rPr lang="pt-PT" sz="1200" dirty="0"/>
              <a:t>p.3</a:t>
            </a:r>
          </a:p>
          <a:p>
            <a:r>
              <a:rPr lang="pt-PT" dirty="0"/>
              <a:t>Soluções e algoritmos relevantes </a:t>
            </a:r>
            <a:r>
              <a:rPr lang="pt-PT" sz="1300" dirty="0"/>
              <a:t>p.4</a:t>
            </a:r>
          </a:p>
          <a:p>
            <a:r>
              <a:rPr lang="pt-PT" dirty="0"/>
              <a:t>Diagrama de classes </a:t>
            </a:r>
            <a:r>
              <a:rPr lang="pt-PT" sz="1300" dirty="0"/>
              <a:t>p.5</a:t>
            </a:r>
          </a:p>
          <a:p>
            <a:r>
              <a:rPr lang="pt-PT" dirty="0"/>
              <a:t>Estruturas de ficheiros </a:t>
            </a:r>
            <a:r>
              <a:rPr lang="pt-PT" sz="1300" dirty="0"/>
              <a:t>p.6-8</a:t>
            </a:r>
          </a:p>
          <a:p>
            <a:r>
              <a:rPr lang="pt-PT" dirty="0"/>
              <a:t>Tratamento de exceções </a:t>
            </a:r>
            <a:r>
              <a:rPr lang="pt-PT" sz="1300" dirty="0"/>
              <a:t>p.9</a:t>
            </a:r>
          </a:p>
          <a:p>
            <a:r>
              <a:rPr lang="pt-PT" dirty="0"/>
              <a:t>Lista de funcionalidades implementadas </a:t>
            </a:r>
            <a:r>
              <a:rPr lang="pt-PT" sz="1300" dirty="0"/>
              <a:t>p.10-11</a:t>
            </a:r>
          </a:p>
          <a:p>
            <a:r>
              <a:rPr lang="pt-PT" dirty="0"/>
              <a:t>Destaque de funcionalidade </a:t>
            </a:r>
            <a:r>
              <a:rPr lang="pt-PT" sz="1300" dirty="0"/>
              <a:t>p.12</a:t>
            </a:r>
          </a:p>
          <a:p>
            <a:r>
              <a:rPr lang="pt-PT" dirty="0"/>
              <a:t>Principais dificuldades encontradas </a:t>
            </a:r>
            <a:r>
              <a:rPr lang="pt-PT" sz="1300" dirty="0"/>
              <a:t>p.13</a:t>
            </a:r>
          </a:p>
          <a:p>
            <a:r>
              <a:rPr lang="pt-PT" dirty="0"/>
              <a:t>Exemplos de execução </a:t>
            </a:r>
            <a:r>
              <a:rPr lang="pt-PT" sz="1300" dirty="0"/>
              <a:t>p.14-16</a:t>
            </a:r>
          </a:p>
          <a:p>
            <a:endParaRPr lang="pt-PT" dirty="0"/>
          </a:p>
          <a:p>
            <a:pPr marL="0" indent="0">
              <a:buNone/>
            </a:pPr>
            <a:endParaRPr lang="pt-PT" sz="1300" dirty="0"/>
          </a:p>
          <a:p>
            <a:pPr algn="ctr"/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372494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0606E-ABB5-416F-8438-2F6E99C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8E3300-6B34-4237-9B24-B501660C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6278"/>
            <a:ext cx="9601200" cy="4691269"/>
          </a:xfrm>
        </p:spPr>
        <p:txBody>
          <a:bodyPr/>
          <a:lstStyle/>
          <a:p>
            <a:r>
              <a:rPr lang="pt-PT" dirty="0"/>
              <a:t>Pretende-se construir uma aplicação para gerir a atividade da “</a:t>
            </a:r>
            <a:r>
              <a:rPr lang="pt-PT" dirty="0" err="1"/>
              <a:t>UghEats</a:t>
            </a:r>
            <a:r>
              <a:rPr lang="pt-PT" dirty="0"/>
              <a:t>”</a:t>
            </a:r>
          </a:p>
          <a:p>
            <a:pPr lvl="1"/>
            <a:r>
              <a:rPr lang="pt-PT" dirty="0"/>
              <a:t>Gerir a atividade dos funcionários, clientes, fornecedores e encomendas/entregas;</a:t>
            </a:r>
          </a:p>
          <a:p>
            <a:pPr lvl="1"/>
            <a:r>
              <a:rPr lang="pt-PT" dirty="0"/>
              <a:t>Monitorar os clientes e fornecedores e consultar as respetivas encomendas/entregas;</a:t>
            </a:r>
          </a:p>
          <a:p>
            <a:pPr lvl="1"/>
            <a:r>
              <a:rPr lang="pt-PT" dirty="0"/>
              <a:t>Conhecer os valores que a empresa retira dos seus serviços, por base, por fornecedor, por cliente e no geral;</a:t>
            </a:r>
          </a:p>
          <a:p>
            <a:pPr lvl="1"/>
            <a:r>
              <a:rPr lang="pt-PT" dirty="0"/>
              <a:t>Manter um registo de todos os veículos da empresa usados na entrega de encomendas – através da utilização de </a:t>
            </a:r>
            <a:r>
              <a:rPr lang="pt-PT" b="1" dirty="0"/>
              <a:t>árvores binárias de pesquisa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Gerir serviços de técnicos especializados em manutenção de veículos que são guardados numa </a:t>
            </a:r>
            <a:r>
              <a:rPr lang="pt-PT" b="1" dirty="0"/>
              <a:t>fila de prioridade.</a:t>
            </a:r>
          </a:p>
          <a:p>
            <a:pPr lvl="1"/>
            <a:r>
              <a:rPr lang="pt-PT" dirty="0"/>
              <a:t>Manter registo de todos os funcionários numa </a:t>
            </a:r>
            <a:r>
              <a:rPr lang="pt-PT" b="1" dirty="0"/>
              <a:t>tabela de dispersão. </a:t>
            </a:r>
            <a:r>
              <a:rPr lang="pt-PT" dirty="0"/>
              <a:t>Fazer distinção entre funcionários antigos e atuais.</a:t>
            </a:r>
            <a:endParaRPr lang="pt-PT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4B3180-B212-423C-A922-519318A1CF1E}"/>
              </a:ext>
            </a:extLst>
          </p:cNvPr>
          <p:cNvSpPr txBox="1"/>
          <p:nvPr/>
        </p:nvSpPr>
        <p:spPr>
          <a:xfrm>
            <a:off x="11842679" y="6488668"/>
            <a:ext cx="34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A4B6195-DD7E-4249-BE23-85FB73257CA9}" type="slidenum">
              <a:rPr lang="pt-P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5A6BB-09C7-4DFE-8BBF-F0BA0066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339"/>
          </a:xfrm>
        </p:spPr>
        <p:txBody>
          <a:bodyPr/>
          <a:lstStyle/>
          <a:p>
            <a:r>
              <a:rPr lang="pt-PT" dirty="0"/>
              <a:t>Soluções e 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36C822-B11A-4EA5-BDFA-DCE94868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883"/>
            <a:ext cx="9601200" cy="4398196"/>
          </a:xfrm>
        </p:spPr>
        <p:txBody>
          <a:bodyPr/>
          <a:lstStyle/>
          <a:p>
            <a:r>
              <a:rPr lang="pt-PT" dirty="0"/>
              <a:t>Algoritmo para remover/adicionar;</a:t>
            </a:r>
          </a:p>
          <a:p>
            <a:r>
              <a:rPr lang="pt-PT" dirty="0"/>
              <a:t>Algoritmo de leitura/escrita de ficheiros;</a:t>
            </a:r>
          </a:p>
          <a:p>
            <a:r>
              <a:rPr lang="pt-PT" dirty="0"/>
              <a:t>Algoritmo para calcular os lucros da empresa;</a:t>
            </a:r>
          </a:p>
          <a:p>
            <a:r>
              <a:rPr lang="pt-PT" dirty="0"/>
              <a:t>Implementação do operador &lt; (usado para fazer </a:t>
            </a:r>
            <a:r>
              <a:rPr lang="pt-PT" dirty="0" err="1"/>
              <a:t>sort</a:t>
            </a:r>
            <a:r>
              <a:rPr lang="pt-PT" dirty="0"/>
              <a:t>());</a:t>
            </a:r>
          </a:p>
          <a:p>
            <a:r>
              <a:rPr lang="pt-PT" dirty="0"/>
              <a:t>Ordenação de vetores usando </a:t>
            </a:r>
            <a:r>
              <a:rPr lang="pt-PT" dirty="0" err="1"/>
              <a:t>sort</a:t>
            </a:r>
            <a:r>
              <a:rPr lang="pt-PT" dirty="0"/>
              <a:t>();</a:t>
            </a:r>
          </a:p>
          <a:p>
            <a:r>
              <a:rPr lang="pt-PT" dirty="0"/>
              <a:t>Implementação de árvores binárias de pesquisa contendo os veículos da empresa;</a:t>
            </a:r>
          </a:p>
          <a:p>
            <a:r>
              <a:rPr lang="pt-PT" dirty="0"/>
              <a:t>Implementação de uma fila de prioridade que contém os técnicos de manutenção de veículos ordenados pela sua disponibilidade;</a:t>
            </a:r>
          </a:p>
          <a:p>
            <a:r>
              <a:rPr lang="pt-PT" dirty="0"/>
              <a:t>Implementação de uma tabela de dispersão que contém todos os funcionários da empresa incluindo os que já foram despedidos;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EF43DB-2CD6-4B2A-97CD-67331C1E75CE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44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749AA39-96C3-48BC-AAEA-F614864F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 descr="Uma imagem com interior, símbolo, apresentação, estacionado&#10;&#10;Descrição gerada automaticamente">
            <a:extLst>
              <a:ext uri="{FF2B5EF4-FFF2-40B4-BE49-F238E27FC236}">
                <a16:creationId xmlns:a16="http://schemas.microsoft.com/office/drawing/2014/main" id="{E253B487-D620-4AEE-8F30-94598E30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16" y="-909262"/>
            <a:ext cx="11762198" cy="8169286"/>
          </a:xfr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A35DE3-42AF-40C3-A332-2A84E0740B4B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8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030-40C3-4CC9-A329-66618CC8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856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41" name="Marcador de Posição de Conteúdo 40">
            <a:extLst>
              <a:ext uri="{FF2B5EF4-FFF2-40B4-BE49-F238E27FC236}">
                <a16:creationId xmlns:a16="http://schemas.microsoft.com/office/drawing/2014/main" id="{58191D2B-3254-4EB5-A02E-5F452175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656"/>
            <a:ext cx="9601200" cy="5409344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Bases: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Rua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Concelho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Número da porta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Base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Coordenadas GPS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Nome do gerente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Ficheiro dos clientes da base respetiva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Ficheiro dos restaurantes da base respetiva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Ficheiro dos funcionários da base respetiva</a:t>
            </a:r>
          </a:p>
          <a:p>
            <a:r>
              <a:rPr lang="pt-PT" dirty="0"/>
              <a:t>Clientes: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Nome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NIF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Morada (rua, concelho, numero)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Base</a:t>
            </a:r>
          </a:p>
          <a:p>
            <a:r>
              <a:rPr lang="pt-PT" dirty="0"/>
              <a:t>Restaurantes: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Nome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Morada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Tipo de culinária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Ficheiro dos pratos</a:t>
            </a:r>
          </a:p>
          <a:p>
            <a:pPr marL="987552" lvl="1" indent="-457200">
              <a:buFont typeface="+mj-lt"/>
              <a:buAutoNum type="arabicPeriod"/>
            </a:pPr>
            <a:endParaRPr lang="pt-PT" dirty="0"/>
          </a:p>
          <a:p>
            <a:pPr marL="987552" lvl="1" indent="-457200">
              <a:buFont typeface="+mj-lt"/>
              <a:buAutoNum type="arabicPeriod"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3" name="Imagem 42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22EB6187-E172-4ED0-8798-1FBE5CAF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4" t="43889" r="72779" b="47130"/>
          <a:stretch/>
        </p:blipFill>
        <p:spPr>
          <a:xfrm>
            <a:off x="8458200" y="3999974"/>
            <a:ext cx="2622550" cy="1054100"/>
          </a:xfrm>
          <a:prstGeom prst="rect">
            <a:avLst/>
          </a:prstGeom>
        </p:spPr>
      </p:pic>
      <p:pic>
        <p:nvPicPr>
          <p:cNvPr id="47" name="Imagem 4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1A3009B-CD6A-4CFD-858B-63CAF3836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4" t="35464" r="79383" b="48518"/>
          <a:stretch/>
        </p:blipFill>
        <p:spPr>
          <a:xfrm>
            <a:off x="8458200" y="1603687"/>
            <a:ext cx="2622550" cy="2160481"/>
          </a:xfrm>
          <a:prstGeom prst="rect">
            <a:avLst/>
          </a:prstGeom>
        </p:spPr>
      </p:pic>
      <p:pic>
        <p:nvPicPr>
          <p:cNvPr id="48" name="Imagem 47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38AC83F7-0526-4D9C-9F34-7F3147FFB3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69" t="44120" r="71757" b="47116"/>
          <a:stretch/>
        </p:blipFill>
        <p:spPr>
          <a:xfrm>
            <a:off x="8458200" y="5289880"/>
            <a:ext cx="2622550" cy="1244484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00336DBD-5F2E-417F-A969-D64E611BF2C2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575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76B9-581E-4440-AC61-93BD0E99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566"/>
          </a:xfrm>
        </p:spPr>
        <p:txBody>
          <a:bodyPr>
            <a:normAutofit fontScale="90000"/>
          </a:bodyPr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57679A-8077-4D8D-96C0-0DEEA2AD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834"/>
            <a:ext cx="9601200" cy="5440166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Funcionários:</a:t>
            </a:r>
          </a:p>
          <a:p>
            <a:pPr lvl="1"/>
            <a:r>
              <a:rPr lang="pt-PT" dirty="0"/>
              <a:t>Entregador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Nome			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NIF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Data de nascimento  (dia/mês/ano)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Salário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Veiculo alocado (Marca, Modelo, Data  de alocação)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Disponibilidade</a:t>
            </a:r>
          </a:p>
          <a:p>
            <a:pPr lvl="1"/>
            <a:r>
              <a:rPr lang="pt-PT" dirty="0"/>
              <a:t>Administrador 			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Nome			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NIF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Data de nascimento  (dia/mês/ano)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Salário</a:t>
            </a:r>
          </a:p>
          <a:p>
            <a:pPr marL="1444752" lvl="2" indent="-457200">
              <a:buFont typeface="+mj-lt"/>
              <a:buAutoNum type="arabicPeriod"/>
            </a:pPr>
            <a:r>
              <a:rPr lang="pt-PT" dirty="0"/>
              <a:t>Cargo</a:t>
            </a:r>
          </a:p>
          <a:p>
            <a:r>
              <a:rPr lang="pt-PT" dirty="0"/>
              <a:t>Pratos: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Nome 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Tipo de culinária</a:t>
            </a:r>
          </a:p>
          <a:p>
            <a:pPr marL="987552" lvl="1" indent="-457200">
              <a:buFont typeface="+mj-lt"/>
              <a:buAutoNum type="arabicPeriod"/>
            </a:pPr>
            <a:r>
              <a:rPr lang="pt-PT" dirty="0"/>
              <a:t>Preço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r>
              <a:rPr lang="pt-PT" dirty="0"/>
              <a:t>Lista negra de clientes:</a:t>
            </a:r>
          </a:p>
          <a:p>
            <a:pPr lvl="1"/>
            <a:r>
              <a:rPr lang="pt-PT" dirty="0"/>
              <a:t>Mesma estrutura dos ficheiros de clientes</a:t>
            </a:r>
          </a:p>
          <a:p>
            <a:endParaRPr lang="pt-PT" dirty="0"/>
          </a:p>
        </p:txBody>
      </p:sp>
      <p:pic>
        <p:nvPicPr>
          <p:cNvPr id="5" name="Imagem 4" descr="Uma imagem com captura de ecrã, computador, monitor, portátil&#10;&#10;Descrição gerada automaticamente">
            <a:extLst>
              <a:ext uri="{FF2B5EF4-FFF2-40B4-BE49-F238E27FC236}">
                <a16:creationId xmlns:a16="http://schemas.microsoft.com/office/drawing/2014/main" id="{017319A7-8889-4C93-B787-384B45DDF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3" t="35742" r="82778" b="57407"/>
          <a:stretch/>
        </p:blipFill>
        <p:spPr>
          <a:xfrm>
            <a:off x="8496298" y="4919349"/>
            <a:ext cx="2410557" cy="83991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D246D5F-17D0-465F-9A47-F3EB0BABB715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pic>
        <p:nvPicPr>
          <p:cNvPr id="19" name="Imagem 1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4503A89-327F-4F7F-BE81-BD9A8CB5C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0" t="35880" r="78397" b="39026"/>
          <a:stretch/>
        </p:blipFill>
        <p:spPr>
          <a:xfrm>
            <a:off x="8496298" y="1731694"/>
            <a:ext cx="2410557" cy="28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7E897-27E7-4473-BD5D-95D962F6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348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BE6F1E-F7F2-4E65-AA80-9DF36DDE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Encomendas:</a:t>
            </a:r>
          </a:p>
          <a:p>
            <a:pPr lvl="1"/>
            <a:r>
              <a:rPr lang="pt-PT" sz="1400" dirty="0"/>
              <a:t>Nome do restaurante</a:t>
            </a:r>
          </a:p>
          <a:p>
            <a:pPr lvl="1"/>
            <a:r>
              <a:rPr lang="pt-PT" sz="1400" dirty="0"/>
              <a:t>Data</a:t>
            </a:r>
          </a:p>
          <a:p>
            <a:pPr lvl="1"/>
            <a:r>
              <a:rPr lang="pt-PT" sz="1400" dirty="0"/>
              <a:t>Nome do entregador</a:t>
            </a:r>
          </a:p>
          <a:p>
            <a:pPr lvl="1"/>
            <a:r>
              <a:rPr lang="pt-PT" sz="1400" dirty="0"/>
              <a:t>Hora da realização do pedido</a:t>
            </a:r>
          </a:p>
          <a:p>
            <a:pPr lvl="1"/>
            <a:r>
              <a:rPr lang="pt-PT" sz="1400" dirty="0"/>
              <a:t>Pratos encomendados</a:t>
            </a:r>
          </a:p>
          <a:p>
            <a:pPr lvl="1"/>
            <a:r>
              <a:rPr lang="pt-PT" sz="1400" dirty="0"/>
              <a:t>Encomenda realizada dentro ou fora do concelho do cliente</a:t>
            </a:r>
          </a:p>
          <a:p>
            <a:pPr lvl="1"/>
            <a:r>
              <a:rPr lang="pt-PT" sz="1400" dirty="0"/>
              <a:t>Encomenda realizada com sucesso</a:t>
            </a:r>
          </a:p>
          <a:p>
            <a:pPr lvl="1"/>
            <a:r>
              <a:rPr lang="pt-PT" sz="1400" dirty="0"/>
              <a:t>Nome do cliente</a:t>
            </a:r>
          </a:p>
          <a:p>
            <a:pPr lvl="1"/>
            <a:r>
              <a:rPr lang="pt-PT" sz="1400" dirty="0"/>
              <a:t>Preço total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037244-DFAB-4FA6-90F5-7580156E8851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61F3B95-DD12-4720-AA13-579FC887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0" t="52585" r="77099" b="30187"/>
          <a:stretch/>
        </p:blipFill>
        <p:spPr>
          <a:xfrm>
            <a:off x="7330179" y="2612632"/>
            <a:ext cx="3026172" cy="29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2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4221-10BE-437C-B0C8-97F18947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3E7-ED5D-45D6-96FD-9B5832DF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Exceções lançadas quando:</a:t>
            </a:r>
          </a:p>
          <a:p>
            <a:pPr lvl="1"/>
            <a:r>
              <a:rPr lang="pt-PT" dirty="0"/>
              <a:t>É tentado registar um cliente que se encontra na lista negra</a:t>
            </a:r>
          </a:p>
          <a:p>
            <a:pPr lvl="1"/>
            <a:r>
              <a:rPr lang="pt-PT" dirty="0"/>
              <a:t>É tentado remover um funcionário que não existe</a:t>
            </a:r>
          </a:p>
          <a:p>
            <a:pPr lvl="1"/>
            <a:r>
              <a:rPr lang="pt-PT" dirty="0"/>
              <a:t>É tentado remover um restaurante que não existe</a:t>
            </a:r>
          </a:p>
          <a:p>
            <a:pPr lvl="1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F7661E-36F6-4266-8D0A-69EF05245674}"/>
              </a:ext>
            </a:extLst>
          </p:cNvPr>
          <p:cNvSpPr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230302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Personalizado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6BE72"/>
      </a:accent6>
      <a:hlink>
        <a:srgbClr val="FFAE3E"/>
      </a:hlink>
      <a:folHlink>
        <a:srgbClr val="FCC77E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400</TotalTime>
  <Words>797</Words>
  <Application>Microsoft Office PowerPoint</Application>
  <PresentationFormat>Ecrã Panorâmico</PresentationFormat>
  <Paragraphs>173</Paragraphs>
  <Slides>16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  <vt:variant>
        <vt:lpstr>Apresentações personalizadas</vt:lpstr>
      </vt:variant>
      <vt:variant>
        <vt:i4>1</vt:i4>
      </vt:variant>
    </vt:vector>
  </HeadingPairs>
  <TitlesOfParts>
    <vt:vector size="20" baseType="lpstr">
      <vt:lpstr>Calibri</vt:lpstr>
      <vt:lpstr>Franklin Gothic Book</vt:lpstr>
      <vt:lpstr>Recorte</vt:lpstr>
      <vt:lpstr>UGHEATS  FOOD DELIVERY</vt:lpstr>
      <vt:lpstr>Sumário</vt:lpstr>
      <vt:lpstr>Descrição do problema</vt:lpstr>
      <vt:lpstr>Soluções e algoritmos relevantes</vt:lpstr>
      <vt:lpstr>Apresentação do PowerPoint</vt:lpstr>
      <vt:lpstr>Estrutura de ficheiros</vt:lpstr>
      <vt:lpstr>Estrutura de ficheiros</vt:lpstr>
      <vt:lpstr>Estrutura de ficheiros</vt:lpstr>
      <vt:lpstr>Tratamento de exceções</vt:lpstr>
      <vt:lpstr>Lista de funcionalidades implementadas</vt:lpstr>
      <vt:lpstr>Lista de funcionalidades implementadas</vt:lpstr>
      <vt:lpstr>Destaque de funcionalidade</vt:lpstr>
      <vt:lpstr>Principais dificuldades encontradas</vt:lpstr>
      <vt:lpstr>Exemplos de execução:    Árvores binárias de pesquisa</vt:lpstr>
      <vt:lpstr>Exemplos de execução:     Fila de prioridade</vt:lpstr>
      <vt:lpstr>Exemplos de execução:  Tabela de dispersão</vt:lpstr>
      <vt:lpstr>Apresentação personalizada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UGH EATS  FOOD DELIVERY</dc:title>
  <dc:creator>Raquel Sepulveda</dc:creator>
  <cp:lastModifiedBy>7marianaramos@gmail.com</cp:lastModifiedBy>
  <cp:revision>48</cp:revision>
  <dcterms:created xsi:type="dcterms:W3CDTF">2019-11-16T16:58:09Z</dcterms:created>
  <dcterms:modified xsi:type="dcterms:W3CDTF">2020-01-04T23:53:38Z</dcterms:modified>
</cp:coreProperties>
</file>