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9" r:id="rId32"/>
    <p:sldId id="30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9DD83F-C3DE-6ACA-D461-4E3A91B3312A}" name="CARLOS ALBERTO PEREIRA DA SILVA" initials="CAPDS" userId="CARLOS ALBERTO PEREIRA DA SILVA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8/10/relationships/authors" Target="author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AFA47-CDC3-4478-A787-B3BFCACBBF32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11857-931D-4B8A-875A-DA49D5B95B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8987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11857-931D-4B8A-875A-DA49D5B95BA0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8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04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47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9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053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40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5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8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063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45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747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8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1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90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56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09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17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D32771-B861-40E1-89EC-13F1C7AEA0FC}" type="datetimeFigureOut">
              <a:rPr lang="pt-BR" smtClean="0"/>
              <a:t>02/04/2023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5623522-D763-489E-9DA5-F6EA89EBC71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16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7B446-335D-4B50-85D4-4F9AE5E10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800" dirty="0"/>
              <a:t>Modelo Conceitual para Modelo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6AA854-40F2-46C1-8823-65D58991A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Apresentação: Prof. Carlos Alberto</a:t>
            </a:r>
          </a:p>
        </p:txBody>
      </p:sp>
    </p:spTree>
    <p:extLst>
      <p:ext uri="{BB962C8B-B14F-4D97-AF65-F5344CB8AC3E}">
        <p14:creationId xmlns:p14="http://schemas.microsoft.com/office/powerpoint/2010/main" val="19703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3AB72-A5F3-4AA8-BD4E-7F3AF7C7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3870C-67A9-4578-8942-96D1272A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18785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1:N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Moto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placa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modelo,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cpfPessoa</a:t>
            </a:r>
            <a:r>
              <a:rPr lang="pt-BR" b="1" i="0" dirty="0">
                <a:solidFill>
                  <a:srgbClr val="C00000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data,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preco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1:N, escolhe-se a relação “N” (no caso Moto) e inclui como chave estrangeira a chave primária da outra relação. Inclui também os atributos do relacionamento.</a:t>
            </a:r>
          </a:p>
          <a:p>
            <a:endParaRPr lang="pt-BR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24196A-FC3F-AD48-ADA2-B87E66AB8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610" y="2556931"/>
            <a:ext cx="5076987" cy="171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720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502FF-79E7-4EDD-8A6C-9AD1467A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061BB0-69EB-4FB4-83A6-010ED5DBE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89123"/>
          </a:xfrm>
        </p:spPr>
        <p:txBody>
          <a:bodyPr>
            <a:normAutofit fontScale="77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N:N</a:t>
            </a:r>
            <a:r>
              <a:rPr lang="pt-BR" dirty="0">
                <a:latin typeface="+mj-lt"/>
              </a:rPr>
              <a:t>:</a:t>
            </a: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Funcionario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remuneracao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Projeto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Trabalha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idFuncionario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codigoProjeto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cargaHoraria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Em um relacionamento N:N, cria-se uma nova relação e inclui como chave estrangeira, as chaves primarias das relações em que ocorre o relacionamento. A chave primaria dessa nova relação (no caso Trabalha) será uma chave composta. Por fim, carrega também os atributos do relacionamento.</a:t>
            </a: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08DEFF-1474-DE32-AC37-332F21C4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617" y="2462261"/>
            <a:ext cx="5439008" cy="17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16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41299-5762-4F0F-B58E-AF5C480F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709932-FB1C-4EE3-B762-B50FACB5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920"/>
          </a:xfrm>
        </p:spPr>
        <p:txBody>
          <a:bodyPr>
            <a:normAutofit fontScale="925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n-ário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Fornecedor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Produto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+mj-lt"/>
              </a:rPr>
              <a:t>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►Fornecimento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codigoFornecedor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codigoProduto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 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enderecoSalao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data, quantidade)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14C627-5544-F6C5-71AD-3DEBF2830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477" y="2495549"/>
            <a:ext cx="5392511" cy="193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3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D5DD9-CBA9-4D05-BBB3-DEC593B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9A946D-C68F-4948-BEA9-D7BC018B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0" dirty="0" err="1">
                <a:solidFill>
                  <a:srgbClr val="111111"/>
                </a:solidFill>
                <a:effectLst/>
                <a:latin typeface="+mj-lt"/>
              </a:rPr>
              <a:t>Auto-relacionamento</a:t>
            </a:r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:</a:t>
            </a: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endParaRPr lang="pt-BR" b="1" dirty="0">
              <a:solidFill>
                <a:srgbClr val="111111"/>
              </a:solidFill>
              <a:latin typeface="+mj-lt"/>
            </a:endParaRPr>
          </a:p>
          <a:p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► Pessoa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+mj-lt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, nome, idade, </a:t>
            </a:r>
            <a:r>
              <a:rPr lang="pt-BR" b="1" i="0" dirty="0" err="1">
                <a:solidFill>
                  <a:srgbClr val="C00000"/>
                </a:solidFill>
                <a:effectLst/>
                <a:latin typeface="+mj-lt"/>
              </a:rPr>
              <a:t>idConjuge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)</a:t>
            </a:r>
            <a:endParaRPr lang="pt-BR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BFB8B81-2621-EF7D-B1C2-2E21781F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271" y="3090129"/>
            <a:ext cx="4230677" cy="21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63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A2536-E1E5-4A6D-9F4A-6DB7AB28D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 play </a:t>
            </a:r>
            <a:r>
              <a:rPr lang="pt-BR" dirty="0" err="1"/>
              <a:t>Kotlin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F09B68-EF85-4AF7-B06D-43AE70F6B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932"/>
            <a:ext cx="5303519" cy="3318936"/>
          </a:xfrm>
        </p:spPr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Generalização / especialização:</a:t>
            </a:r>
          </a:p>
          <a:p>
            <a:endParaRPr lang="pt-BR" sz="2800" b="1" dirty="0">
              <a:solidFill>
                <a:srgbClr val="111111"/>
              </a:solidFill>
              <a:latin typeface="+mj-lt"/>
            </a:endParaRP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Atendente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idioma)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</a:t>
            </a:r>
            <a:r>
              <a:rPr lang="pt-BR" sz="2800" b="0" i="0" dirty="0" err="1">
                <a:solidFill>
                  <a:srgbClr val="111111"/>
                </a:solidFill>
                <a:effectLst/>
                <a:latin typeface="+mj-lt"/>
              </a:rPr>
              <a:t>Tecnico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, nome, curso)</a:t>
            </a:r>
          </a:p>
          <a:p>
            <a:pPr algn="just"/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► Analista (</a:t>
            </a:r>
            <a:r>
              <a:rPr lang="pt-BR" sz="2800" b="1" i="0" u="sng" dirty="0">
                <a:solidFill>
                  <a:srgbClr val="111111"/>
                </a:solidFill>
                <a:effectLst/>
                <a:latin typeface="+mj-lt"/>
              </a:rPr>
              <a:t>id</a:t>
            </a:r>
            <a:r>
              <a:rPr lang="pt-BR" sz="2800" b="1" i="0" dirty="0">
                <a:solidFill>
                  <a:srgbClr val="111111"/>
                </a:solidFill>
                <a:effectLst/>
                <a:latin typeface="+mj-lt"/>
              </a:rPr>
              <a:t>,</a:t>
            </a:r>
            <a:r>
              <a:rPr lang="pt-BR" sz="2800" b="0" i="0" dirty="0">
                <a:solidFill>
                  <a:srgbClr val="111111"/>
                </a:solidFill>
                <a:effectLst/>
                <a:latin typeface="+mj-lt"/>
              </a:rPr>
              <a:t> nome, tipo)</a:t>
            </a:r>
          </a:p>
          <a:p>
            <a:endParaRPr lang="pt-BR" sz="2800" b="1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FD8100-47AF-C5FF-4183-2E1A767F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661" y="2556931"/>
            <a:ext cx="4604936" cy="358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841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29C12-AD4A-454A-8ED8-7EA22022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6DDC5-6521-4D73-913E-C05E0C74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Um exemplo da transformação de uma entidade em uma tabela. A figura mostra o DER e o correspondente esquema relacional. A entidade PESSOA com seus atributos código, nome e endereço é transformada na tabela denominada Pessoa com colunas denominadas </a:t>
            </a:r>
            <a:r>
              <a:rPr lang="pt-BR" dirty="0" err="1"/>
              <a:t>CodigoPess</a:t>
            </a:r>
            <a:r>
              <a:rPr lang="pt-BR" dirty="0"/>
              <a:t>, Nome e Endereço. Como o atributo código é identificador da entidade, a coluna correspondente a este atributo é a chave primária da tabela.</a:t>
            </a:r>
          </a:p>
        </p:txBody>
      </p:sp>
    </p:spTree>
    <p:extLst>
      <p:ext uri="{BB962C8B-B14F-4D97-AF65-F5344CB8AC3E}">
        <p14:creationId xmlns:p14="http://schemas.microsoft.com/office/powerpoint/2010/main" val="4284809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32751-238D-4516-8AF5-14AAA0810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 de 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12EB90-C2A2-401E-8D57-DDED63EE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Esquema relacional correspondente:</a:t>
            </a:r>
          </a:p>
          <a:p>
            <a:pPr algn="just"/>
            <a:r>
              <a:rPr lang="pt-BR" dirty="0"/>
              <a:t> Pessoa (</a:t>
            </a:r>
            <a:r>
              <a:rPr lang="pt-BR" dirty="0" err="1"/>
              <a:t>CodigoPess,Nome,Endereço,DataNasc,DataAdm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B3C8C2-9922-E299-1BCB-59853861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947" y="2654646"/>
            <a:ext cx="5906700" cy="154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895B0A-A0D3-E37F-F321-89B53D5C3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Nomes de Atributos e Nomes de Colunas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82E17F-5E5B-81E2-419A-B385DE4C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Não é aconselhável simplesmente transcrever os nomes de atributos para nomes de coluna.</a:t>
            </a:r>
          </a:p>
          <a:p>
            <a:pPr algn="just"/>
            <a:r>
              <a:rPr lang="pt-BR" dirty="0"/>
              <a:t>Além disso, em um SGBD relacional, o nome de uma coluna não pode conter brancos. Assim, nomes de atributos compostos de diversas palavras devem ser abreviados.</a:t>
            </a:r>
          </a:p>
          <a:p>
            <a:pPr algn="just"/>
            <a:r>
              <a:rPr lang="pt-BR" dirty="0"/>
              <a:t>Com base nestas considerações, os nomes de atributos data de nascimento e data de admissão foram traduzidos para os nomes de colunas </a:t>
            </a:r>
            <a:r>
              <a:rPr lang="pt-BR" dirty="0" err="1"/>
              <a:t>DataNasc</a:t>
            </a:r>
            <a:r>
              <a:rPr lang="pt-BR" dirty="0"/>
              <a:t> e </a:t>
            </a:r>
            <a:r>
              <a:rPr lang="pt-BR" dirty="0" err="1"/>
              <a:t>DataAdm</a:t>
            </a:r>
            <a:r>
              <a:rPr lang="pt-BR" dirty="0"/>
              <a:t>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26260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D37314-8382-5446-3CA9-67B3AD38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BC1F56-5622-C082-4FFC-B5015754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Há uma situação na qual a tradução de uma entidade para uma tabela não é trivial. Trata-se da situação na qual uma entidade possui um relacionamento identificador. Um exemplo de entidade deste tipo é a entidade DEPENDENTE mostrada no diagrama a  seguir. Um dependente é identificado pelo código do empregado ao qual ele está vinculado e por um número de </a:t>
            </a:r>
            <a:r>
              <a:rPr lang="pt-BR" dirty="0" err="1"/>
              <a:t>seqüência</a:t>
            </a:r>
            <a:r>
              <a:rPr lang="pt-BR" dirty="0"/>
              <a:t> que distingue os diversos dependentes de um mesmo empregado. A regra de tradução de identificadores externos é que, para cada identificador externo seja criada uma coluna (ou várias no caso de o identificador externo ser composto de vários atributos) na tabela em questão, coluna esta que fará parte da chave primária da tabela. A Figura  a seguir mostra o esquema relacional para esta tradução da entidade DEPENDENTE.</a:t>
            </a:r>
          </a:p>
        </p:txBody>
      </p:sp>
    </p:spTree>
    <p:extLst>
      <p:ext uri="{BB962C8B-B14F-4D97-AF65-F5344CB8AC3E}">
        <p14:creationId xmlns:p14="http://schemas.microsoft.com/office/powerpoint/2010/main" val="4248475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9A25C-57A3-D15E-3CCC-5902A7AC8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54B5E4-E1A7-C0FA-E885-8561F6BA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454" y="5215726"/>
            <a:ext cx="9798144" cy="1016262"/>
          </a:xfrm>
        </p:spPr>
        <p:txBody>
          <a:bodyPr>
            <a:noAutofit/>
          </a:bodyPr>
          <a:lstStyle/>
          <a:p>
            <a:r>
              <a:rPr lang="pt-BR" dirty="0"/>
              <a:t>Esquema relacional correspondente: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CodigoEmp</a:t>
            </a:r>
            <a:r>
              <a:rPr lang="pt-BR" dirty="0" err="1"/>
              <a:t>,</a:t>
            </a:r>
            <a:r>
              <a:rPr lang="pt-BR" b="1" dirty="0" err="1"/>
              <a:t>NoSeq,Nome</a:t>
            </a:r>
            <a:r>
              <a:rPr lang="pt-BR" dirty="0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88B20C-7C0F-6EBA-8E25-10BFDFA22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89" y="2581815"/>
            <a:ext cx="8168787" cy="24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2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A1C9D-11C0-4323-9CFA-E99D26FDE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A946BF-C9AC-4BDC-BB19-5E179FC2F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i="0" dirty="0">
                <a:solidFill>
                  <a:srgbClr val="111111"/>
                </a:solidFill>
                <a:effectLst/>
              </a:rPr>
              <a:t>Depois de criado o modelo Conceitual, o próximo passo é a criação do modelo lógico. Existe um processo conhecido como mapeamento que nos auxilia na passagem do modelo conceitual para o modelo lógico relacional de dados. Os conceitos servem para mapear, ou seja, mudar as representações do modelo de Entidade e Relacionamento para representações equivalentes no modelo relacional.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94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A5C75-2DDC-7973-A5D4-F6A04A9F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DF1DC6-721C-2B26-F444-7D4609D1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4800599" cy="3318936"/>
          </a:xfrm>
        </p:spPr>
        <p:txBody>
          <a:bodyPr>
            <a:noAutofit/>
          </a:bodyPr>
          <a:lstStyle/>
          <a:p>
            <a:pPr algn="just"/>
            <a:r>
              <a:rPr lang="pt-BR" sz="2800" dirty="0"/>
              <a:t>Cabe observar que, na composição da chave primária de uma tabela que possui identificador externo, pode ser necessário colecionar atributos de diversas entidades, conforme mostrado a figura ao lado.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B3D3EB-8772-A815-2B8C-F00B4F3C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56932"/>
            <a:ext cx="53530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4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6E5597-CCBF-5FAE-5E8B-C3737914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27FAE-5896-745F-D529-EA7FEC560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Esquema relacional correspondente: </a:t>
            </a:r>
          </a:p>
          <a:p>
            <a:r>
              <a:rPr lang="pt-BR" dirty="0"/>
              <a:t>Grupo (</a:t>
            </a:r>
            <a:r>
              <a:rPr lang="pt-BR" b="1" dirty="0" err="1"/>
              <a:t>CodGrup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Empresa (</a:t>
            </a:r>
            <a:r>
              <a:rPr lang="pt-BR" b="1" dirty="0" err="1"/>
              <a:t>CodGrup,NoEmpresa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Empregado (</a:t>
            </a:r>
            <a:r>
              <a:rPr lang="pt-BR" b="1" dirty="0" err="1"/>
              <a:t>CodGrup,NoEmpresa,NoEmpreg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Dependente (</a:t>
            </a:r>
            <a:r>
              <a:rPr lang="pt-BR" b="1" dirty="0" err="1"/>
              <a:t>CodGrup,NoEmpresa,NoEmpreg,NoSeq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7172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8BFB8-4D47-1B51-EC26-BC593215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Relacionamento Identificador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17FD90-ECC0-E875-C3D5-4E1224A5B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1509"/>
            <a:ext cx="9635196" cy="3882682"/>
          </a:xfrm>
        </p:spPr>
        <p:txBody>
          <a:bodyPr>
            <a:noAutofit/>
          </a:bodyPr>
          <a:lstStyle/>
          <a:p>
            <a:pPr algn="just"/>
            <a:r>
              <a:rPr lang="pt-BR" sz="1800" dirty="0"/>
              <a:t>No caso do exemplo, para compor a chave primária da tabela Dependente, é necessário, usar além do número de </a:t>
            </a:r>
            <a:r>
              <a:rPr lang="pt-BR" sz="1800" dirty="0" err="1"/>
              <a:t>seqüência</a:t>
            </a:r>
            <a:r>
              <a:rPr lang="pt-BR" sz="1800" dirty="0"/>
              <a:t> deste dependente, também o identificador do empregado. Entretanto, um empregado é identificado por seu número e pelo identificador da empresa a qual ele está vinculado. Por sua vez, a empresa é identificada por um número e pelo identificador do grupo ao qual ela pertence. Em outros termos, um dependente é identificado pela combinação das seguintes informações:</a:t>
            </a:r>
          </a:p>
          <a:p>
            <a:pPr lvl="1" algn="just"/>
            <a:r>
              <a:rPr lang="pt-BR" sz="1800" dirty="0"/>
              <a:t>código do grupo da empresa à qual seu empregado está vinculado </a:t>
            </a:r>
          </a:p>
          <a:p>
            <a:pPr lvl="1" algn="just"/>
            <a:r>
              <a:rPr lang="pt-BR" sz="1800" dirty="0"/>
              <a:t>número da empresa à qual seu empregado está vinculado </a:t>
            </a:r>
          </a:p>
          <a:p>
            <a:pPr lvl="1" algn="just"/>
            <a:r>
              <a:rPr lang="pt-BR" sz="1800" dirty="0"/>
              <a:t>número de seu empregado </a:t>
            </a:r>
          </a:p>
          <a:p>
            <a:pPr lvl="1" algn="just"/>
            <a:r>
              <a:rPr lang="pt-BR" sz="1800" dirty="0"/>
              <a:t>seu número de sequência.</a:t>
            </a:r>
          </a:p>
          <a:p>
            <a:pPr algn="just"/>
            <a:r>
              <a:rPr lang="pt-BR" sz="1800" dirty="0"/>
              <a:t> Essa linha de raciocínio nos leva à chave primária da tabela Dependente, que é mostrada na figura acima.</a:t>
            </a:r>
          </a:p>
        </p:txBody>
      </p:sp>
    </p:spTree>
    <p:extLst>
      <p:ext uri="{BB962C8B-B14F-4D97-AF65-F5344CB8AC3E}">
        <p14:creationId xmlns:p14="http://schemas.microsoft.com/office/powerpoint/2010/main" val="4057347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DA2B67-1767-4E4B-834B-E56CC3709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C14DAF-C77A-B8AD-5F1A-93D334A0B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Nesta tradução, o relacionamento é implementado através de uma tabela própria. Esta tabela contém as seguintes colunas:</a:t>
            </a:r>
          </a:p>
          <a:p>
            <a:pPr algn="just"/>
            <a:r>
              <a:rPr lang="pt-BR" dirty="0"/>
              <a:t> ❑ colunas correspondentes aos identificadores das entidades relacionadas</a:t>
            </a:r>
          </a:p>
          <a:p>
            <a:pPr algn="just"/>
            <a:r>
              <a:rPr lang="pt-BR" dirty="0"/>
              <a:t> ❑ colunas correspondentes aos atributos do relacionamento. </a:t>
            </a:r>
          </a:p>
          <a:p>
            <a:pPr algn="just"/>
            <a:r>
              <a:rPr lang="pt-BR" dirty="0"/>
              <a:t>A chave primária desta tabela é o conjunto das colunas correspondentes aos identificadores das entidades relacionadas. Cada conjunto de colunas que corresponde ao identificador de uma entidade é chave estrangeira em relação a tabela que implementa a entidade referenciada. Um exemplo deste tipo de tradução é apresentado na Figura a seguir. A parte do esquema do banco de dados que se refere à regra em questão está apresentada em negrito. Essa convenção será usada no restante da apresentação das regras de tradução de relacionamentos</a:t>
            </a:r>
          </a:p>
        </p:txBody>
      </p:sp>
    </p:spTree>
    <p:extLst>
      <p:ext uri="{BB962C8B-B14F-4D97-AF65-F5344CB8AC3E}">
        <p14:creationId xmlns:p14="http://schemas.microsoft.com/office/powerpoint/2010/main" val="2622021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5EB29-809F-62F0-48F5-B6A169E9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DCA2EE-1BF6-9212-684D-4F2E439B2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4318782"/>
            <a:ext cx="9601196" cy="1532860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Esquema relacional correspondente:</a:t>
            </a:r>
          </a:p>
          <a:p>
            <a:r>
              <a:rPr lang="pt-BR" dirty="0"/>
              <a:t>Engenheiro (</a:t>
            </a:r>
            <a:r>
              <a:rPr lang="pt-BR" b="1" u="sng" dirty="0" err="1"/>
              <a:t>CodEng</a:t>
            </a:r>
            <a:r>
              <a:rPr lang="pt-BR" dirty="0" err="1"/>
              <a:t>,Nome</a:t>
            </a:r>
            <a:r>
              <a:rPr lang="pt-BR" dirty="0"/>
              <a:t>)</a:t>
            </a:r>
          </a:p>
          <a:p>
            <a:r>
              <a:rPr lang="pt-BR" dirty="0"/>
              <a:t> Projeto (</a:t>
            </a:r>
            <a:r>
              <a:rPr lang="pt-BR" b="1" u="sng" dirty="0" err="1"/>
              <a:t>CodProj,</a:t>
            </a:r>
            <a:r>
              <a:rPr lang="pt-BR" dirty="0" err="1"/>
              <a:t>Título</a:t>
            </a:r>
            <a:r>
              <a:rPr lang="pt-BR" dirty="0"/>
              <a:t>)</a:t>
            </a:r>
          </a:p>
          <a:p>
            <a:r>
              <a:rPr lang="pt-BR" dirty="0"/>
              <a:t>Atuação(</a:t>
            </a:r>
            <a:r>
              <a:rPr lang="pt-BR" b="1" u="sng" dirty="0" err="1"/>
              <a:t>CodEng</a:t>
            </a:r>
            <a:r>
              <a:rPr lang="pt-BR" b="1" u="sng" dirty="0"/>
              <a:t>, </a:t>
            </a:r>
            <a:r>
              <a:rPr lang="pt-BR" b="1" u="sng" dirty="0" err="1"/>
              <a:t>CodProj</a:t>
            </a:r>
            <a:r>
              <a:rPr lang="pt-BR" dirty="0" err="1"/>
              <a:t>,Função</a:t>
            </a:r>
            <a:r>
              <a:rPr lang="pt-BR" dirty="0"/>
              <a:t> ). </a:t>
            </a:r>
            <a:r>
              <a:rPr lang="pt-BR" dirty="0" err="1"/>
              <a:t>CodEng</a:t>
            </a:r>
            <a:r>
              <a:rPr lang="pt-BR" dirty="0"/>
              <a:t> ref. ao Engenheiro e </a:t>
            </a:r>
            <a:r>
              <a:rPr lang="pt-BR" dirty="0" err="1"/>
              <a:t>CodProj</a:t>
            </a:r>
            <a:r>
              <a:rPr lang="pt-BR" dirty="0"/>
              <a:t> ref. Ao Projeto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4BB2190-2DC6-4A42-0771-D7EF4E68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9" y="2539218"/>
            <a:ext cx="5754121" cy="15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18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174F2-AD70-852D-3012-8AF662CE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Própria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127859-C960-43E4-36FE-18831BD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 tabela Atuação implementa o relacionamento </a:t>
            </a:r>
            <a:r>
              <a:rPr lang="pt-BR" b="1" dirty="0"/>
              <a:t>ATUAÇÃO.</a:t>
            </a:r>
            <a:r>
              <a:rPr lang="pt-BR" dirty="0"/>
              <a:t> A chave primária da tabela é formada pelas colunas </a:t>
            </a:r>
            <a:r>
              <a:rPr lang="pt-BR" b="1" dirty="0" err="1"/>
              <a:t>CodEng</a:t>
            </a:r>
            <a:r>
              <a:rPr lang="pt-BR" dirty="0"/>
              <a:t> e </a:t>
            </a:r>
            <a:r>
              <a:rPr lang="pt-BR" b="1" dirty="0" err="1"/>
              <a:t>CodProj</a:t>
            </a:r>
            <a:r>
              <a:rPr lang="pt-BR" dirty="0"/>
              <a:t>, que correspondem aos identificadores das entidades relacionadas (</a:t>
            </a:r>
            <a:r>
              <a:rPr lang="pt-BR" b="1" dirty="0"/>
              <a:t>ENGENHEIRO e PROJETO</a:t>
            </a:r>
            <a:r>
              <a:rPr lang="pt-BR" dirty="0"/>
              <a:t>). Cada uma destas colunas é chaves estrangeira das tabela que implementa a entidade relacionada. A coluna </a:t>
            </a:r>
            <a:r>
              <a:rPr lang="pt-BR" b="1" dirty="0"/>
              <a:t>Função</a:t>
            </a:r>
            <a:r>
              <a:rPr lang="pt-BR" dirty="0"/>
              <a:t> corresponde ao atributo do 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375345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0713C-93E7-B959-8A53-66B5D374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4FFA2-F051-E32C-29F8-4A5FC77D4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09296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dirty="0"/>
              <a:t>Exercício 1:</a:t>
            </a:r>
            <a:r>
              <a:rPr lang="pt-BR" dirty="0"/>
              <a:t> Usando as regras de transformação de modelos ER para modelo lógico relacional , projete um BD relacional para o modelo ER da Figura a seguir. Para não sobrecarregar o diagrama os atributos das entidades são listados abaixo. Os atributos identificadores estão sublinhados.</a:t>
            </a:r>
          </a:p>
          <a:p>
            <a:pPr marL="457200" lvl="1" indent="0" algn="just">
              <a:buNone/>
            </a:pPr>
            <a:r>
              <a:rPr lang="pt-BR" sz="2300" dirty="0"/>
              <a:t>Produto (</a:t>
            </a:r>
            <a:r>
              <a:rPr lang="pt-BR" sz="2300" b="1" u="sng" dirty="0"/>
              <a:t>Número,</a:t>
            </a:r>
            <a:r>
              <a:rPr lang="pt-BR" sz="2300" dirty="0"/>
              <a:t> </a:t>
            </a:r>
            <a:r>
              <a:rPr lang="pt-BR" sz="2300" dirty="0" err="1"/>
              <a:t>NomeComercial</a:t>
            </a:r>
            <a:r>
              <a:rPr lang="pt-BR" sz="2300" dirty="0"/>
              <a:t>, </a:t>
            </a:r>
            <a:r>
              <a:rPr lang="pt-BR" sz="2300" dirty="0" err="1"/>
              <a:t>TipoEmbalagem</a:t>
            </a:r>
            <a:r>
              <a:rPr lang="pt-BR" sz="2300" dirty="0"/>
              <a:t>, Quantidade, </a:t>
            </a:r>
            <a:r>
              <a:rPr lang="pt-BR" sz="2300" dirty="0" err="1"/>
              <a:t>PreçoUnitário</a:t>
            </a:r>
            <a:r>
              <a:rPr lang="pt-BR" sz="2300" dirty="0"/>
              <a:t>) </a:t>
            </a:r>
          </a:p>
          <a:p>
            <a:pPr marL="457200" lvl="1" indent="0" algn="just">
              <a:buNone/>
            </a:pPr>
            <a:r>
              <a:rPr lang="pt-BR" sz="2300" dirty="0"/>
              <a:t>Fabricante (</a:t>
            </a:r>
            <a:r>
              <a:rPr lang="pt-BR" sz="2300" b="1" u="sng" dirty="0" err="1"/>
              <a:t>CGC,</a:t>
            </a:r>
            <a:r>
              <a:rPr lang="pt-BR" sz="2300" dirty="0" err="1"/>
              <a:t>Nome,Endereço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Medicamento(</a:t>
            </a:r>
            <a:r>
              <a:rPr lang="pt-BR" sz="2300" dirty="0" err="1"/>
              <a:t>Tarja,Fórmula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Perfumaria(Tipo)</a:t>
            </a:r>
          </a:p>
          <a:p>
            <a:pPr marL="457200" lvl="1" indent="0" algn="just">
              <a:buNone/>
            </a:pPr>
            <a:r>
              <a:rPr lang="pt-BR" sz="2300" dirty="0"/>
              <a:t> Venda(</a:t>
            </a:r>
            <a:r>
              <a:rPr lang="pt-BR" sz="2300" dirty="0" err="1"/>
              <a:t>Data,</a:t>
            </a:r>
            <a:r>
              <a:rPr lang="pt-BR" sz="2300" b="1" u="sng" dirty="0" err="1"/>
              <a:t>NúmeroNota</a:t>
            </a:r>
            <a:r>
              <a:rPr lang="pt-BR" sz="2300" dirty="0" err="1"/>
              <a:t>,NomeCliente,CidadeCliente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PerfumariaVenda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MedicamentoReceitaVenda</a:t>
            </a:r>
            <a:r>
              <a:rPr lang="pt-BR" sz="2300" dirty="0"/>
              <a:t>(</a:t>
            </a:r>
            <a:r>
              <a:rPr lang="pt-BR" sz="2300" dirty="0" err="1"/>
              <a:t>Quantidade,Imposto</a:t>
            </a:r>
            <a:r>
              <a:rPr lang="pt-BR" sz="2300" dirty="0"/>
              <a:t>)</a:t>
            </a:r>
          </a:p>
          <a:p>
            <a:pPr marL="457200" lvl="1" indent="0" algn="just">
              <a:buNone/>
            </a:pPr>
            <a:r>
              <a:rPr lang="pt-BR" sz="2300" dirty="0"/>
              <a:t> </a:t>
            </a:r>
            <a:r>
              <a:rPr lang="pt-BR" sz="2300" dirty="0" err="1"/>
              <a:t>ReceitaMédica</a:t>
            </a:r>
            <a:r>
              <a:rPr lang="pt-BR" sz="2300" dirty="0"/>
              <a:t>(</a:t>
            </a:r>
            <a:r>
              <a:rPr lang="pt-BR" sz="2300" b="1" u="sng" dirty="0" err="1"/>
              <a:t>CRM</a:t>
            </a:r>
            <a:r>
              <a:rPr lang="pt-BR" sz="2300" dirty="0" err="1"/>
              <a:t>,Número,Data</a:t>
            </a:r>
            <a:r>
              <a:rPr lang="pt-BR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3684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3AF33-BCD6-B6AF-9ED9-F96F0842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6621A-658F-67A0-68E0-433323215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02194"/>
          </a:xfrm>
        </p:spPr>
        <p:txBody>
          <a:bodyPr>
            <a:normAutofit/>
          </a:bodyPr>
          <a:lstStyle/>
          <a:p>
            <a:r>
              <a:rPr lang="pt-BR" b="1" dirty="0"/>
              <a:t>Exercício 02</a:t>
            </a:r>
          </a:p>
          <a:p>
            <a:r>
              <a:rPr lang="pt-BR" dirty="0"/>
              <a:t>A partir do modelo relacional faça o modelo lógico e suas respectivas tabelas.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8F7D262-A0AD-4832-B643-3C4DAB69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112" y="3861215"/>
            <a:ext cx="57054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444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4BB17-2C5E-6F29-7762-4A00DF73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  de Fixação - Pontuando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C6DE0C-5924-3BF2-6FD6-A639F7BD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86888" cy="3318936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/>
              <a:t>Exercício 03</a:t>
            </a:r>
          </a:p>
          <a:p>
            <a:r>
              <a:rPr lang="pt-BR" dirty="0"/>
              <a:t>Escritório (</a:t>
            </a:r>
            <a:r>
              <a:rPr lang="pt-BR" b="1" u="sng" dirty="0"/>
              <a:t>Número</a:t>
            </a:r>
            <a:r>
              <a:rPr lang="pt-BR" dirty="0"/>
              <a:t>, Local) </a:t>
            </a:r>
          </a:p>
          <a:p>
            <a:r>
              <a:rPr lang="pt-BR" dirty="0"/>
              <a:t>Cliente (</a:t>
            </a:r>
            <a:r>
              <a:rPr lang="pt-BR" b="1" u="sng" dirty="0" err="1"/>
              <a:t>NúmeroCartMotorista</a:t>
            </a:r>
            <a:r>
              <a:rPr lang="pt-BR" b="1" u="sng" dirty="0"/>
              <a:t>, </a:t>
            </a:r>
            <a:r>
              <a:rPr lang="pt-BR" b="1" u="sng" dirty="0" err="1"/>
              <a:t>EstadoCartMotorista</a:t>
            </a:r>
            <a:r>
              <a:rPr lang="pt-BR" dirty="0"/>
              <a:t>, Nome, Endereço, Telefone) </a:t>
            </a:r>
          </a:p>
          <a:p>
            <a:r>
              <a:rPr lang="pt-BR" dirty="0"/>
              <a:t>Contrato aluguel (</a:t>
            </a:r>
            <a:r>
              <a:rPr lang="pt-BR" b="1" u="sng" dirty="0"/>
              <a:t>Número</a:t>
            </a:r>
            <a:r>
              <a:rPr lang="pt-BR" dirty="0"/>
              <a:t>, Data, Duração) Veículo (Número, </a:t>
            </a:r>
            <a:r>
              <a:rPr lang="pt-BR" dirty="0" err="1"/>
              <a:t>DataPróximaManutenção</a:t>
            </a:r>
            <a:r>
              <a:rPr lang="pt-BR" dirty="0"/>
              <a:t>, Placa)</a:t>
            </a:r>
          </a:p>
          <a:p>
            <a:r>
              <a:rPr lang="pt-BR" dirty="0"/>
              <a:t> Tipo de Veículo (</a:t>
            </a:r>
            <a:r>
              <a:rPr lang="pt-BR" b="1" u="sng" dirty="0"/>
              <a:t>Código</a:t>
            </a:r>
            <a:r>
              <a:rPr lang="pt-BR" dirty="0"/>
              <a:t>, Nome, </a:t>
            </a:r>
            <a:r>
              <a:rPr lang="pt-BR" dirty="0" err="1"/>
              <a:t>ArCondicionado</a:t>
            </a:r>
            <a:r>
              <a:rPr lang="pt-BR" dirty="0"/>
              <a:t>)</a:t>
            </a:r>
          </a:p>
          <a:p>
            <a:r>
              <a:rPr lang="pt-BR" dirty="0"/>
              <a:t> Automóvel (</a:t>
            </a:r>
            <a:r>
              <a:rPr lang="pt-BR" dirty="0" err="1"/>
              <a:t>NúmeroPortas</a:t>
            </a:r>
            <a:r>
              <a:rPr lang="pt-BR" dirty="0"/>
              <a:t>, </a:t>
            </a:r>
            <a:r>
              <a:rPr lang="pt-BR" dirty="0" err="1"/>
              <a:t>DireçãoHidráulica</a:t>
            </a:r>
            <a:r>
              <a:rPr lang="pt-BR" dirty="0"/>
              <a:t>, </a:t>
            </a:r>
            <a:r>
              <a:rPr lang="pt-BR" dirty="0" err="1"/>
              <a:t>CâmbioAutomático</a:t>
            </a:r>
            <a:r>
              <a:rPr lang="pt-BR" dirty="0"/>
              <a:t>, Rádio) </a:t>
            </a:r>
          </a:p>
          <a:p>
            <a:r>
              <a:rPr lang="pt-BR" dirty="0"/>
              <a:t>Ônibus (</a:t>
            </a:r>
            <a:r>
              <a:rPr lang="pt-BR" dirty="0" err="1"/>
              <a:t>NúmeroPassageiros</a:t>
            </a:r>
            <a:r>
              <a:rPr lang="pt-BR" dirty="0"/>
              <a:t>, Leito, Sanitário)</a:t>
            </a:r>
          </a:p>
        </p:txBody>
      </p:sp>
    </p:spTree>
    <p:extLst>
      <p:ext uri="{BB962C8B-B14F-4D97-AF65-F5344CB8AC3E}">
        <p14:creationId xmlns:p14="http://schemas.microsoft.com/office/powerpoint/2010/main" val="28168235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BBDA281-0769-5DBB-A829-5B49DC78C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574" y="816511"/>
            <a:ext cx="7059878" cy="48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7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54076-A6D3-43B1-82CB-A14584266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22BC25-4A0E-4774-8543-EDCAA886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Regras gerais para mapeamentos de entidades</a:t>
            </a: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Toda entidade vira uma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 identificador se torna chave primária na relação.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simples se tornam colunas (campos).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compostos tornam-se atributos simples, mapeados em colunas, uma coluna para cada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derivados não são mapeados.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1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Atributos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multi-valorados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podem ser mapeados de duas formas: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Como n colunas, onde n é o número máximo de valores do atributo.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lvl="2">
              <a:buFont typeface="+mj-lt"/>
              <a:buAutoNum type="arabicPeriod"/>
            </a:pP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Criando-se uma nova relação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4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E8C44-1DDF-4291-A9AD-9F80E972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F278B5-53B1-496D-AD56-340FE3135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6251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identificador e atributo composto):</a:t>
            </a: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marL="0" indent="0" algn="just">
              <a:buNone/>
            </a:pPr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Seguindo as regras, o mapeamento do exemplo acima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Cliente (</a:t>
            </a:r>
            <a:r>
              <a:rPr lang="pt-BR" b="1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rua, bairro, cidade, estado)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O atributo identificador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cpf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virou a chave primária na relação; o atributo composto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endereco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foi mapeado de maneira que os seus componentes se tornaram campos na relação, mas o atributo mais abstrato endereço não foi mapeado.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69F23E-2F7A-F645-DE4F-CA76ABFE9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70" y="2941026"/>
            <a:ext cx="3060742" cy="144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5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4F5EE-73D1-4C9B-904A-4593B574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C88379-5CAB-4F11-AD1A-DDF5A65E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590650"/>
          </a:xfrm>
        </p:spPr>
        <p:txBody>
          <a:bodyPr>
            <a:normAutofit fontScale="70000" lnSpcReduction="20000"/>
          </a:bodyPr>
          <a:lstStyle/>
          <a:p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Exemplo (Atributo </a:t>
            </a:r>
            <a:r>
              <a:rPr lang="pt-BR" b="1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):</a:t>
            </a: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endParaRPr lang="pt-BR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1° opção:</a:t>
            </a:r>
            <a:endParaRPr lang="pt-BR" b="1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Pessoa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peso)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Telefone (</a:t>
            </a:r>
            <a:r>
              <a:rPr lang="pt-BR" b="1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Nessa primeira alternativa, o atributo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multi-valorado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 telefone foi mapeado em uma nova relação, que recebe a chave primária de pessoa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 o numero que é o número de telefone. A chave primária dessa nova relação Telefone, é uma chave composta, formada pela junção de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identidade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 e 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numero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B30EFD-EB83-11D6-29FA-C689F7C8E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966" y="2613733"/>
            <a:ext cx="4021126" cy="204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28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F3BD0-A5F7-423B-8F55-E61495AE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C9B88A-4ACB-4339-B645-969E7E22E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3624" y="2556932"/>
            <a:ext cx="9601196" cy="3318936"/>
          </a:xfrm>
        </p:spPr>
        <p:txBody>
          <a:bodyPr/>
          <a:lstStyle/>
          <a:p>
            <a:r>
              <a:rPr lang="pt-BR" b="1" dirty="0"/>
              <a:t>2° opção:</a:t>
            </a:r>
          </a:p>
          <a:p>
            <a:pPr algn="just"/>
            <a:r>
              <a:rPr lang="pt-BR" dirty="0"/>
              <a:t>► Pessoa (</a:t>
            </a:r>
            <a:r>
              <a:rPr lang="pt-BR" u="sng" dirty="0"/>
              <a:t>identidade</a:t>
            </a:r>
            <a:r>
              <a:rPr lang="pt-BR" dirty="0"/>
              <a:t>, nome, peso, tel1, tel2, tel3)</a:t>
            </a:r>
          </a:p>
          <a:p>
            <a:pPr algn="just"/>
            <a:r>
              <a:rPr lang="pt-BR" dirty="0"/>
              <a:t>Nessa segunda alternativa foram criados três campos na relação pessoa para receber os valores correspondentes a três telefones. Essa alternativa é adequada quando se estabelece um número fixo da quantidade de números de atributos. No entanto, quando não se sabe esse número, a 1° opção se torna mais adequada.</a:t>
            </a:r>
          </a:p>
        </p:txBody>
      </p:sp>
    </p:spTree>
    <p:extLst>
      <p:ext uri="{BB962C8B-B14F-4D97-AF65-F5344CB8AC3E}">
        <p14:creationId xmlns:p14="http://schemas.microsoft.com/office/powerpoint/2010/main" val="6430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4FDA9-6046-40FE-AABD-6A557CC1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7CA13-961F-4F41-83C1-6FA5F687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717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Mapeamento de entidades Fracas:</a:t>
            </a: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endParaRPr lang="pt-BR" b="1" dirty="0">
              <a:solidFill>
                <a:srgbClr val="111111"/>
              </a:solidFill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No exemplo acima, linha mais grossa que liga Dependente representa que Dependente é uma entidade fraca, ou seja, não existe se Sócio não existir. O seu mapeamento para o modelo lógico relacional de dados fica assim: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Socio (</a:t>
            </a:r>
            <a:r>
              <a:rPr lang="pt-BR" b="0" i="0" u="sng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nome, idade)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► Dependente (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idSocio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 </a:t>
            </a:r>
            <a:r>
              <a:rPr lang="pt-BR" b="0" i="0" u="sng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, nome)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A chave primária da relação Dependente é composta da chave primária de Socio mais a chave primaria de Dependente, que nesse caso é o </a:t>
            </a:r>
            <a:r>
              <a:rPr lang="pt-BR" b="0" i="0" dirty="0" err="1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codigo</a:t>
            </a:r>
            <a:r>
              <a:rPr lang="pt-BR" b="0" i="0" dirty="0">
                <a:solidFill>
                  <a:srgbClr val="111111"/>
                </a:solidFill>
                <a:effectLst/>
                <a:latin typeface="helvetica" panose="020B0604020202020204" pitchFamily="34" charset="0"/>
              </a:rPr>
              <a:t>. Portanto, a chave primaria de entidades fracas será sempre chave composta.</a:t>
            </a:r>
            <a:endParaRPr lang="pt-BR" b="0" i="0" dirty="0">
              <a:solidFill>
                <a:srgbClr val="111111"/>
              </a:solidFill>
              <a:effectLst/>
              <a:latin typeface="Helvetica" panose="020B0604020202020204" pitchFamily="34" charset="0"/>
            </a:endParaRPr>
          </a:p>
          <a:p>
            <a:pPr algn="just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2760F6D-569F-46ED-AD97-A0AD908F5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893" y="2556931"/>
            <a:ext cx="4993704" cy="130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10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389C1-A343-424A-A14E-D091BBF3B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ECDECE-874A-4FA6-8C9B-C1C3EFB85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44391"/>
            <a:ext cx="9601196" cy="3318936"/>
          </a:xfrm>
        </p:spPr>
        <p:txBody>
          <a:bodyPr/>
          <a:lstStyle/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Mapeando relacionamentos:</a:t>
            </a:r>
          </a:p>
          <a:p>
            <a:pPr algn="just"/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Para determinar o tipo de relacionamento em relação a cardinalidade, observa-se os máximos da mesma. Veja o link a seguir com mais detalhes para </a:t>
            </a:r>
            <a:r>
              <a:rPr lang="pt-BR" b="1" i="0" u="none" strike="noStrike" dirty="0">
                <a:solidFill>
                  <a:schemeClr val="tx1"/>
                </a:solidFill>
                <a:effectLst/>
                <a:latin typeface="+mj-lt"/>
              </a:rPr>
              <a:t>compreender o conceito de cardinalidade/multiplicidade</a:t>
            </a:r>
            <a:r>
              <a:rPr lang="pt-BR" b="0" i="0" dirty="0">
                <a:solidFill>
                  <a:srgbClr val="111111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pt-BR" b="1" i="0" dirty="0">
                <a:solidFill>
                  <a:srgbClr val="111111"/>
                </a:solidFill>
                <a:effectLst/>
                <a:latin typeface="+mj-lt"/>
              </a:rPr>
              <a:t>Relacionamentos binários 1:1</a:t>
            </a:r>
            <a:endParaRPr lang="pt-BR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pt-BR" dirty="0">
              <a:latin typeface="+mj-lt"/>
            </a:endParaRP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004C7EF-7606-FF3D-EE08-98AF03C5E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86" y="4103858"/>
            <a:ext cx="5504292" cy="209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06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17647-3F51-4BE3-A038-172436FD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Conceitual/Modelo Lógico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18A8AB-9B86-4C9D-AC9B-30F9E255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466384" cy="3318936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► Moto (</a:t>
            </a:r>
            <a:r>
              <a:rPr lang="pt-BR" b="1" u="sng" dirty="0"/>
              <a:t>placa</a:t>
            </a:r>
            <a:r>
              <a:rPr lang="pt-BR" dirty="0"/>
              <a:t>, cor, modelo)</a:t>
            </a:r>
          </a:p>
          <a:p>
            <a:pPr algn="just"/>
            <a:r>
              <a:rPr lang="pt-BR" dirty="0"/>
              <a:t>► Motor (</a:t>
            </a:r>
            <a:r>
              <a:rPr lang="pt-BR" b="1" u="sng" dirty="0" err="1"/>
              <a:t>codigo</a:t>
            </a:r>
            <a:r>
              <a:rPr lang="pt-BR" dirty="0"/>
              <a:t>, tipo, </a:t>
            </a:r>
            <a:r>
              <a:rPr lang="pt-BR" dirty="0" err="1"/>
              <a:t>placaMoto</a:t>
            </a:r>
            <a:r>
              <a:rPr lang="pt-BR" dirty="0"/>
              <a:t>)</a:t>
            </a:r>
          </a:p>
          <a:p>
            <a:pPr algn="just"/>
            <a:r>
              <a:rPr lang="pt-BR" dirty="0"/>
              <a:t>Em um relacionamento 1:1, de acordo com os passos acima, escolhe-se uma das relações para receber a chave estrangeira, essa que é a chave primária da relação que ocorre o relacionamento. </a:t>
            </a:r>
            <a:r>
              <a:rPr lang="pt-BR" dirty="0" err="1"/>
              <a:t>Obs</a:t>
            </a:r>
            <a:r>
              <a:rPr lang="pt-BR" dirty="0"/>
              <a:t>: Não é regra, mas geralmente, nesses casos, escolhe-se a relação que possui participação total no relacionamento. Nesse exemplo é o motor, pois é (1,1), ou seja irá sempre existir, enquanto moto (0,1) pode ou não existir.</a:t>
            </a: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009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ânico">
  <a:themeElements>
    <a:clrScheme name="Orgâ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â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â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E21D085264B4488D83DBB150B456D2" ma:contentTypeVersion="12" ma:contentTypeDescription="Create a new document." ma:contentTypeScope="" ma:versionID="fdbf36999562c58887ee7fe604174f6b">
  <xsd:schema xmlns:xsd="http://www.w3.org/2001/XMLSchema" xmlns:xs="http://www.w3.org/2001/XMLSchema" xmlns:p="http://schemas.microsoft.com/office/2006/metadata/properties" xmlns:ns3="6ade2dcc-c473-40cd-ac36-9b190514cac9" xmlns:ns4="4792a495-fb95-4f0b-8901-82a62524481e" targetNamespace="http://schemas.microsoft.com/office/2006/metadata/properties" ma:root="true" ma:fieldsID="5f430aefd76b785de3ad77d1bf04ab7e" ns3:_="" ns4:_="">
    <xsd:import namespace="6ade2dcc-c473-40cd-ac36-9b190514cac9"/>
    <xsd:import namespace="4792a495-fb95-4f0b-8901-82a6252448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de2dcc-c473-40cd-ac36-9b190514ca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92a495-fb95-4f0b-8901-82a6252448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029436-515B-4C19-B705-C98C1F169A65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  <ds:schemaRef ds:uri="4792a495-fb95-4f0b-8901-82a62524481e"/>
    <ds:schemaRef ds:uri="http://purl.org/dc/terms/"/>
    <ds:schemaRef ds:uri="6ade2dcc-c473-40cd-ac36-9b190514cac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9FC3E8-B913-41EE-BBE5-8B50D25A01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de2dcc-c473-40cd-ac36-9b190514cac9"/>
    <ds:schemaRef ds:uri="4792a495-fb95-4f0b-8901-82a6252448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A743D8-567B-4740-9970-7F8C46FD9D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1406</TotalTime>
  <Words>1907</Words>
  <Application>Microsoft Office PowerPoint</Application>
  <PresentationFormat>Widescreen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Garamond</vt:lpstr>
      <vt:lpstr>Helvetica</vt:lpstr>
      <vt:lpstr>Helvetica</vt:lpstr>
      <vt:lpstr>Roboto</vt:lpstr>
      <vt:lpstr>Orgânico</vt:lpstr>
      <vt:lpstr>Modelo Conceitual para 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 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Modelo Conceitual/Modelo Lógico</vt:lpstr>
      <vt:lpstr>Conhecendo  play Kotlin</vt:lpstr>
      <vt:lpstr>Implementação de Entidades</vt:lpstr>
      <vt:lpstr>Implementação de Entidades</vt:lpstr>
      <vt:lpstr>Nomes de Atributos e Nomes de Colunas</vt:lpstr>
      <vt:lpstr>Relacionamento Identificador</vt:lpstr>
      <vt:lpstr>Relacionamento Identificador</vt:lpstr>
      <vt:lpstr>Relacionamento Identificador</vt:lpstr>
      <vt:lpstr>Relacionamento Identificador</vt:lpstr>
      <vt:lpstr>Relacionamento Identificador</vt:lpstr>
      <vt:lpstr>Tabela Própria</vt:lpstr>
      <vt:lpstr>Tabela Própria</vt:lpstr>
      <vt:lpstr>Tabela Própria</vt:lpstr>
      <vt:lpstr>Exercícios  de Fixação - Pontuando</vt:lpstr>
      <vt:lpstr>Exercícios  de Fixação - Pontuando</vt:lpstr>
      <vt:lpstr>Exercícios  de Fixação - Pontuando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 Kotlin Desenvolvimento Android</dc:title>
  <dc:creator>CARLOS ALBERTO PEREIRA DA SILVA</dc:creator>
  <cp:lastModifiedBy>CARLOS ALBERTO PEREIRA DA SILVA</cp:lastModifiedBy>
  <cp:revision>76</cp:revision>
  <dcterms:created xsi:type="dcterms:W3CDTF">2022-01-20T18:24:18Z</dcterms:created>
  <dcterms:modified xsi:type="dcterms:W3CDTF">2023-04-02T19:37:05Z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0x0101001FE21D085264B4488D83DBB150B456D2</vt:lpwstr>
  </property>
</Properties>
</file>