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99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475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8" r:id="rId43"/>
    <p:sldId id="300" r:id="rId44"/>
    <p:sldId id="302" r:id="rId45"/>
    <p:sldId id="304" r:id="rId46"/>
    <p:sldId id="303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27" r:id="rId60"/>
    <p:sldId id="328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6" r:id="rId69"/>
    <p:sldId id="329" r:id="rId70"/>
    <p:sldId id="343" r:id="rId71"/>
    <p:sldId id="330" r:id="rId72"/>
    <p:sldId id="331" r:id="rId73"/>
    <p:sldId id="332" r:id="rId74"/>
    <p:sldId id="345" r:id="rId75"/>
    <p:sldId id="333" r:id="rId76"/>
    <p:sldId id="344" r:id="rId77"/>
    <p:sldId id="347" r:id="rId78"/>
    <p:sldId id="334" r:id="rId79"/>
    <p:sldId id="348" r:id="rId80"/>
    <p:sldId id="346" r:id="rId81"/>
    <p:sldId id="349" r:id="rId82"/>
    <p:sldId id="335" r:id="rId83"/>
    <p:sldId id="336" r:id="rId84"/>
    <p:sldId id="337" r:id="rId85"/>
    <p:sldId id="338" r:id="rId86"/>
    <p:sldId id="350" r:id="rId87"/>
    <p:sldId id="351" r:id="rId88"/>
    <p:sldId id="352" r:id="rId89"/>
    <p:sldId id="353" r:id="rId90"/>
    <p:sldId id="354" r:id="rId91"/>
    <p:sldId id="355" r:id="rId92"/>
    <p:sldId id="356" r:id="rId93"/>
    <p:sldId id="476" r:id="rId94"/>
    <p:sldId id="477" r:id="rId95"/>
    <p:sldId id="478" r:id="rId96"/>
    <p:sldId id="357" r:id="rId97"/>
    <p:sldId id="358" r:id="rId98"/>
    <p:sldId id="360" r:id="rId99"/>
    <p:sldId id="366" r:id="rId10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966AFB-66DE-48E9-AE52-C09C61F41188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966AFB-66DE-48E9-AE52-C09C61F41188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AFB-66DE-48E9-AE52-C09C61F41188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6D966AFB-66DE-48E9-AE52-C09C61F41188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40BEC2C-512E-40B9-AAF6-B222E6AB4C5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70992"/>
          </a:xfrm>
        </p:spPr>
        <p:txBody>
          <a:bodyPr/>
          <a:lstStyle/>
          <a:p>
            <a:r>
              <a:rPr lang="pt-BR" dirty="0"/>
              <a:t>Apresentação </a:t>
            </a:r>
          </a:p>
          <a:p>
            <a:r>
              <a:rPr lang="pt-BR" dirty="0" err="1"/>
              <a:t>Prof.Msc.Carlos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 gráficas em Java</a:t>
            </a:r>
          </a:p>
        </p:txBody>
      </p:sp>
    </p:spTree>
    <p:extLst>
      <p:ext uri="{BB962C8B-B14F-4D97-AF65-F5344CB8AC3E}">
        <p14:creationId xmlns:p14="http://schemas.microsoft.com/office/powerpoint/2010/main" val="1899366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617075" cy="4407408"/>
          </a:xfrm>
        </p:spPr>
        <p:txBody>
          <a:bodyPr/>
          <a:lstStyle/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javax.swing</a:t>
            </a:r>
            <a:r>
              <a:rPr lang="pt-BR" dirty="0"/>
              <a:t>.*;</a:t>
            </a:r>
          </a:p>
          <a:p>
            <a:pPr marL="594360" lvl="2" indent="0">
              <a:buNone/>
            </a:pP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class</a:t>
            </a:r>
            <a:r>
              <a:rPr lang="pt-BR" sz="2000" dirty="0"/>
              <a:t> </a:t>
            </a:r>
            <a:r>
              <a:rPr lang="pt-BR" sz="2000" dirty="0" err="1"/>
              <a:t>PrimeiraJanela</a:t>
            </a:r>
            <a:r>
              <a:rPr lang="pt-BR" sz="2000" dirty="0"/>
              <a:t> </a:t>
            </a:r>
            <a:r>
              <a:rPr lang="pt-BR" sz="2000" dirty="0" err="1"/>
              <a:t>extends</a:t>
            </a:r>
            <a:r>
              <a:rPr lang="pt-BR" sz="2000" dirty="0"/>
              <a:t> </a:t>
            </a:r>
            <a:r>
              <a:rPr lang="pt-BR" sz="2000" dirty="0" err="1"/>
              <a:t>JFrame</a:t>
            </a:r>
            <a:r>
              <a:rPr lang="pt-BR" sz="2000" dirty="0"/>
              <a:t>{</a:t>
            </a:r>
          </a:p>
          <a:p>
            <a:pPr marL="594360" lvl="2" indent="0">
              <a:buNone/>
            </a:pP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PrimeiraJanela</a:t>
            </a:r>
            <a:r>
              <a:rPr lang="pt-BR" sz="2000" dirty="0"/>
              <a:t>(){</a:t>
            </a:r>
          </a:p>
          <a:p>
            <a:pPr marL="594360" lvl="2" indent="0">
              <a:buNone/>
            </a:pPr>
            <a:r>
              <a:rPr lang="pt-BR" sz="2000" dirty="0" err="1"/>
              <a:t>super</a:t>
            </a:r>
            <a:r>
              <a:rPr lang="pt-BR" sz="2000" dirty="0"/>
              <a:t>("Nossa primeira janela");</a:t>
            </a:r>
          </a:p>
          <a:p>
            <a:pPr marL="594360" lvl="2" indent="0">
              <a:buNone/>
            </a:pPr>
            <a:r>
              <a:rPr lang="en-US" sz="2000" dirty="0" err="1"/>
              <a:t>setSize</a:t>
            </a:r>
            <a:r>
              <a:rPr lang="en-US" sz="2000" dirty="0"/>
              <a:t>(300, 150);</a:t>
            </a:r>
            <a:endParaRPr lang="pt-BR" sz="2000" dirty="0"/>
          </a:p>
          <a:p>
            <a:pPr marL="594360" lvl="2" indent="0">
              <a:buNone/>
            </a:pPr>
            <a:r>
              <a:rPr lang="en-US" sz="2000" dirty="0" err="1"/>
              <a:t>setVisible</a:t>
            </a:r>
            <a:r>
              <a:rPr lang="en-US" sz="2000" dirty="0"/>
              <a:t>(true); }</a:t>
            </a:r>
            <a:endParaRPr lang="pt-BR" sz="2000" dirty="0"/>
          </a:p>
          <a:p>
            <a:pPr marL="594360" lvl="2" indent="0">
              <a:buNone/>
            </a:pPr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[]){</a:t>
            </a:r>
            <a:endParaRPr lang="pt-BR" sz="2000" dirty="0"/>
          </a:p>
          <a:p>
            <a:pPr marL="594360" lvl="2" indent="0">
              <a:buNone/>
            </a:pPr>
            <a:r>
              <a:rPr lang="pt-BR" sz="2000" dirty="0" err="1"/>
              <a:t>PrimeiraJanela</a:t>
            </a:r>
            <a:r>
              <a:rPr lang="pt-BR" sz="2000" dirty="0"/>
              <a:t> </a:t>
            </a:r>
            <a:r>
              <a:rPr lang="pt-BR" sz="2000" dirty="0" err="1"/>
              <a:t>app</a:t>
            </a:r>
            <a:r>
              <a:rPr lang="pt-BR" sz="2000" dirty="0"/>
              <a:t> = new </a:t>
            </a:r>
            <a:r>
              <a:rPr lang="pt-BR" sz="2000" dirty="0" err="1"/>
              <a:t>PrimeiraJanela</a:t>
            </a:r>
            <a:r>
              <a:rPr lang="pt-BR" sz="2000" dirty="0"/>
              <a:t>();</a:t>
            </a:r>
          </a:p>
          <a:p>
            <a:pPr marL="594360" lvl="2" indent="0">
              <a:buNone/>
            </a:pPr>
            <a:r>
              <a:rPr lang="pt-BR" sz="2000" dirty="0" err="1"/>
              <a:t>app.setDefaultCloseOperation</a:t>
            </a:r>
            <a:r>
              <a:rPr lang="pt-BR" sz="2000" dirty="0"/>
              <a:t>(</a:t>
            </a:r>
            <a:r>
              <a:rPr lang="pt-BR" sz="2000" dirty="0" err="1"/>
              <a:t>JFrame.EXIT_ON_CLOSE</a:t>
            </a:r>
            <a:r>
              <a:rPr lang="pt-BR" sz="2000" dirty="0"/>
              <a:t>); } }</a:t>
            </a:r>
          </a:p>
          <a:p>
            <a:pPr marL="4572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Janela normal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5029468"/>
            <a:ext cx="3240360" cy="1634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804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Vamos analisar cada linha do aplicativo.</a:t>
            </a:r>
          </a:p>
          <a:p>
            <a:pPr marL="45720" indent="0" algn="just">
              <a:buNone/>
            </a:pPr>
            <a:r>
              <a:rPr lang="pt-BR" dirty="0"/>
              <a:t>Tenha a certeza de importar esse pacote em todos os aplicativos de interface gráfica que estiver escrevendo:</a:t>
            </a:r>
          </a:p>
          <a:p>
            <a:pPr marL="45720" indent="0" algn="just">
              <a:buNone/>
            </a:pP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javax.swing</a:t>
            </a:r>
            <a:r>
              <a:rPr lang="pt-BR" dirty="0"/>
              <a:t>.*;</a:t>
            </a:r>
          </a:p>
          <a:p>
            <a:pPr marL="45720" indent="0" algn="just">
              <a:buNone/>
            </a:pPr>
            <a:r>
              <a:rPr lang="pt-BR" dirty="0"/>
              <a:t>Em seguida temos a definição da classe principal:</a:t>
            </a:r>
          </a:p>
          <a:p>
            <a:pPr marL="45720" indent="0" algn="just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PrimeiraJanela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</a:t>
            </a:r>
            <a:r>
              <a:rPr lang="pt-BR" dirty="0" err="1"/>
              <a:t>JFrame</a:t>
            </a:r>
            <a:endParaRPr lang="pt-BR" dirty="0"/>
          </a:p>
          <a:p>
            <a:pPr marL="45720" indent="0" algn="just">
              <a:buNone/>
            </a:pPr>
            <a:r>
              <a:rPr lang="pt-BR" dirty="0"/>
              <a:t>{</a:t>
            </a:r>
          </a:p>
          <a:p>
            <a:pPr marL="45720" indent="0" algn="just">
              <a:buNone/>
            </a:pPr>
            <a:r>
              <a:rPr lang="pt-BR" dirty="0"/>
              <a:t>// a implementação da classe vai aqui.</a:t>
            </a:r>
          </a:p>
          <a:p>
            <a:pPr marL="45720" indent="0" algn="just">
              <a:buNone/>
            </a:pPr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Aplicativo</a:t>
            </a:r>
          </a:p>
        </p:txBody>
      </p:sp>
    </p:spTree>
    <p:extLst>
      <p:ext uri="{BB962C8B-B14F-4D97-AF65-F5344CB8AC3E}">
        <p14:creationId xmlns:p14="http://schemas.microsoft.com/office/powerpoint/2010/main" val="381837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Observe como a classe </a:t>
            </a:r>
            <a:r>
              <a:rPr lang="pt-BR" dirty="0" err="1"/>
              <a:t>PrimeiraJanela</a:t>
            </a:r>
            <a:r>
              <a:rPr lang="pt-BR" dirty="0"/>
              <a:t>, que será a janela do aplicativo, herda da classe </a:t>
            </a:r>
            <a:r>
              <a:rPr lang="pt-BR" dirty="0" err="1"/>
              <a:t>JFrame</a:t>
            </a:r>
            <a:r>
              <a:rPr lang="pt-BR" dirty="0"/>
              <a:t>. A partir desse ponto, nossa classe possui todas as propriedades, métodos e eventos que precisamos para que o aplicativo possa ser minimizado, maximizado e fechado por meios dos botões na barra de títulos. </a:t>
            </a:r>
          </a:p>
          <a:p>
            <a:r>
              <a:rPr lang="pt-BR" dirty="0"/>
              <a:t>Dentro da classe temos o construtor padrão, que será invocado quando uma instância dessa classe for criada (o que acontecerá quando a janela for exibida na tela):</a:t>
            </a:r>
          </a:p>
          <a:p>
            <a:pPr marL="594360" lvl="2" indent="0">
              <a:buNone/>
            </a:pPr>
            <a:r>
              <a:rPr lang="pt-BR" sz="1900" dirty="0" err="1"/>
              <a:t>import</a:t>
            </a:r>
            <a:r>
              <a:rPr lang="pt-BR" sz="1900" dirty="0"/>
              <a:t> </a:t>
            </a:r>
            <a:r>
              <a:rPr lang="pt-BR" sz="1900" dirty="0" err="1"/>
              <a:t>javax.swing</a:t>
            </a:r>
            <a:r>
              <a:rPr lang="pt-BR" sz="1900" dirty="0"/>
              <a:t>.*;</a:t>
            </a:r>
          </a:p>
          <a:p>
            <a:pPr marL="594360" lvl="2" indent="0">
              <a:buNone/>
            </a:pPr>
            <a:r>
              <a:rPr lang="pt-BR" sz="1900" dirty="0" err="1"/>
              <a:t>public</a:t>
            </a:r>
            <a:r>
              <a:rPr lang="pt-BR" sz="1900" dirty="0"/>
              <a:t> </a:t>
            </a:r>
            <a:r>
              <a:rPr lang="pt-BR" sz="1900" dirty="0" err="1"/>
              <a:t>class</a:t>
            </a:r>
            <a:r>
              <a:rPr lang="pt-BR" sz="1900" dirty="0"/>
              <a:t> </a:t>
            </a:r>
            <a:r>
              <a:rPr lang="pt-BR" sz="1900" dirty="0" err="1"/>
              <a:t>PrimeiraJanela</a:t>
            </a:r>
            <a:r>
              <a:rPr lang="pt-BR" sz="1900" dirty="0"/>
              <a:t> </a:t>
            </a:r>
            <a:r>
              <a:rPr lang="pt-BR" sz="1900" dirty="0" err="1"/>
              <a:t>extends</a:t>
            </a:r>
            <a:r>
              <a:rPr lang="pt-BR" sz="1900" dirty="0"/>
              <a:t> </a:t>
            </a:r>
            <a:r>
              <a:rPr lang="pt-BR" sz="1900" dirty="0" err="1"/>
              <a:t>JFrame</a:t>
            </a:r>
            <a:endParaRPr lang="pt-BR" sz="1900" dirty="0"/>
          </a:p>
          <a:p>
            <a:pPr marL="594360" lvl="2" indent="0">
              <a:buNone/>
            </a:pPr>
            <a:r>
              <a:rPr lang="pt-BR" sz="1900" dirty="0"/>
              <a:t>{</a:t>
            </a:r>
          </a:p>
          <a:p>
            <a:pPr marL="594360" lvl="2" indent="0">
              <a:buNone/>
            </a:pPr>
            <a:r>
              <a:rPr lang="pt-BR" sz="1900" dirty="0" err="1"/>
              <a:t>public</a:t>
            </a:r>
            <a:r>
              <a:rPr lang="pt-BR" sz="1900" dirty="0"/>
              <a:t> </a:t>
            </a:r>
            <a:r>
              <a:rPr lang="pt-BR" sz="1900" dirty="0" err="1"/>
              <a:t>PrimeiraJanela</a:t>
            </a:r>
            <a:r>
              <a:rPr lang="pt-BR" sz="1900" dirty="0"/>
              <a:t>(){</a:t>
            </a:r>
          </a:p>
          <a:p>
            <a:pPr marL="594360" lvl="2" indent="0">
              <a:buNone/>
            </a:pPr>
            <a:r>
              <a:rPr lang="pt-BR" sz="1900" dirty="0" err="1"/>
              <a:t>super</a:t>
            </a:r>
            <a:r>
              <a:rPr lang="pt-BR" sz="1900" dirty="0"/>
              <a:t>("Nossa primeira janela");</a:t>
            </a:r>
          </a:p>
          <a:p>
            <a:pPr marL="594360" lvl="2" indent="0">
              <a:buNone/>
            </a:pPr>
            <a:r>
              <a:rPr lang="pt-BR" sz="1900" dirty="0" err="1"/>
              <a:t>setSize</a:t>
            </a:r>
            <a:r>
              <a:rPr lang="pt-BR" sz="1900" dirty="0"/>
              <a:t>(300, 150);</a:t>
            </a:r>
          </a:p>
          <a:p>
            <a:pPr marL="594360" lvl="2" indent="0">
              <a:buNone/>
            </a:pPr>
            <a:r>
              <a:rPr lang="pt-BR" sz="1900" dirty="0" err="1"/>
              <a:t>setVisible</a:t>
            </a:r>
            <a:r>
              <a:rPr lang="pt-BR" sz="1900" dirty="0"/>
              <a:t>(</a:t>
            </a:r>
            <a:r>
              <a:rPr lang="pt-BR" sz="1900" dirty="0" err="1"/>
              <a:t>true</a:t>
            </a:r>
            <a:r>
              <a:rPr lang="pt-BR" sz="1900" dirty="0"/>
              <a:t>); }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Aplicativo</a:t>
            </a:r>
            <a:r>
              <a:rPr lang="pt-BR" sz="1400" dirty="0"/>
              <a:t>(</a:t>
            </a:r>
            <a:r>
              <a:rPr lang="pt-BR" sz="1400" dirty="0" err="1"/>
              <a:t>cont</a:t>
            </a:r>
            <a:r>
              <a:rPr lang="pt-B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295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Uma classe </a:t>
            </a:r>
            <a:r>
              <a:rPr lang="pt-BR" b="1" dirty="0" err="1"/>
              <a:t>JFrame</a:t>
            </a:r>
            <a:r>
              <a:rPr lang="pt-BR" dirty="0"/>
              <a:t> pode ser instanciada de duas maneiras: </a:t>
            </a:r>
            <a:r>
              <a:rPr lang="pt-BR" b="1" dirty="0" err="1"/>
              <a:t>app</a:t>
            </a:r>
            <a:r>
              <a:rPr lang="pt-BR" b="1" dirty="0"/>
              <a:t> = new() </a:t>
            </a:r>
            <a:r>
              <a:rPr lang="pt-BR" dirty="0"/>
              <a:t>que cria uma instância da classe que é inicialmente invisível, mas sem um título na barra de títulos, ou: </a:t>
            </a:r>
            <a:r>
              <a:rPr lang="pt-BR" b="1" dirty="0" err="1"/>
              <a:t>app</a:t>
            </a:r>
            <a:r>
              <a:rPr lang="pt-BR" b="1" dirty="0"/>
              <a:t> = new(</a:t>
            </a:r>
            <a:r>
              <a:rPr lang="pt-BR" b="1" dirty="0" err="1"/>
              <a:t>String</a:t>
            </a:r>
            <a:r>
              <a:rPr lang="pt-BR" b="1" dirty="0"/>
              <a:t> Título) </a:t>
            </a:r>
            <a:r>
              <a:rPr lang="pt-BR" dirty="0"/>
              <a:t>que cria uma instância da classe inicialmente invisível e com um objeto </a:t>
            </a:r>
            <a:r>
              <a:rPr lang="pt-BR" b="1" dirty="0" err="1"/>
              <a:t>String</a:t>
            </a:r>
            <a:r>
              <a:rPr lang="pt-BR" dirty="0"/>
              <a:t> representando o texto da barra de títulos. Assim, no construtor da classe </a:t>
            </a:r>
            <a:r>
              <a:rPr lang="pt-BR" b="1" dirty="0" err="1"/>
              <a:t>PrimeiraJanela</a:t>
            </a:r>
            <a:r>
              <a:rPr lang="pt-BR" dirty="0"/>
              <a:t>, invocamos o segundo construtor da superclasse </a:t>
            </a:r>
            <a:r>
              <a:rPr lang="pt-BR" b="1" dirty="0" err="1"/>
              <a:t>Jframe</a:t>
            </a:r>
            <a:r>
              <a:rPr lang="pt-BR" dirty="0"/>
              <a:t> fornecendo o texto que queremos como título da janela.</a:t>
            </a:r>
          </a:p>
          <a:p>
            <a:pPr algn="just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Aplicativo</a:t>
            </a:r>
            <a:r>
              <a:rPr lang="pt-BR" sz="1400" dirty="0"/>
              <a:t>(</a:t>
            </a:r>
            <a:r>
              <a:rPr lang="pt-BR" sz="1400" dirty="0" err="1"/>
              <a:t>cont</a:t>
            </a:r>
            <a:r>
              <a:rPr lang="pt-BR" sz="14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70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Após a definição do título da janela, temos uma chamada ao método </a:t>
            </a:r>
            <a:r>
              <a:rPr lang="pt-BR" dirty="0" err="1"/>
              <a:t>setSize</a:t>
            </a:r>
            <a:r>
              <a:rPr lang="pt-BR" dirty="0"/>
              <a:t>:</a:t>
            </a:r>
          </a:p>
          <a:p>
            <a:pPr marL="320040" lvl="1" indent="0" algn="just">
              <a:buNone/>
            </a:pPr>
            <a:r>
              <a:rPr lang="pt-BR" sz="2000" dirty="0" err="1"/>
              <a:t>setSize</a:t>
            </a:r>
            <a:r>
              <a:rPr lang="pt-BR" sz="2000" dirty="0"/>
              <a:t>(300, 150); - (300 – Altura e 150 – largura)</a:t>
            </a:r>
          </a:p>
          <a:p>
            <a:pPr marL="320040" lvl="1" indent="0" algn="just">
              <a:buNone/>
            </a:pPr>
            <a:r>
              <a:rPr lang="pt-BR" sz="2000" dirty="0"/>
              <a:t>Finalmente exibimos a janela efetuando uma chamada ao método </a:t>
            </a:r>
            <a:r>
              <a:rPr lang="pt-BR" sz="2000" dirty="0" err="1"/>
              <a:t>setVisible</a:t>
            </a:r>
            <a:r>
              <a:rPr lang="pt-BR" sz="2000" dirty="0"/>
              <a:t> o qual apresenta a seguinte sintaxe: </a:t>
            </a:r>
            <a:r>
              <a:rPr lang="pt-BR" sz="2000" dirty="0" err="1"/>
              <a:t>setVisible</a:t>
            </a:r>
            <a:r>
              <a:rPr lang="pt-BR" sz="2000" dirty="0"/>
              <a:t>(</a:t>
            </a:r>
            <a:r>
              <a:rPr lang="pt-BR" sz="2000" dirty="0" err="1"/>
              <a:t>true</a:t>
            </a:r>
            <a:r>
              <a:rPr lang="pt-BR" sz="2000" dirty="0"/>
              <a:t>);</a:t>
            </a:r>
          </a:p>
          <a:p>
            <a:pPr marL="320040" lvl="1" indent="0" algn="just">
              <a:buNone/>
            </a:pPr>
            <a:r>
              <a:rPr lang="pt-BR" sz="2000" dirty="0"/>
              <a:t>Para finalizar o código para a janela, temos a definição do método </a:t>
            </a:r>
            <a:r>
              <a:rPr lang="pt-BR" sz="2000" dirty="0" err="1"/>
              <a:t>main</a:t>
            </a:r>
            <a:r>
              <a:rPr lang="pt-BR" sz="2000" dirty="0"/>
              <a:t>():</a:t>
            </a:r>
          </a:p>
          <a:p>
            <a:pPr marL="320040" lvl="1" indent="0" algn="just">
              <a:buNone/>
            </a:pPr>
            <a:r>
              <a:rPr lang="en-US" sz="2000" dirty="0"/>
              <a:t>public static void main(String </a:t>
            </a:r>
            <a:r>
              <a:rPr lang="en-US" sz="2000" dirty="0" err="1"/>
              <a:t>args</a:t>
            </a:r>
            <a:r>
              <a:rPr lang="en-US" sz="2000" dirty="0"/>
              <a:t>[])</a:t>
            </a:r>
            <a:endParaRPr lang="pt-BR" sz="2000" dirty="0"/>
          </a:p>
          <a:p>
            <a:pPr marL="320040" lvl="1" indent="0" algn="just">
              <a:buNone/>
            </a:pPr>
            <a:r>
              <a:rPr lang="pt-BR" sz="2000" dirty="0"/>
              <a:t>{</a:t>
            </a:r>
          </a:p>
          <a:p>
            <a:pPr marL="320040" lvl="1" indent="0" algn="just">
              <a:buNone/>
            </a:pPr>
            <a:r>
              <a:rPr lang="pt-BR" sz="2000" dirty="0" err="1"/>
              <a:t>PrimeiraJanela</a:t>
            </a:r>
            <a:r>
              <a:rPr lang="pt-BR" sz="2000" dirty="0"/>
              <a:t> </a:t>
            </a:r>
            <a:r>
              <a:rPr lang="pt-BR" sz="2000" dirty="0" err="1"/>
              <a:t>app</a:t>
            </a:r>
            <a:r>
              <a:rPr lang="pt-BR" sz="2000" dirty="0"/>
              <a:t> = new </a:t>
            </a:r>
            <a:r>
              <a:rPr lang="pt-BR" sz="2000" dirty="0" err="1"/>
              <a:t>PrimeiraJanela</a:t>
            </a:r>
            <a:r>
              <a:rPr lang="pt-BR" sz="2000" dirty="0"/>
              <a:t>();</a:t>
            </a:r>
          </a:p>
          <a:p>
            <a:pPr marL="320040" lvl="1" indent="0" algn="just">
              <a:buNone/>
            </a:pPr>
            <a:r>
              <a:rPr lang="pt-BR" sz="2000" dirty="0" err="1"/>
              <a:t>app.setDefaultCloseOperation</a:t>
            </a:r>
            <a:r>
              <a:rPr lang="pt-BR" sz="2000" dirty="0"/>
              <a:t>(</a:t>
            </a:r>
            <a:r>
              <a:rPr lang="pt-BR" sz="2000" dirty="0" err="1"/>
              <a:t>JFrame.EXIT_ON_CLOSE</a:t>
            </a:r>
            <a:r>
              <a:rPr lang="pt-BR" sz="2000" dirty="0"/>
              <a:t>);</a:t>
            </a:r>
          </a:p>
          <a:p>
            <a:pPr marL="320040" lvl="1" indent="0" algn="just">
              <a:buNone/>
            </a:pPr>
            <a:r>
              <a:rPr lang="pt-BR" sz="2000" dirty="0"/>
              <a:t>}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Aplicativo</a:t>
            </a:r>
            <a:r>
              <a:rPr lang="pt-BR" sz="1400" dirty="0"/>
              <a:t>(</a:t>
            </a:r>
            <a:r>
              <a:rPr lang="pt-BR" sz="1400" dirty="0" err="1"/>
              <a:t>cont</a:t>
            </a:r>
            <a:r>
              <a:rPr lang="pt-BR" sz="14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4593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Na primeira linha criamos uma instância da classe </a:t>
            </a:r>
            <a:r>
              <a:rPr lang="pt-BR" sz="2400" dirty="0" err="1"/>
              <a:t>PrimeiraJanela</a:t>
            </a:r>
            <a:r>
              <a:rPr lang="pt-BR" sz="2400" dirty="0"/>
              <a:t> e a atribuímos à referência </a:t>
            </a:r>
            <a:r>
              <a:rPr lang="pt-BR" sz="2400" dirty="0" err="1"/>
              <a:t>app</a:t>
            </a:r>
            <a:r>
              <a:rPr lang="pt-BR" sz="2400" dirty="0"/>
              <a:t>, então acessamos o método </a:t>
            </a:r>
            <a:r>
              <a:rPr lang="pt-BR" sz="2400" dirty="0" err="1"/>
              <a:t>setDefaultCloseOperation</a:t>
            </a:r>
            <a:r>
              <a:rPr lang="pt-BR" sz="2400" dirty="0"/>
              <a:t> e fornecemos o valor EXIT_ON_CLOSE, que é uma das constantes da classe </a:t>
            </a:r>
            <a:r>
              <a:rPr lang="pt-BR" sz="2400" dirty="0" err="1"/>
              <a:t>JFrame</a:t>
            </a:r>
            <a:r>
              <a:rPr lang="pt-BR" sz="2400" dirty="0"/>
              <a:t> que define como o aplicativo vai se comportar quando o usuário tentar fechar a janela, seja clicando no botão fechar na barra de títulos ou pressionando ALT + F4.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Aplicativo</a:t>
            </a:r>
            <a:r>
              <a:rPr lang="pt-BR" sz="1400" dirty="0"/>
              <a:t>(</a:t>
            </a:r>
            <a:r>
              <a:rPr lang="pt-BR" sz="1400" dirty="0" err="1"/>
              <a:t>cont</a:t>
            </a:r>
            <a:r>
              <a:rPr lang="pt-BR" sz="14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8014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629809"/>
          </a:xfrm>
        </p:spPr>
        <p:txBody>
          <a:bodyPr/>
          <a:lstStyle/>
          <a:p>
            <a:r>
              <a:rPr lang="pt-BR" dirty="0"/>
              <a:t>Método: </a:t>
            </a:r>
            <a:r>
              <a:rPr lang="pt-BR" dirty="0" err="1"/>
              <a:t>setExtendedState</a:t>
            </a:r>
            <a:r>
              <a:rPr lang="pt-BR" dirty="0"/>
              <a:t>(MAXIMIZED_BOTH);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Janela Maximizada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73533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2613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845833"/>
          </a:xfrm>
        </p:spPr>
        <p:txBody>
          <a:bodyPr>
            <a:normAutofit/>
          </a:bodyPr>
          <a:lstStyle/>
          <a:p>
            <a:r>
              <a:rPr lang="pt-BR" sz="2400" dirty="0"/>
              <a:t>Método: </a:t>
            </a:r>
            <a:r>
              <a:rPr lang="pt-BR" sz="2400" dirty="0" err="1"/>
              <a:t>setExtendedState</a:t>
            </a:r>
            <a:r>
              <a:rPr lang="pt-BR" sz="2400" dirty="0"/>
              <a:t>(ICONIFIED)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Janela minimizada: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3" y="2492896"/>
            <a:ext cx="741997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0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199796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Por padrão, as janelas dos aplicativos em Java podem ser redimensionadas em tempo de execução, ou seja, durante a execução do programa. Algumas vezes não queremos que o usuário seja capaz de alterar o tamanho da janela. Com a lista abaixo podemos fazer com que a janela não seja redimensionada:</a:t>
            </a:r>
          </a:p>
          <a:p>
            <a:r>
              <a:rPr lang="pt-BR" dirty="0"/>
              <a:t>Método: : </a:t>
            </a:r>
            <a:r>
              <a:rPr lang="pt-BR" dirty="0" err="1"/>
              <a:t>setResizable</a:t>
            </a:r>
            <a:r>
              <a:rPr lang="pt-BR" dirty="0"/>
              <a:t>(false)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Janela que não pode ser redimensionada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63430"/>
            <a:ext cx="5328592" cy="272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389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629809"/>
          </a:xfrm>
        </p:spPr>
        <p:txBody>
          <a:bodyPr/>
          <a:lstStyle/>
          <a:p>
            <a:r>
              <a:rPr lang="pt-BR" dirty="0"/>
              <a:t>Método: </a:t>
            </a:r>
            <a:r>
              <a:rPr lang="pt-BR" dirty="0" err="1"/>
              <a:t>setLocationRelativeTo</a:t>
            </a:r>
            <a:r>
              <a:rPr lang="pt-BR" dirty="0"/>
              <a:t>(</a:t>
            </a:r>
            <a:r>
              <a:rPr lang="pt-BR" dirty="0" err="1"/>
              <a:t>null</a:t>
            </a:r>
            <a:r>
              <a:rPr lang="pt-BR" dirty="0"/>
              <a:t>);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Janela Centralizada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259" y="2322418"/>
            <a:ext cx="6766844" cy="3858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92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/>
              <a:t>Contrário ao que muitos desenvolvedores e estudantes de Java pensam, o Swing não é um subtítulo do </a:t>
            </a:r>
            <a:r>
              <a:rPr lang="pt-BR" b="1" dirty="0"/>
              <a:t>AWT</a:t>
            </a:r>
            <a:r>
              <a:rPr lang="pt-BR" dirty="0"/>
              <a:t> (</a:t>
            </a:r>
            <a:r>
              <a:rPr lang="pt-BR" b="1" dirty="0"/>
              <a:t>Abstract </a:t>
            </a:r>
            <a:r>
              <a:rPr lang="pt-BR" b="1" dirty="0" err="1"/>
              <a:t>Window</a:t>
            </a:r>
            <a:r>
              <a:rPr lang="pt-BR" b="1" dirty="0"/>
              <a:t> Toolkit</a:t>
            </a:r>
            <a:r>
              <a:rPr lang="pt-BR" dirty="0"/>
              <a:t>). Em vez disso, o Swing é visto como uma cama disposta confortavelmente sobre o AWT. É praticamente impossível falar de Swing sem mencionar alguns aspectos relevantes e no momento oportuno veremos como eles se complementam.</a:t>
            </a:r>
          </a:p>
          <a:p>
            <a:pPr algn="just"/>
            <a:r>
              <a:rPr lang="pt-BR" dirty="0"/>
              <a:t>O papel principal do AWT era fornecer um conjunto de componentes gráficos destinados a facilitar a construção das interfaces gráficas para aplicativos e </a:t>
            </a:r>
            <a:r>
              <a:rPr lang="pt-BR" dirty="0" err="1"/>
              <a:t>applets</a:t>
            </a:r>
            <a:r>
              <a:rPr lang="pt-BR" dirty="0"/>
              <a:t> em versões mais antigas do Java. De fato, o AWT continua sendo uma das partes mais importantes do JFC (Java Foundation Classes) ao lado de</a:t>
            </a:r>
          </a:p>
          <a:p>
            <a:pPr algn="just"/>
            <a:r>
              <a:rPr lang="en-US" dirty="0"/>
              <a:t>Swing, Accessibility Java 2D e Drag </a:t>
            </a:r>
            <a:r>
              <a:rPr lang="en-US" dirty="0" err="1"/>
              <a:t>na</a:t>
            </a:r>
            <a:r>
              <a:rPr lang="en-US" dirty="0"/>
              <a:t> Drop. </a:t>
            </a:r>
            <a:r>
              <a:rPr lang="pt-BR" dirty="0"/>
              <a:t>Java 2 é agora parte do AWT e o    suporte </a:t>
            </a:r>
            <a:r>
              <a:rPr lang="pt-BR" dirty="0" err="1"/>
              <a:t>Accessibility</a:t>
            </a:r>
            <a:r>
              <a:rPr lang="pt-BR" dirty="0"/>
              <a:t> já está incluso no Swing.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Entendo o Swing</a:t>
            </a:r>
          </a:p>
        </p:txBody>
      </p:sp>
    </p:spTree>
    <p:extLst>
      <p:ext uri="{BB962C8B-B14F-4D97-AF65-F5344CB8AC3E}">
        <p14:creationId xmlns:p14="http://schemas.microsoft.com/office/powerpoint/2010/main" val="3144830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662257"/>
          </a:xfrm>
        </p:spPr>
        <p:txBody>
          <a:bodyPr>
            <a:noAutofit/>
          </a:bodyPr>
          <a:lstStyle/>
          <a:p>
            <a:pPr algn="just"/>
            <a:r>
              <a:rPr lang="pt-BR" sz="2400" dirty="0"/>
              <a:t>Embora as propriedades mais importantes da janela do aplicativo já tenham sido vista a possibilidade de alterar a cor de fundo da janela só pôde ser apresentada agora. Isso se deve ao fato de a cor do fundo ser definida não para a classe </a:t>
            </a:r>
            <a:r>
              <a:rPr lang="pt-BR" sz="2400" dirty="0" err="1"/>
              <a:t>JFrame</a:t>
            </a:r>
            <a:r>
              <a:rPr lang="pt-BR" sz="2400" dirty="0"/>
              <a:t>, mas para o painel de conteúdo, ou seja o objeto Container que contém os controles da janela.</a:t>
            </a:r>
          </a:p>
          <a:p>
            <a:pPr algn="just"/>
            <a:r>
              <a:rPr lang="pt-BR" sz="2400" dirty="0"/>
              <a:t>O aplicativo seguinte exibe uma janela com a cor azul definida como cor de fundo. Observado que a cor de fundo para painel não afetará os demais controles da janela. </a:t>
            </a:r>
          </a:p>
          <a:p>
            <a:pPr algn="just"/>
            <a:r>
              <a:rPr lang="pt-BR" sz="2400" dirty="0"/>
              <a:t>Veja o aplicativo a seguir:</a:t>
            </a:r>
          </a:p>
          <a:p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Trocando a cor do fundo da janela</a:t>
            </a:r>
          </a:p>
        </p:txBody>
      </p:sp>
    </p:spTree>
    <p:extLst>
      <p:ext uri="{BB962C8B-B14F-4D97-AF65-F5344CB8AC3E}">
        <p14:creationId xmlns:p14="http://schemas.microsoft.com/office/powerpoint/2010/main" val="3715390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Trocando a cor do fundo da janela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Trocando a cor do fundo da janela</a:t>
            </a:r>
            <a:r>
              <a:rPr lang="pt-BR" sz="1400" dirty="0"/>
              <a:t>(</a:t>
            </a:r>
            <a:r>
              <a:rPr lang="pt-BR" sz="1400" dirty="0" err="1"/>
              <a:t>cont</a:t>
            </a:r>
            <a:r>
              <a:rPr lang="pt-BR" sz="1400" dirty="0"/>
              <a:t>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90854"/>
            <a:ext cx="5794252" cy="460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867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Temos que importar o pacote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java.awt</a:t>
            </a:r>
            <a:r>
              <a:rPr lang="pt-BR" dirty="0"/>
              <a:t>.*;, pois a classe Container está nele. Veja como uma instância dessa classe é criada e atribuída à referência tela: Container tela = </a:t>
            </a:r>
            <a:r>
              <a:rPr lang="pt-BR" dirty="0" err="1"/>
              <a:t>getContentPane</a:t>
            </a:r>
            <a:r>
              <a:rPr lang="pt-BR" dirty="0"/>
              <a:t>();</a:t>
            </a:r>
          </a:p>
          <a:p>
            <a:pPr algn="just"/>
            <a:r>
              <a:rPr lang="pt-BR" dirty="0"/>
              <a:t>Após essa declaração o tela é um objeto Container que representa a janela do aplicativo. Por meio dessa referência podemos adicionar e manipular os novos componentes. Comando que troca a cor de fundo da janela:</a:t>
            </a:r>
          </a:p>
          <a:p>
            <a:pPr algn="just"/>
            <a:r>
              <a:rPr lang="en-US" dirty="0" err="1"/>
              <a:t>tela.setBackground</a:t>
            </a:r>
            <a:r>
              <a:rPr lang="en-US" dirty="0"/>
              <a:t>(</a:t>
            </a:r>
            <a:r>
              <a:rPr lang="en-US" dirty="0" err="1"/>
              <a:t>Color.blue</a:t>
            </a:r>
            <a:r>
              <a:rPr lang="en-US" dirty="0"/>
              <a:t>);</a:t>
            </a:r>
          </a:p>
          <a:p>
            <a:pPr algn="just"/>
            <a:r>
              <a:rPr lang="en-US" dirty="0" err="1"/>
              <a:t>tela.setBackground</a:t>
            </a:r>
            <a:r>
              <a:rPr lang="en-US" dirty="0"/>
              <a:t>(new Color(255,128,128));</a:t>
            </a:r>
            <a:endParaRPr lang="pt-BR" dirty="0"/>
          </a:p>
          <a:p>
            <a:pPr algn="just"/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Trocando a cor do fundo da janela</a:t>
            </a:r>
            <a:r>
              <a:rPr lang="pt-BR" sz="1400" dirty="0"/>
              <a:t>(</a:t>
            </a:r>
            <a:r>
              <a:rPr lang="pt-BR" sz="1400" dirty="0" err="1"/>
              <a:t>cont</a:t>
            </a:r>
            <a:r>
              <a:rPr lang="pt-BR" sz="14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3714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três aplicativos que </a:t>
            </a:r>
            <a:r>
              <a:rPr lang="pt-BR"/>
              <a:t>possuam as </a:t>
            </a:r>
            <a:r>
              <a:rPr lang="pt-BR" dirty="0"/>
              <a:t>cores </a:t>
            </a:r>
            <a:r>
              <a:rPr lang="pt-BR"/>
              <a:t>RGB 255,120,120</a:t>
            </a:r>
            <a:r>
              <a:rPr lang="pt-BR" dirty="0"/>
              <a:t>), (128,125,150) e </a:t>
            </a:r>
            <a:r>
              <a:rPr lang="pt-BR" dirty="0" err="1"/>
              <a:t>yellow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3448328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Segunda Parte</a:t>
            </a:r>
          </a:p>
        </p:txBody>
      </p:sp>
    </p:spTree>
    <p:extLst>
      <p:ext uri="{BB962C8B-B14F-4D97-AF65-F5344CB8AC3E}">
        <p14:creationId xmlns:p14="http://schemas.microsoft.com/office/powerpoint/2010/main" val="3223327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Definir ícone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 ícone para a janela do aplicativo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889" y="1700808"/>
            <a:ext cx="55435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0445"/>
            <a:ext cx="35623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8951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 definição de um ícone para a janela pode ser realizada com apenas duas linhas de código:</a:t>
            </a:r>
          </a:p>
          <a:p>
            <a:pPr lvl="1" algn="just"/>
            <a:r>
              <a:rPr lang="pt-BR" dirty="0"/>
              <a:t> </a:t>
            </a:r>
            <a:r>
              <a:rPr lang="pt-BR" dirty="0" err="1"/>
              <a:t>ImageIcon</a:t>
            </a:r>
            <a:r>
              <a:rPr lang="pt-BR" dirty="0"/>
              <a:t> </a:t>
            </a:r>
            <a:r>
              <a:rPr lang="pt-BR" dirty="0" err="1"/>
              <a:t>icone</a:t>
            </a:r>
            <a:r>
              <a:rPr lang="pt-BR" dirty="0"/>
              <a:t> = new </a:t>
            </a:r>
            <a:r>
              <a:rPr lang="pt-BR" dirty="0" err="1"/>
              <a:t>ImageIcon</a:t>
            </a:r>
            <a:r>
              <a:rPr lang="pt-BR" dirty="0"/>
              <a:t>("teste.gif");</a:t>
            </a:r>
          </a:p>
          <a:p>
            <a:pPr lvl="1" algn="just"/>
            <a:r>
              <a:rPr lang="pt-BR" dirty="0"/>
              <a:t> </a:t>
            </a:r>
            <a:r>
              <a:rPr lang="pt-BR" dirty="0" err="1"/>
              <a:t>setIconImage</a:t>
            </a:r>
            <a:r>
              <a:rPr lang="pt-BR" dirty="0"/>
              <a:t>(</a:t>
            </a:r>
            <a:r>
              <a:rPr lang="pt-BR" dirty="0" err="1"/>
              <a:t>icone.getImage</a:t>
            </a:r>
            <a:r>
              <a:rPr lang="pt-BR" dirty="0"/>
              <a:t>());</a:t>
            </a:r>
          </a:p>
          <a:p>
            <a:pPr algn="just"/>
            <a:r>
              <a:rPr lang="pt-BR" dirty="0"/>
              <a:t>Na primeira linha criamos uma instância da classe </a:t>
            </a:r>
            <a:r>
              <a:rPr lang="pt-BR" dirty="0" err="1"/>
              <a:t>ImageIcon</a:t>
            </a:r>
            <a:r>
              <a:rPr lang="pt-BR" dirty="0"/>
              <a:t> e a atribuímos </a:t>
            </a:r>
            <a:r>
              <a:rPr lang="pt-BR" dirty="0" err="1"/>
              <a:t>àreferência</a:t>
            </a:r>
            <a:r>
              <a:rPr lang="pt-BR" dirty="0"/>
              <a:t> ícone. Objetos desta classe podem ser criados por meio de nove construtores </a:t>
            </a:r>
            <a:r>
              <a:rPr lang="pt-BR" dirty="0" err="1"/>
              <a:t>diferentes.Optamos</a:t>
            </a:r>
            <a:r>
              <a:rPr lang="pt-BR" dirty="0"/>
              <a:t> por aquele que recebe o caminho e/ou nome da imagem como argumento. Veja sua sintaxe:</a:t>
            </a:r>
          </a:p>
          <a:p>
            <a:pPr lvl="1" algn="just"/>
            <a:r>
              <a:rPr lang="pt-BR" dirty="0" err="1"/>
              <a:t>ImagemIcon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caminho_e_nome_da_imagem</a:t>
            </a:r>
            <a:r>
              <a:rPr lang="pt-BR" dirty="0"/>
              <a:t>);</a:t>
            </a:r>
          </a:p>
          <a:p>
            <a:pPr lvl="1" algn="just"/>
            <a:r>
              <a:rPr lang="pt-BR" dirty="0" err="1"/>
              <a:t>ImageIcon</a:t>
            </a:r>
            <a:r>
              <a:rPr lang="pt-BR" dirty="0"/>
              <a:t>("teste.gif");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 ícone para a janela do aplicativo</a:t>
            </a:r>
            <a:r>
              <a:rPr lang="pt-BR" sz="1800" dirty="0"/>
              <a:t>(</a:t>
            </a:r>
            <a:r>
              <a:rPr lang="pt-BR" sz="1800" dirty="0" err="1"/>
              <a:t>cont</a:t>
            </a:r>
            <a:r>
              <a:rPr lang="pt-B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5671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É importante observar que esse caminho é sempre transformado em uma URL antes de ser passado para o construtor da classe. Assim, você pode fornecer uma imagem usando apenas o nome da imagem:</a:t>
            </a:r>
          </a:p>
          <a:p>
            <a:pPr lvl="1" algn="just"/>
            <a:r>
              <a:rPr lang="en-US" b="1" dirty="0" err="1"/>
              <a:t>ImageIcon</a:t>
            </a:r>
            <a:r>
              <a:rPr lang="en-US" b="1" dirty="0"/>
              <a:t> </a:t>
            </a:r>
            <a:r>
              <a:rPr lang="en-US" b="1" dirty="0" err="1"/>
              <a:t>icone</a:t>
            </a:r>
            <a:r>
              <a:rPr lang="en-US" b="1" dirty="0"/>
              <a:t> = new </a:t>
            </a:r>
            <a:r>
              <a:rPr lang="en-US" b="1" dirty="0" err="1"/>
              <a:t>ImageIcon</a:t>
            </a:r>
            <a:r>
              <a:rPr lang="en-US" b="1" dirty="0"/>
              <a:t>("teste.gif");</a:t>
            </a:r>
            <a:endParaRPr lang="pt-BR" b="1" dirty="0"/>
          </a:p>
          <a:p>
            <a:pPr algn="just"/>
            <a:r>
              <a:rPr lang="pt-BR" dirty="0"/>
              <a:t>O Caminho e o nome da imagem:</a:t>
            </a:r>
          </a:p>
          <a:p>
            <a:pPr lvl="1" algn="just"/>
            <a:r>
              <a:rPr lang="en-US" b="1" dirty="0" err="1"/>
              <a:t>ImageIcon</a:t>
            </a:r>
            <a:r>
              <a:rPr lang="en-US" b="1" dirty="0"/>
              <a:t> </a:t>
            </a:r>
            <a:r>
              <a:rPr lang="en-US" b="1" dirty="0" err="1"/>
              <a:t>icone</a:t>
            </a:r>
            <a:r>
              <a:rPr lang="en-US" b="1" dirty="0"/>
              <a:t> = new </a:t>
            </a:r>
            <a:r>
              <a:rPr lang="en-US" b="1" dirty="0" err="1"/>
              <a:t>ImageIcon</a:t>
            </a:r>
            <a:r>
              <a:rPr lang="en-US" b="1" dirty="0"/>
              <a:t>("</a:t>
            </a:r>
            <a:r>
              <a:rPr lang="en-US" b="1" dirty="0" err="1"/>
              <a:t>imagens</a:t>
            </a:r>
            <a:r>
              <a:rPr lang="en-US" b="1" dirty="0"/>
              <a:t>/teste.gif");</a:t>
            </a:r>
            <a:endParaRPr lang="pt-BR" b="1" dirty="0"/>
          </a:p>
          <a:p>
            <a:pPr algn="just"/>
            <a:r>
              <a:rPr lang="pt-BR" dirty="0"/>
              <a:t>Após iniciamos a classe </a:t>
            </a:r>
            <a:r>
              <a:rPr lang="pt-BR" dirty="0" err="1"/>
              <a:t>ImageIcon</a:t>
            </a:r>
            <a:r>
              <a:rPr lang="pt-BR" dirty="0"/>
              <a:t>, fazemos uso do método </a:t>
            </a:r>
            <a:r>
              <a:rPr lang="pt-BR" dirty="0" err="1"/>
              <a:t>getImage</a:t>
            </a:r>
            <a:r>
              <a:rPr lang="pt-BR" dirty="0"/>
              <a:t> dessa classe para obter a imagem e a definimos como ícone da janela com uma chamada </a:t>
            </a:r>
            <a:r>
              <a:rPr lang="pt-BR" b="1" dirty="0"/>
              <a:t>a </a:t>
            </a:r>
            <a:r>
              <a:rPr lang="pt-BR" b="1" dirty="0" err="1"/>
              <a:t>setIconImage</a:t>
            </a:r>
            <a:r>
              <a:rPr lang="pt-BR" b="1" dirty="0"/>
              <a:t> </a:t>
            </a:r>
            <a:r>
              <a:rPr lang="pt-BR" dirty="0"/>
              <a:t>da classe </a:t>
            </a:r>
            <a:r>
              <a:rPr lang="pt-BR" b="1" dirty="0" err="1"/>
              <a:t>JFrame</a:t>
            </a:r>
            <a:r>
              <a:rPr lang="pt-BR" b="1" dirty="0"/>
              <a:t>. </a:t>
            </a:r>
            <a:r>
              <a:rPr lang="pt-BR" b="1" dirty="0" err="1"/>
              <a:t>setIconImage</a:t>
            </a:r>
            <a:r>
              <a:rPr lang="pt-BR" b="1" dirty="0"/>
              <a:t>(</a:t>
            </a:r>
            <a:r>
              <a:rPr lang="pt-BR" b="1" dirty="0" err="1"/>
              <a:t>icone.getImage</a:t>
            </a:r>
            <a:r>
              <a:rPr lang="pt-BR" b="1" dirty="0"/>
              <a:t>());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 ícone para a janela do aplicativo</a:t>
            </a:r>
            <a:r>
              <a:rPr lang="pt-BR" sz="1800" dirty="0"/>
              <a:t>(</a:t>
            </a:r>
            <a:r>
              <a:rPr lang="pt-BR" sz="1800" dirty="0" err="1"/>
              <a:t>cont</a:t>
            </a:r>
            <a:r>
              <a:rPr lang="pt-BR" sz="18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6289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err="1"/>
              <a:t>Freqüentemente</a:t>
            </a:r>
            <a:r>
              <a:rPr lang="pt-BR" sz="2400" dirty="0"/>
              <a:t> chamado de rótulo, esse componente raramente tem seu conteúdo alterado e, quando usado corretamente, possibilita manipulações bem interessantes, como veremos a segui. Vamos começar escrevendo um aplicativo que permite instanciar as classe </a:t>
            </a:r>
            <a:r>
              <a:rPr lang="pt-BR" sz="2400" b="1" dirty="0" err="1"/>
              <a:t>JLabel</a:t>
            </a:r>
            <a:r>
              <a:rPr lang="pt-BR" sz="2400" dirty="0"/>
              <a:t> de maneiras diferentes.</a:t>
            </a:r>
          </a:p>
          <a:p>
            <a:pPr algn="just"/>
            <a:r>
              <a:rPr lang="pt-BR" sz="2400" dirty="0"/>
              <a:t>Esse aplicativo que adiciona </a:t>
            </a:r>
            <a:r>
              <a:rPr lang="pt-BR" sz="2400" b="1" dirty="0" err="1"/>
              <a:t>JLabel</a:t>
            </a:r>
            <a:r>
              <a:rPr lang="pt-BR" sz="2400" dirty="0"/>
              <a:t>, posiciona na janela, altera a cor e altera a fonte desse componente: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JLabel</a:t>
            </a:r>
            <a:r>
              <a:rPr lang="pt-BR" dirty="0"/>
              <a:t> ou rótulos na sua janela</a:t>
            </a:r>
          </a:p>
        </p:txBody>
      </p:sp>
    </p:spTree>
    <p:extLst>
      <p:ext uri="{BB962C8B-B14F-4D97-AF65-F5344CB8AC3E}">
        <p14:creationId xmlns:p14="http://schemas.microsoft.com/office/powerpoint/2010/main" val="2756775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7164288" y="980728"/>
            <a:ext cx="1675660" cy="573760"/>
          </a:xfrm>
        </p:spPr>
        <p:txBody>
          <a:bodyPr/>
          <a:lstStyle/>
          <a:p>
            <a:pPr algn="ctr"/>
            <a:r>
              <a:rPr lang="pt-BR" sz="1400" dirty="0"/>
              <a:t>Trabalhando com </a:t>
            </a:r>
            <a:r>
              <a:rPr lang="pt-BR" sz="1400" dirty="0" err="1"/>
              <a:t>JLabel</a:t>
            </a:r>
            <a:endParaRPr lang="pt-B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5760640" cy="601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83" y="4266406"/>
            <a:ext cx="2295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27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Entendo o Swing(</a:t>
            </a:r>
            <a:r>
              <a:rPr lang="pt-BR" sz="1400" dirty="0" err="1"/>
              <a:t>cont</a:t>
            </a:r>
            <a:r>
              <a:rPr lang="pt-BR" dirty="0"/>
              <a:t>)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699" y="2684158"/>
            <a:ext cx="6048001" cy="2477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671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Apos fazermos as importações vamos criar os objetos do tipo </a:t>
            </a:r>
            <a:r>
              <a:rPr lang="pt-BR" dirty="0" err="1"/>
              <a:t>JLabel</a:t>
            </a:r>
            <a:r>
              <a:rPr lang="pt-BR" dirty="0"/>
              <a:t>: </a:t>
            </a:r>
            <a:r>
              <a:rPr lang="pt-BR" dirty="0" err="1"/>
              <a:t>JLabel</a:t>
            </a:r>
            <a:r>
              <a:rPr lang="pt-BR" dirty="0"/>
              <a:t> rotulo1,rotulo2,rotulo3,rotulo4;</a:t>
            </a:r>
          </a:p>
          <a:p>
            <a:r>
              <a:rPr lang="pt-BR" dirty="0"/>
              <a:t>Em seguida atribuir o conteúdo ao </a:t>
            </a:r>
            <a:r>
              <a:rPr lang="pt-BR" dirty="0" err="1"/>
              <a:t>JLabel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rotulo1 = new </a:t>
            </a:r>
            <a:r>
              <a:rPr lang="pt-BR" dirty="0" err="1"/>
              <a:t>JLabel</a:t>
            </a:r>
            <a:r>
              <a:rPr lang="pt-BR" dirty="0"/>
              <a:t> ("Nome");</a:t>
            </a:r>
          </a:p>
          <a:p>
            <a:pPr lvl="1"/>
            <a:r>
              <a:rPr lang="pt-BR" dirty="0"/>
              <a:t>rotulo2 = new </a:t>
            </a:r>
            <a:r>
              <a:rPr lang="pt-BR" dirty="0" err="1"/>
              <a:t>JLabel</a:t>
            </a:r>
            <a:r>
              <a:rPr lang="pt-BR" dirty="0"/>
              <a:t> ("Idade");</a:t>
            </a:r>
          </a:p>
          <a:p>
            <a:pPr lvl="1"/>
            <a:r>
              <a:rPr lang="pt-BR" dirty="0"/>
              <a:t>rotulo3 = new </a:t>
            </a:r>
            <a:r>
              <a:rPr lang="pt-BR" dirty="0" err="1"/>
              <a:t>JLabel</a:t>
            </a:r>
            <a:r>
              <a:rPr lang="pt-BR" dirty="0"/>
              <a:t> ("Telefone");</a:t>
            </a:r>
          </a:p>
          <a:p>
            <a:pPr lvl="1"/>
            <a:r>
              <a:rPr lang="pt-BR" dirty="0"/>
              <a:t>rotulo4 = new </a:t>
            </a:r>
            <a:r>
              <a:rPr lang="pt-BR" dirty="0" err="1"/>
              <a:t>JLabel</a:t>
            </a:r>
            <a:r>
              <a:rPr lang="pt-BR" dirty="0"/>
              <a:t> ("Celular");</a:t>
            </a:r>
          </a:p>
          <a:p>
            <a:r>
              <a:rPr lang="pt-BR" dirty="0"/>
              <a:t>Próximo passo definir o largura e altura do </a:t>
            </a:r>
            <a:r>
              <a:rPr lang="pt-BR" dirty="0" err="1"/>
              <a:t>JLabel</a:t>
            </a:r>
            <a:r>
              <a:rPr lang="pt-BR" dirty="0"/>
              <a:t> e a coluna e a linha que ele irá ocupar na janela.</a:t>
            </a:r>
          </a:p>
          <a:p>
            <a:pPr lvl="1"/>
            <a:r>
              <a:rPr lang="en-US" dirty="0"/>
              <a:t>rotulo1.setBounds(50,20,80,20);</a:t>
            </a:r>
            <a:endParaRPr lang="pt-BR" dirty="0"/>
          </a:p>
          <a:p>
            <a:pPr lvl="1"/>
            <a:r>
              <a:rPr lang="en-US" dirty="0"/>
              <a:t>rotulo2.setBounds(50,60,80,20);</a:t>
            </a:r>
            <a:endParaRPr lang="pt-BR" dirty="0"/>
          </a:p>
          <a:p>
            <a:pPr lvl="1"/>
            <a:r>
              <a:rPr lang="en-US" dirty="0"/>
              <a:t>rotulo3.setBounds(50,100,80,20);</a:t>
            </a:r>
            <a:endParaRPr lang="pt-BR" dirty="0"/>
          </a:p>
          <a:p>
            <a:pPr lvl="1"/>
            <a:r>
              <a:rPr lang="pt-BR" dirty="0"/>
              <a:t>rotulo4.setBounds(50,140,80,20);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JLabel</a:t>
            </a:r>
            <a:r>
              <a:rPr lang="pt-BR" dirty="0"/>
              <a:t> ou rótulos na sua janela</a:t>
            </a:r>
            <a:r>
              <a:rPr lang="pt-BR" sz="1600" dirty="0"/>
              <a:t>(</a:t>
            </a:r>
            <a:r>
              <a:rPr lang="pt-BR" sz="1600" dirty="0" err="1"/>
              <a:t>cont</a:t>
            </a:r>
            <a:r>
              <a:rPr lang="pt-B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7808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78281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Definindo posicionamento na tela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just"/>
            <a:r>
              <a:rPr lang="pt-BR" dirty="0"/>
              <a:t>Próximo passo definir a cor da letra dos componentes </a:t>
            </a:r>
            <a:r>
              <a:rPr lang="pt-BR" dirty="0" err="1"/>
              <a:t>JLabel</a:t>
            </a:r>
            <a:r>
              <a:rPr lang="pt-BR" dirty="0"/>
              <a:t>, lembrando que se esses objetos não forem adicionados ao aplicativo, a cor default é preto.</a:t>
            </a:r>
          </a:p>
          <a:p>
            <a:pPr algn="just"/>
            <a:r>
              <a:rPr lang="en-US" dirty="0"/>
              <a:t>rotulo1.setForeground(</a:t>
            </a:r>
            <a:r>
              <a:rPr lang="en-US" dirty="0" err="1"/>
              <a:t>Color.red</a:t>
            </a:r>
            <a:r>
              <a:rPr lang="en-US" dirty="0"/>
              <a:t>);</a:t>
            </a:r>
            <a:endParaRPr lang="pt-BR" dirty="0"/>
          </a:p>
          <a:p>
            <a:pPr algn="just"/>
            <a:r>
              <a:rPr lang="en-US" dirty="0"/>
              <a:t>rotulo2.setForeground(</a:t>
            </a:r>
            <a:r>
              <a:rPr lang="en-US" dirty="0" err="1"/>
              <a:t>Color.blue</a:t>
            </a:r>
            <a:r>
              <a:rPr lang="en-US" dirty="0"/>
              <a:t>);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JLabel</a:t>
            </a:r>
            <a:r>
              <a:rPr lang="pt-BR" dirty="0"/>
              <a:t> ou rótulos na sua janela</a:t>
            </a:r>
            <a:r>
              <a:rPr lang="pt-BR" sz="1600" dirty="0"/>
              <a:t>(</a:t>
            </a:r>
            <a:r>
              <a:rPr lang="pt-BR" sz="1600" dirty="0" err="1"/>
              <a:t>cont</a:t>
            </a:r>
            <a:r>
              <a:rPr lang="pt-BR" sz="1600" dirty="0"/>
              <a:t>)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9800"/>
            <a:ext cx="5976664" cy="294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776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Esses dois trechos abaixo especifica como criar cores personalizadas </a:t>
            </a:r>
            <a:r>
              <a:rPr lang="en-US" dirty="0"/>
              <a:t>para o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JLabel</a:t>
            </a:r>
            <a:r>
              <a:rPr lang="en-US" dirty="0"/>
              <a:t>.</a:t>
            </a:r>
            <a:endParaRPr lang="pt-BR" dirty="0"/>
          </a:p>
          <a:p>
            <a:pPr lvl="1"/>
            <a:r>
              <a:rPr lang="en-US" sz="2000" dirty="0"/>
              <a:t>rotulo3.setForeground(new Color(190,152,142));</a:t>
            </a:r>
            <a:endParaRPr lang="pt-BR" sz="2000" dirty="0"/>
          </a:p>
          <a:p>
            <a:pPr lvl="1"/>
            <a:r>
              <a:rPr lang="pt-BR" sz="2000" dirty="0"/>
              <a:t>rotulo4.setForeground(new Color(201,200,100));</a:t>
            </a:r>
          </a:p>
          <a:p>
            <a:r>
              <a:rPr lang="pt-BR" dirty="0"/>
              <a:t>E ainda podemos definir a fonte, o estilo e o tamanho da letra do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JLabel</a:t>
            </a:r>
            <a:r>
              <a:rPr lang="en-US" dirty="0"/>
              <a:t>.</a:t>
            </a:r>
            <a:endParaRPr lang="pt-BR" dirty="0"/>
          </a:p>
          <a:p>
            <a:pPr lvl="1"/>
            <a:r>
              <a:rPr lang="en-US" sz="2000" dirty="0"/>
              <a:t>rotulo1.setFont(new Font("Arial",Font.BOLD,14));</a:t>
            </a:r>
            <a:endParaRPr lang="pt-BR" sz="2000" dirty="0"/>
          </a:p>
          <a:p>
            <a:pPr lvl="1"/>
            <a:r>
              <a:rPr lang="en-US" sz="2000" dirty="0"/>
              <a:t>rotulo2.setFont(new Font("Comic Sans MS",Font.BOLD,16));</a:t>
            </a:r>
            <a:endParaRPr lang="pt-BR" sz="2000" dirty="0"/>
          </a:p>
          <a:p>
            <a:pPr lvl="1"/>
            <a:r>
              <a:rPr lang="en-US" sz="2000" dirty="0"/>
              <a:t>rotulo3.setFont(new Font("Courier New",Font.BOLD,18));</a:t>
            </a:r>
            <a:endParaRPr lang="pt-BR" sz="2000" dirty="0"/>
          </a:p>
          <a:p>
            <a:pPr lvl="1"/>
            <a:r>
              <a:rPr lang="en-US" sz="2000" dirty="0"/>
              <a:t>rotulo4.setFont(new Font("Times New Roman",Font.BOLD,20));</a:t>
            </a:r>
            <a:endParaRPr lang="pt-BR" sz="2000" dirty="0"/>
          </a:p>
          <a:p>
            <a:r>
              <a:rPr lang="pt-BR" dirty="0"/>
              <a:t>E a numeração corresponde o tamanho da fonte.</a:t>
            </a:r>
          </a:p>
          <a:p>
            <a:pPr lvl="1"/>
            <a:r>
              <a:rPr lang="en-US" sz="2000" dirty="0"/>
              <a:t>rotulo1.setFont(new Font("Arial",Font.BOLD,14));</a:t>
            </a:r>
            <a:endParaRPr lang="pt-BR" sz="2000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JLabel</a:t>
            </a:r>
            <a:r>
              <a:rPr lang="pt-BR" dirty="0"/>
              <a:t> ou rótulos na sua janela</a:t>
            </a:r>
            <a:r>
              <a:rPr lang="pt-BR" sz="1600" dirty="0"/>
              <a:t>(</a:t>
            </a:r>
            <a:r>
              <a:rPr lang="pt-BR" sz="1600" dirty="0" err="1"/>
              <a:t>cont</a:t>
            </a:r>
            <a:r>
              <a:rPr lang="pt-BR" sz="16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5989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E finalmente o método tela que representa a janela deverá ser chamado, onde vai exibir o rótulo o conteúdo do </a:t>
            </a:r>
            <a:r>
              <a:rPr lang="pt-BR" sz="2400" dirty="0" err="1"/>
              <a:t>JLabel</a:t>
            </a:r>
            <a:r>
              <a:rPr lang="pt-BR" sz="2400" dirty="0"/>
              <a:t> na janela.</a:t>
            </a:r>
          </a:p>
          <a:p>
            <a:pPr lvl="1"/>
            <a:r>
              <a:rPr lang="pt-BR" sz="2400" dirty="0" err="1"/>
              <a:t>tela.add</a:t>
            </a:r>
            <a:r>
              <a:rPr lang="pt-BR" sz="2400" dirty="0"/>
              <a:t>(rotulo1);</a:t>
            </a:r>
          </a:p>
          <a:p>
            <a:pPr lvl="1"/>
            <a:r>
              <a:rPr lang="pt-BR" sz="2400" dirty="0" err="1"/>
              <a:t>tela.add</a:t>
            </a:r>
            <a:r>
              <a:rPr lang="pt-BR" sz="2400" dirty="0"/>
              <a:t>(rotulo2);</a:t>
            </a:r>
          </a:p>
          <a:p>
            <a:pPr lvl="1"/>
            <a:r>
              <a:rPr lang="pt-BR" sz="2400" dirty="0" err="1"/>
              <a:t>tela.add</a:t>
            </a:r>
            <a:r>
              <a:rPr lang="pt-BR" sz="2400" dirty="0"/>
              <a:t>(rotulo3);</a:t>
            </a:r>
          </a:p>
          <a:p>
            <a:pPr lvl="1"/>
            <a:r>
              <a:rPr lang="pt-BR" sz="2400" dirty="0" err="1"/>
              <a:t>tela.add</a:t>
            </a:r>
            <a:r>
              <a:rPr lang="pt-BR" sz="2400" dirty="0"/>
              <a:t>(rotulo4);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JLabel</a:t>
            </a:r>
            <a:r>
              <a:rPr lang="pt-BR" dirty="0"/>
              <a:t> ou rótulos na sua janela</a:t>
            </a:r>
            <a:r>
              <a:rPr lang="pt-BR" sz="1600" dirty="0"/>
              <a:t>(</a:t>
            </a:r>
            <a:r>
              <a:rPr lang="pt-BR" sz="1600" dirty="0" err="1"/>
              <a:t>cont</a:t>
            </a:r>
            <a:r>
              <a:rPr lang="pt-BR" sz="16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8862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287" y="2522538"/>
            <a:ext cx="5838825" cy="2800350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com </a:t>
            </a:r>
            <a:r>
              <a:rPr lang="pt-BR" dirty="0" err="1"/>
              <a:t>JLabel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3684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exibir imagem em rótulos como instâncias da classe </a:t>
            </a:r>
            <a:r>
              <a:rPr lang="pt-BR" dirty="0" err="1"/>
              <a:t>JLabel</a:t>
            </a:r>
            <a:r>
              <a:rPr lang="pt-BR" dirty="0"/>
              <a:t>. Tais rótulos podem conter apenas imagens ou imagens e texto. O aplicativo seguinte mostra apenas uma imagem adicionada com um </a:t>
            </a:r>
            <a:r>
              <a:rPr lang="pt-BR" dirty="0" err="1"/>
              <a:t>JLabel</a:t>
            </a:r>
            <a:r>
              <a:rPr lang="pt-BR" dirty="0"/>
              <a:t> na janela.</a:t>
            </a:r>
          </a:p>
          <a:p>
            <a:r>
              <a:rPr lang="pt-BR" dirty="0"/>
              <a:t>Exemplo:</a:t>
            </a:r>
          </a:p>
          <a:p>
            <a:endParaRPr lang="pt-BR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imagem ao componente </a:t>
            </a:r>
            <a:r>
              <a:rPr lang="pt-BR" dirty="0" err="1"/>
              <a:t>JLabel</a:t>
            </a:r>
            <a:br>
              <a:rPr lang="pt-BR" dirty="0"/>
            </a:b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429001"/>
            <a:ext cx="2160240" cy="3002932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29000"/>
            <a:ext cx="5256584" cy="311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016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11560" y="1700807"/>
            <a:ext cx="5867400" cy="1152129"/>
          </a:xfrm>
        </p:spPr>
        <p:txBody>
          <a:bodyPr/>
          <a:lstStyle/>
          <a:p>
            <a:pPr marL="45720" indent="0" algn="ctr">
              <a:buNone/>
            </a:pPr>
            <a:r>
              <a:rPr lang="pt-BR" dirty="0"/>
              <a:t>Trabalhando com </a:t>
            </a:r>
            <a:r>
              <a:rPr lang="pt-BR" dirty="0" err="1"/>
              <a:t>JTextField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780928"/>
            <a:ext cx="2160240" cy="300293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908720"/>
            <a:ext cx="1728193" cy="161277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501008"/>
            <a:ext cx="1728193" cy="21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61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A classe </a:t>
            </a:r>
            <a:r>
              <a:rPr lang="pt-BR" sz="2800" b="1" dirty="0" err="1"/>
              <a:t>JTextField</a:t>
            </a:r>
            <a:r>
              <a:rPr lang="pt-BR" sz="2800" dirty="0"/>
              <a:t> possibilita a criação de caixas de texto de uma única linha. Os usos mais </a:t>
            </a:r>
            <a:r>
              <a:rPr lang="pt-BR" sz="2800" dirty="0" err="1"/>
              <a:t>freqüentes</a:t>
            </a:r>
            <a:r>
              <a:rPr lang="pt-BR" sz="2800" dirty="0"/>
              <a:t> desse controle são para receber e validar dados informados pelo usuário do aplicativo. Essa classe herda a maioria de seus atributos, eventos e métodos da classe </a:t>
            </a:r>
            <a:r>
              <a:rPr lang="pt-BR" sz="2800" b="1" dirty="0" err="1"/>
              <a:t>JTextComponent</a:t>
            </a:r>
            <a:r>
              <a:rPr lang="pt-BR" sz="2800" dirty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JTextField</a:t>
            </a:r>
            <a:r>
              <a:rPr lang="pt-BR" dirty="0"/>
              <a:t> ou caixa de texto </a:t>
            </a:r>
            <a:r>
              <a:rPr lang="pt-BR" sz="1600" dirty="0"/>
              <a:t>(</a:t>
            </a:r>
            <a:r>
              <a:rPr lang="pt-BR" sz="1600" dirty="0" err="1"/>
              <a:t>cont</a:t>
            </a:r>
            <a:r>
              <a:rPr lang="pt-B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9949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1400" dirty="0"/>
              <a:t>Trabalhando com </a:t>
            </a:r>
            <a:r>
              <a:rPr lang="pt-BR" sz="1400" dirty="0" err="1"/>
              <a:t>JTExtField</a:t>
            </a:r>
            <a:br>
              <a:rPr lang="pt-BR" sz="1400" dirty="0"/>
            </a:br>
            <a:br>
              <a:rPr lang="pt-BR" sz="1400" dirty="0"/>
            </a:br>
            <a:endParaRPr lang="pt-BR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8" y="233610"/>
            <a:ext cx="5616624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575906"/>
            <a:ext cx="1728193" cy="21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19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Declarar os objetos: </a:t>
            </a:r>
            <a:r>
              <a:rPr lang="pt-BR" dirty="0" err="1"/>
              <a:t>TextField</a:t>
            </a:r>
            <a:r>
              <a:rPr lang="pt-BR" dirty="0"/>
              <a:t> texto1,texto2,texto3,texto4;</a:t>
            </a:r>
          </a:p>
          <a:p>
            <a:r>
              <a:rPr lang="pt-BR" dirty="0"/>
              <a:t>Estipular a quantidade de caracteres para as caixas de texto:</a:t>
            </a:r>
          </a:p>
          <a:p>
            <a:pPr lvl="1"/>
            <a:r>
              <a:rPr lang="en-US" sz="2000" dirty="0"/>
              <a:t>texto1 = new </a:t>
            </a:r>
            <a:r>
              <a:rPr lang="en-US" sz="2000" dirty="0" err="1"/>
              <a:t>JTextField</a:t>
            </a:r>
            <a:r>
              <a:rPr lang="en-US" sz="2000" dirty="0"/>
              <a:t>(50); texto2 = new </a:t>
            </a:r>
            <a:r>
              <a:rPr lang="en-US" sz="2000" dirty="0" err="1"/>
              <a:t>JTextField</a:t>
            </a:r>
            <a:r>
              <a:rPr lang="en-US" sz="2000" dirty="0"/>
              <a:t>(3);</a:t>
            </a:r>
            <a:endParaRPr lang="pt-BR" sz="2000" dirty="0"/>
          </a:p>
          <a:p>
            <a:pPr lvl="1"/>
            <a:r>
              <a:rPr lang="en-US" sz="2000" dirty="0"/>
              <a:t>texto3 = new </a:t>
            </a:r>
            <a:r>
              <a:rPr lang="en-US" sz="2000" dirty="0" err="1"/>
              <a:t>JTextField</a:t>
            </a:r>
            <a:r>
              <a:rPr lang="en-US" sz="2000" dirty="0"/>
              <a:t>(10); texto4 = new </a:t>
            </a:r>
            <a:r>
              <a:rPr lang="en-US" sz="2000" dirty="0" err="1"/>
              <a:t>JTextField</a:t>
            </a:r>
            <a:r>
              <a:rPr lang="en-US" sz="2000" dirty="0"/>
              <a:t>(10);</a:t>
            </a:r>
            <a:endParaRPr lang="pt-BR" sz="2000" dirty="0"/>
          </a:p>
          <a:p>
            <a:r>
              <a:rPr lang="pt-BR" dirty="0"/>
              <a:t>Especificar posicionamento das caixas:</a:t>
            </a:r>
          </a:p>
          <a:p>
            <a:pPr lvl="1"/>
            <a:r>
              <a:rPr lang="pt-BR" sz="2000" dirty="0"/>
              <a:t>texto1.setBounds(110,20,200,20);</a:t>
            </a:r>
          </a:p>
          <a:p>
            <a:pPr lvl="1"/>
            <a:r>
              <a:rPr lang="en-US" sz="2000" dirty="0"/>
              <a:t>texto2.setBounds(110,60,20,20);</a:t>
            </a:r>
            <a:endParaRPr lang="pt-BR" sz="2000" dirty="0"/>
          </a:p>
          <a:p>
            <a:pPr lvl="1"/>
            <a:r>
              <a:rPr lang="en-US" sz="2000" dirty="0"/>
              <a:t>texto3.setBounds(110,100,80,20);</a:t>
            </a:r>
            <a:endParaRPr lang="pt-BR" sz="2000" dirty="0"/>
          </a:p>
          <a:p>
            <a:pPr lvl="1"/>
            <a:r>
              <a:rPr lang="en-US" sz="2000" dirty="0"/>
              <a:t>texto4.setBounds(110,140,80,20);</a:t>
            </a:r>
            <a:endParaRPr lang="pt-BR" sz="2000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JTextField</a:t>
            </a:r>
            <a:r>
              <a:rPr lang="pt-BR" dirty="0"/>
              <a:t> ou caixa de texto </a:t>
            </a:r>
            <a:r>
              <a:rPr lang="pt-BR" sz="1600" dirty="0"/>
              <a:t>(</a:t>
            </a:r>
            <a:r>
              <a:rPr lang="pt-BR" sz="1600" dirty="0" err="1"/>
              <a:t>cont</a:t>
            </a:r>
            <a:r>
              <a:rPr lang="pt-BR" sz="16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872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Esta hierarquia não está completa, apenas alguns dos componentes para que  </a:t>
            </a:r>
            <a:r>
              <a:rPr lang="pt-BR" dirty="0" err="1"/>
              <a:t>voce</a:t>
            </a:r>
            <a:r>
              <a:rPr lang="pt-BR" dirty="0"/>
              <a:t> veja como todos eles descendem de um componente em comum, ou seja, a classe </a:t>
            </a:r>
            <a:r>
              <a:rPr lang="pt-BR" dirty="0" err="1"/>
              <a:t>Component</a:t>
            </a:r>
            <a:r>
              <a:rPr lang="pt-BR" dirty="0"/>
              <a:t>. Atenção deve ser à classe Container, descendente direta da classe </a:t>
            </a:r>
            <a:r>
              <a:rPr lang="pt-BR" dirty="0" err="1"/>
              <a:t>Component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Um </a:t>
            </a:r>
            <a:r>
              <a:rPr lang="pt-BR" dirty="0" err="1"/>
              <a:t>Component</a:t>
            </a:r>
            <a:r>
              <a:rPr lang="pt-BR" dirty="0"/>
              <a:t> tem uma representação gráfica, de modo que ele possa ser exibido na tela e forneça meios de interação com o usuário. A classe </a:t>
            </a:r>
            <a:r>
              <a:rPr lang="pt-BR" dirty="0" err="1"/>
              <a:t>Component</a:t>
            </a:r>
            <a:r>
              <a:rPr lang="pt-BR" dirty="0"/>
              <a:t> define os métodos, propriedades e eventos que pode ser aplicados a todos os componentes derivados dessa classe, incluído as classes Button, </a:t>
            </a:r>
            <a:r>
              <a:rPr lang="pt-BR" dirty="0" err="1"/>
              <a:t>Canvas</a:t>
            </a:r>
            <a:r>
              <a:rPr lang="pt-BR" dirty="0"/>
              <a:t>, </a:t>
            </a:r>
            <a:r>
              <a:rPr lang="pt-BR" dirty="0" err="1"/>
              <a:t>Label</a:t>
            </a:r>
            <a:r>
              <a:rPr lang="pt-BR" dirty="0"/>
              <a:t>, Container, etc.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Entendo o Swing(</a:t>
            </a:r>
            <a:r>
              <a:rPr lang="pt-BR" sz="1400" dirty="0" err="1"/>
              <a:t>cont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6707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 chamar o método tela para exibir as caixas na janela:</a:t>
            </a:r>
          </a:p>
          <a:p>
            <a:pPr lvl="1"/>
            <a:r>
              <a:rPr lang="pt-BR" dirty="0" err="1"/>
              <a:t>tela.add</a:t>
            </a:r>
            <a:r>
              <a:rPr lang="pt-BR" dirty="0"/>
              <a:t>(texto1); </a:t>
            </a:r>
            <a:r>
              <a:rPr lang="pt-BR" dirty="0" err="1"/>
              <a:t>tela.add</a:t>
            </a:r>
            <a:r>
              <a:rPr lang="pt-BR" dirty="0"/>
              <a:t>(texto2); </a:t>
            </a:r>
            <a:r>
              <a:rPr lang="pt-BR" dirty="0" err="1"/>
              <a:t>tela.add</a:t>
            </a:r>
            <a:r>
              <a:rPr lang="pt-BR" dirty="0"/>
              <a:t>(texto3); </a:t>
            </a:r>
            <a:r>
              <a:rPr lang="pt-BR" dirty="0" err="1"/>
              <a:t>tela.add</a:t>
            </a:r>
            <a:r>
              <a:rPr lang="pt-BR" dirty="0"/>
              <a:t>(texto4);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Foco para uma caixa de texto</a:t>
            </a:r>
            <a:endParaRPr lang="pt-BR" sz="1800" dirty="0"/>
          </a:p>
          <a:p>
            <a:r>
              <a:rPr lang="pt-BR" dirty="0"/>
              <a:t>Podemos também utilizar o comando </a:t>
            </a:r>
            <a:r>
              <a:rPr lang="pt-BR" dirty="0" err="1"/>
              <a:t>requestFocus</a:t>
            </a:r>
            <a:r>
              <a:rPr lang="pt-BR" dirty="0"/>
              <a:t>(); para apontar o foco para uma determinada caixa de texto: </a:t>
            </a:r>
          </a:p>
          <a:p>
            <a:pPr lvl="1"/>
            <a:r>
              <a:rPr lang="pt-BR" dirty="0"/>
              <a:t>texto1. </a:t>
            </a:r>
            <a:r>
              <a:rPr lang="pt-BR" dirty="0" err="1"/>
              <a:t>requestFocus</a:t>
            </a:r>
            <a:r>
              <a:rPr lang="pt-BR" dirty="0"/>
              <a:t>();</a:t>
            </a:r>
            <a:endParaRPr lang="pt-BR" sz="1600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JTextField</a:t>
            </a:r>
            <a:r>
              <a:rPr lang="pt-BR" dirty="0"/>
              <a:t> ou caixa de texto </a:t>
            </a:r>
            <a:r>
              <a:rPr lang="pt-BR" sz="1600" dirty="0"/>
              <a:t>(</a:t>
            </a:r>
            <a:r>
              <a:rPr lang="pt-BR" sz="1600" dirty="0" err="1"/>
              <a:t>cont</a:t>
            </a:r>
            <a:r>
              <a:rPr lang="pt-BR" sz="1600" dirty="0"/>
              <a:t>)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24138"/>
            <a:ext cx="4248472" cy="2245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34056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Cor da fonte para a caixa de texto</a:t>
            </a:r>
          </a:p>
          <a:p>
            <a:pPr lvl="1" algn="just"/>
            <a:r>
              <a:rPr lang="pt-BR" dirty="0"/>
              <a:t>Podemos também utilizar o comando </a:t>
            </a:r>
            <a:r>
              <a:rPr lang="pt-BR" dirty="0" err="1"/>
              <a:t>setForeground</a:t>
            </a:r>
            <a:r>
              <a:rPr lang="pt-BR" dirty="0"/>
              <a:t>(</a:t>
            </a:r>
            <a:r>
              <a:rPr lang="pt-BR" dirty="0" err="1"/>
              <a:t>Color.cor</a:t>
            </a:r>
            <a:r>
              <a:rPr lang="pt-BR" dirty="0"/>
              <a:t>); para alterar</a:t>
            </a:r>
          </a:p>
          <a:p>
            <a:pPr lvl="1" algn="just"/>
            <a:r>
              <a:rPr lang="pt-BR" dirty="0"/>
              <a:t>a cor da fonte da caixa de texto: texto1. </a:t>
            </a:r>
            <a:r>
              <a:rPr lang="pt-BR" dirty="0" err="1"/>
              <a:t>setForeground</a:t>
            </a:r>
            <a:r>
              <a:rPr lang="pt-BR" dirty="0"/>
              <a:t>(</a:t>
            </a:r>
            <a:r>
              <a:rPr lang="pt-BR" dirty="0" err="1"/>
              <a:t>Color.cor</a:t>
            </a:r>
            <a:r>
              <a:rPr lang="pt-BR" dirty="0"/>
              <a:t>);</a:t>
            </a:r>
          </a:p>
          <a:p>
            <a:pPr algn="just"/>
            <a:r>
              <a:rPr lang="pt-BR" dirty="0"/>
              <a:t>Trocando a fonte, estilo e tamanho da fonte do </a:t>
            </a:r>
            <a:r>
              <a:rPr lang="pt-BR" dirty="0" err="1"/>
              <a:t>JtextField</a:t>
            </a:r>
            <a:r>
              <a:rPr lang="pt-BR" dirty="0"/>
              <a:t>:</a:t>
            </a:r>
          </a:p>
          <a:p>
            <a:pPr lvl="1" algn="just"/>
            <a:r>
              <a:rPr lang="pt-BR" dirty="0"/>
              <a:t>Texto1.setFont(new </a:t>
            </a:r>
            <a:r>
              <a:rPr lang="pt-BR" dirty="0" err="1"/>
              <a:t>Font</a:t>
            </a:r>
            <a:r>
              <a:rPr lang="pt-BR" dirty="0"/>
              <a:t>("</a:t>
            </a:r>
            <a:r>
              <a:rPr lang="pt-BR" dirty="0" err="1"/>
              <a:t>NomeFonte</a:t>
            </a:r>
            <a:r>
              <a:rPr lang="pt-BR" dirty="0"/>
              <a:t>",</a:t>
            </a:r>
            <a:r>
              <a:rPr lang="pt-BR" dirty="0" err="1"/>
              <a:t>Font.ESTILO,TAMANHO</a:t>
            </a:r>
            <a:r>
              <a:rPr lang="pt-BR" dirty="0"/>
              <a:t>));</a:t>
            </a:r>
          </a:p>
          <a:p>
            <a:pPr algn="just"/>
            <a:r>
              <a:rPr lang="pt-BR" i="1" dirty="0"/>
              <a:t>Alinhamento do texto de uma caixa de texto</a:t>
            </a:r>
          </a:p>
          <a:p>
            <a:pPr lvl="1" algn="just"/>
            <a:r>
              <a:rPr lang="pt-BR" dirty="0"/>
              <a:t>O comando </a:t>
            </a:r>
            <a:r>
              <a:rPr lang="pt-BR" dirty="0" err="1"/>
              <a:t>setHorizontalAlignment</a:t>
            </a:r>
            <a:r>
              <a:rPr lang="pt-BR" dirty="0"/>
              <a:t>() define o alinhamento dentro da caixa de texto: texto1. </a:t>
            </a:r>
            <a:r>
              <a:rPr lang="pt-BR" dirty="0" err="1"/>
              <a:t>setHorizontalAlignment</a:t>
            </a:r>
            <a:r>
              <a:rPr lang="pt-BR" dirty="0"/>
              <a:t>(</a:t>
            </a:r>
            <a:r>
              <a:rPr lang="pt-BR" dirty="0" err="1"/>
              <a:t>JTextField.LEFT</a:t>
            </a:r>
            <a:r>
              <a:rPr lang="pt-BR" dirty="0"/>
              <a:t>);</a:t>
            </a:r>
          </a:p>
          <a:p>
            <a:pPr lvl="1" algn="just"/>
            <a:r>
              <a:rPr lang="pt-BR" dirty="0" err="1"/>
              <a:t>setHorizontalAlignment</a:t>
            </a:r>
            <a:r>
              <a:rPr lang="pt-BR" dirty="0"/>
              <a:t> (</a:t>
            </a:r>
            <a:r>
              <a:rPr lang="pt-BR" dirty="0" err="1"/>
              <a:t>JTextField.RIGHT</a:t>
            </a:r>
            <a:r>
              <a:rPr lang="pt-BR" dirty="0"/>
              <a:t>); posiciona o texto dentro da caixa de compra da direita pra esquerda,</a:t>
            </a:r>
          </a:p>
          <a:p>
            <a:pPr lvl="1" algn="just"/>
            <a:r>
              <a:rPr lang="pt-BR" dirty="0" err="1"/>
              <a:t>setHorizontalAlignment</a:t>
            </a:r>
            <a:r>
              <a:rPr lang="pt-BR" dirty="0"/>
              <a:t>(</a:t>
            </a:r>
            <a:r>
              <a:rPr lang="pt-BR" dirty="0" err="1"/>
              <a:t>JTextField.LEFT</a:t>
            </a:r>
            <a:r>
              <a:rPr lang="pt-BR" dirty="0"/>
              <a:t>); posiciona o texto dentro da caixa da esquerda pra direita.</a:t>
            </a:r>
          </a:p>
          <a:p>
            <a:pPr lvl="1" algn="just"/>
            <a:r>
              <a:rPr lang="pt-BR" dirty="0" err="1"/>
              <a:t>setHorizontalAlignment</a:t>
            </a:r>
            <a:r>
              <a:rPr lang="pt-BR" dirty="0"/>
              <a:t>(</a:t>
            </a:r>
            <a:r>
              <a:rPr lang="pt-BR" dirty="0" err="1"/>
              <a:t>JTextField.CENTER</a:t>
            </a:r>
            <a:r>
              <a:rPr lang="pt-BR" dirty="0"/>
              <a:t>); centraliza o texto dentro da caixa de texto.</a:t>
            </a:r>
          </a:p>
          <a:p>
            <a:pPr algn="just"/>
            <a:r>
              <a:rPr lang="pt-BR" dirty="0"/>
              <a:t>Alteração da cor de fundo da caixa de texto Como visto anteriormente podemos efetuar essa alteração chamando o </a:t>
            </a:r>
            <a:r>
              <a:rPr lang="en-US" dirty="0" err="1"/>
              <a:t>comando</a:t>
            </a:r>
            <a:r>
              <a:rPr lang="en-US" dirty="0"/>
              <a:t>: texto1.setBackground(</a:t>
            </a:r>
            <a:r>
              <a:rPr lang="en-US" dirty="0" err="1"/>
              <a:t>Color.blue</a:t>
            </a:r>
            <a:r>
              <a:rPr lang="en-US" dirty="0"/>
              <a:t>);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JTextField</a:t>
            </a:r>
            <a:r>
              <a:rPr lang="pt-BR" dirty="0"/>
              <a:t> ou caixa de texto </a:t>
            </a:r>
            <a:r>
              <a:rPr lang="pt-BR" sz="1600" dirty="0"/>
              <a:t>(</a:t>
            </a:r>
            <a:r>
              <a:rPr lang="pt-BR" sz="1600" dirty="0" err="1"/>
              <a:t>cont</a:t>
            </a:r>
            <a:r>
              <a:rPr lang="pt-BR" sz="16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1688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aplicativo que melhor representa a interface abaixo: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de Fixação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69" y="2564904"/>
            <a:ext cx="393382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1919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557801"/>
          </a:xfrm>
        </p:spPr>
        <p:txBody>
          <a:bodyPr/>
          <a:lstStyle/>
          <a:p>
            <a:r>
              <a:rPr lang="pt-BR" dirty="0"/>
              <a:t>Criar um aplicativo que melhor representa a interface abaixo: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de Fixação</a:t>
            </a:r>
          </a:p>
        </p:txBody>
      </p:sp>
      <p:pic>
        <p:nvPicPr>
          <p:cNvPr id="4" name="Imagem 3" descr="2558515763_c068803bdc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564904"/>
            <a:ext cx="3384376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12156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classe </a:t>
            </a:r>
            <a:r>
              <a:rPr lang="pt-BR" dirty="0" err="1"/>
              <a:t>JButton</a:t>
            </a:r>
            <a:r>
              <a:rPr lang="pt-BR" dirty="0"/>
              <a:t> herda de </a:t>
            </a:r>
            <a:r>
              <a:rPr lang="pt-BR" dirty="0" err="1"/>
              <a:t>AbstractButton</a:t>
            </a:r>
            <a:r>
              <a:rPr lang="pt-BR" dirty="0"/>
              <a:t>, uma classe que herda de </a:t>
            </a:r>
            <a:r>
              <a:rPr lang="pt-BR" dirty="0" err="1"/>
              <a:t>JComponet</a:t>
            </a:r>
            <a:r>
              <a:rPr lang="pt-BR" dirty="0"/>
              <a:t> e define o comportamento básico para os botões e itens de menu.</a:t>
            </a:r>
          </a:p>
          <a:p>
            <a:r>
              <a:rPr lang="pt-BR" dirty="0"/>
              <a:t>Como ocorre com instâncias da classe </a:t>
            </a:r>
            <a:r>
              <a:rPr lang="pt-BR" dirty="0" err="1"/>
              <a:t>JLabel</a:t>
            </a:r>
            <a:r>
              <a:rPr lang="pt-BR" dirty="0"/>
              <a:t>, objetos da classe </a:t>
            </a:r>
            <a:r>
              <a:rPr lang="pt-BR" dirty="0" err="1"/>
              <a:t>Jbutton</a:t>
            </a:r>
            <a:r>
              <a:rPr lang="pt-BR" dirty="0"/>
              <a:t> podem conter texto, texto e imagem ou apenas </a:t>
            </a:r>
            <a:r>
              <a:rPr lang="pt-BR" dirty="0" err="1"/>
              <a:t>imagens.Seguindo</a:t>
            </a:r>
            <a:r>
              <a:rPr lang="pt-BR" dirty="0"/>
              <a:t> os mesmo métodos dos outros aplicativos de como adicionar componentes na janela esse também segue o mesmo modelo.</a:t>
            </a:r>
          </a:p>
          <a:p>
            <a:r>
              <a:rPr lang="pt-BR" dirty="0"/>
              <a:t>Botão somente com texto: Veja o exemplo de botão sem imagem: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sz="2800" dirty="0"/>
            </a:br>
            <a:r>
              <a:rPr lang="pt-BR" sz="2800" dirty="0"/>
              <a:t>Adicionando componentes </a:t>
            </a:r>
            <a:r>
              <a:rPr lang="pt-BR" sz="2800" dirty="0" err="1"/>
              <a:t>JButton</a:t>
            </a:r>
            <a:r>
              <a:rPr lang="pt-BR" sz="2800" dirty="0"/>
              <a:t> ou botões a sua janela </a:t>
            </a:r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02692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989849"/>
          </a:xfrm>
        </p:spPr>
        <p:txBody>
          <a:bodyPr/>
          <a:lstStyle/>
          <a:p>
            <a:r>
              <a:rPr lang="pt-BR" dirty="0"/>
              <a:t>Botão somente com texto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Adicionando componentes </a:t>
            </a:r>
            <a:r>
              <a:rPr lang="pt-BR" dirty="0" err="1"/>
              <a:t>JButton</a:t>
            </a:r>
            <a:r>
              <a:rPr lang="pt-BR" dirty="0"/>
              <a:t> ou botões a sua janela(</a:t>
            </a:r>
            <a:r>
              <a:rPr lang="pt-BR" sz="2000" dirty="0" err="1"/>
              <a:t>cont</a:t>
            </a:r>
            <a:r>
              <a:rPr lang="pt-BR" dirty="0"/>
              <a:t>) </a:t>
            </a:r>
            <a:br>
              <a:rPr lang="pt-BR" dirty="0"/>
            </a:b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57531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0970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5793"/>
          </a:xfrm>
        </p:spPr>
        <p:txBody>
          <a:bodyPr/>
          <a:lstStyle/>
          <a:p>
            <a:r>
              <a:rPr lang="pt-BR" dirty="0"/>
              <a:t>Botão com texto e imagem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Adicionando componentes </a:t>
            </a:r>
            <a:r>
              <a:rPr lang="pt-BR" dirty="0" err="1"/>
              <a:t>JButton</a:t>
            </a:r>
            <a:r>
              <a:rPr lang="pt-BR" dirty="0"/>
              <a:t> ou botões a sua janela(</a:t>
            </a:r>
            <a:r>
              <a:rPr lang="pt-BR" sz="2000" dirty="0" err="1"/>
              <a:t>cont</a:t>
            </a:r>
            <a:r>
              <a:rPr lang="pt-BR" dirty="0"/>
              <a:t>) </a:t>
            </a:r>
            <a:br>
              <a:rPr lang="pt-BR" dirty="0"/>
            </a:b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273" y="2132856"/>
            <a:ext cx="5481023" cy="4479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1494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629809"/>
          </a:xfrm>
        </p:spPr>
        <p:txBody>
          <a:bodyPr/>
          <a:lstStyle/>
          <a:p>
            <a:r>
              <a:rPr lang="pt-BR" dirty="0"/>
              <a:t>Botão somente com imagem: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Adicionando componentes </a:t>
            </a:r>
            <a:r>
              <a:rPr lang="pt-BR" dirty="0" err="1"/>
              <a:t>JButton</a:t>
            </a:r>
            <a:r>
              <a:rPr lang="pt-BR" dirty="0"/>
              <a:t> ou botões a sua janela(</a:t>
            </a:r>
            <a:r>
              <a:rPr lang="pt-BR" sz="2000" dirty="0" err="1"/>
              <a:t>cont</a:t>
            </a:r>
            <a:r>
              <a:rPr lang="pt-BR" dirty="0"/>
              <a:t>) </a:t>
            </a:r>
            <a:br>
              <a:rPr lang="pt-BR" dirty="0"/>
            </a:b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2093793"/>
            <a:ext cx="5184576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268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2718041"/>
          </a:xfrm>
        </p:spPr>
        <p:txBody>
          <a:bodyPr>
            <a:noAutofit/>
          </a:bodyPr>
          <a:lstStyle/>
          <a:p>
            <a:pPr algn="just"/>
            <a:r>
              <a:rPr lang="pt-BR" dirty="0"/>
              <a:t>Muito simples fazer esse tipo de botão com o aplicativo  anterior de botão com imagem basta você retirar o texto de dentro da linha que somente a imagem será adicionada, veja a linha:</a:t>
            </a:r>
          </a:p>
          <a:p>
            <a:pPr lvl="1" algn="just"/>
            <a:r>
              <a:rPr lang="pt-BR" dirty="0"/>
              <a:t>Linha do botão com texto e imagem: botão = new </a:t>
            </a:r>
            <a:r>
              <a:rPr lang="pt-BR" dirty="0" err="1"/>
              <a:t>JButton</a:t>
            </a:r>
            <a:r>
              <a:rPr lang="pt-BR" dirty="0"/>
              <a:t> (“Abrir”,</a:t>
            </a:r>
            <a:r>
              <a:rPr lang="pt-BR" dirty="0" err="1"/>
              <a:t>icone</a:t>
            </a:r>
            <a:r>
              <a:rPr lang="pt-BR" dirty="0"/>
              <a:t>);</a:t>
            </a:r>
          </a:p>
          <a:p>
            <a:pPr lvl="1" algn="just"/>
            <a:r>
              <a:rPr lang="pt-BR" dirty="0"/>
              <a:t>Linha do botão somente com imagem: botão = new </a:t>
            </a:r>
            <a:r>
              <a:rPr lang="pt-BR" dirty="0" err="1"/>
              <a:t>JButton</a:t>
            </a:r>
            <a:r>
              <a:rPr lang="pt-BR" dirty="0"/>
              <a:t> (</a:t>
            </a:r>
            <a:r>
              <a:rPr lang="pt-BR" dirty="0" err="1"/>
              <a:t>icone</a:t>
            </a:r>
            <a:r>
              <a:rPr lang="pt-BR" dirty="0"/>
              <a:t>);</a:t>
            </a:r>
          </a:p>
          <a:p>
            <a:pPr algn="just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84035" y="332656"/>
            <a:ext cx="8381260" cy="1054394"/>
          </a:xfrm>
        </p:spPr>
        <p:txBody>
          <a:bodyPr/>
          <a:lstStyle/>
          <a:p>
            <a:br>
              <a:rPr lang="pt-BR" dirty="0"/>
            </a:br>
            <a:r>
              <a:rPr lang="pt-BR" dirty="0"/>
              <a:t>Adicionando componentes </a:t>
            </a:r>
            <a:r>
              <a:rPr lang="pt-BR" dirty="0" err="1"/>
              <a:t>JButton</a:t>
            </a:r>
            <a:r>
              <a:rPr lang="pt-BR" dirty="0"/>
              <a:t> ou botões a sua janela(</a:t>
            </a:r>
            <a:r>
              <a:rPr lang="pt-BR" sz="2000" dirty="0" err="1"/>
              <a:t>cont</a:t>
            </a:r>
            <a:r>
              <a:rPr lang="pt-BR" dirty="0"/>
              <a:t>) </a:t>
            </a:r>
            <a:br>
              <a:rPr lang="pt-BR" dirty="0"/>
            </a:b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03" y="4149080"/>
            <a:ext cx="290512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60916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3974977" cy="557801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Adicionando vários botões na janela.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Adicionando componentes </a:t>
            </a:r>
            <a:r>
              <a:rPr lang="pt-BR" dirty="0" err="1"/>
              <a:t>JButton</a:t>
            </a:r>
            <a:r>
              <a:rPr lang="pt-BR" dirty="0"/>
              <a:t> ou botões a sua janela(</a:t>
            </a:r>
            <a:r>
              <a:rPr lang="pt-BR" sz="2000" dirty="0" err="1"/>
              <a:t>cont</a:t>
            </a:r>
            <a:r>
              <a:rPr lang="pt-BR" dirty="0"/>
              <a:t>) </a:t>
            </a:r>
            <a:br>
              <a:rPr lang="pt-BR" dirty="0"/>
            </a:b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00808"/>
            <a:ext cx="406717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35052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36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/>
              <a:t>O Swing é um grande grupo de componentes visuais escritos em Java puro (diferentes de alguns componentes AWT, que estão associados às capacidades de </a:t>
            </a:r>
            <a:r>
              <a:rPr lang="pt-BR" sz="2800" dirty="0" err="1"/>
              <a:t>renderização</a:t>
            </a:r>
            <a:r>
              <a:rPr lang="pt-BR" sz="2800" dirty="0"/>
              <a:t> de interfaces gráficas da plataforma em que o   aplicativo está sendo executado).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Entendo o Swing(</a:t>
            </a:r>
            <a:r>
              <a:rPr lang="pt-BR" sz="1400" dirty="0" err="1"/>
              <a:t>cont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42916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39473" cy="4407408"/>
          </a:xfrm>
        </p:spPr>
        <p:txBody>
          <a:bodyPr/>
          <a:lstStyle/>
          <a:p>
            <a:r>
              <a:rPr lang="pt-BR" dirty="0"/>
              <a:t>Definir a cor de fundo para um componente </a:t>
            </a:r>
            <a:r>
              <a:rPr lang="pt-BR" dirty="0" err="1"/>
              <a:t>Jbutton</a:t>
            </a:r>
            <a:r>
              <a:rPr lang="pt-BR" dirty="0"/>
              <a:t>.</a:t>
            </a:r>
          </a:p>
          <a:p>
            <a:r>
              <a:rPr lang="pt-BR" dirty="0"/>
              <a:t>Para trocar a cor de fundo basta adicionar no aplicativo anterior as seguintes </a:t>
            </a:r>
            <a:r>
              <a:rPr lang="en-US" dirty="0" err="1"/>
              <a:t>linhas</a:t>
            </a:r>
            <a:r>
              <a:rPr lang="en-US" dirty="0"/>
              <a:t>:</a:t>
            </a:r>
            <a:endParaRPr lang="pt-BR" dirty="0"/>
          </a:p>
          <a:p>
            <a:pPr lvl="1"/>
            <a:r>
              <a:rPr lang="en-US" dirty="0"/>
              <a:t>botao1.setBackground(</a:t>
            </a:r>
            <a:r>
              <a:rPr lang="en-US" dirty="0" err="1"/>
              <a:t>Color.yellow</a:t>
            </a:r>
            <a:r>
              <a:rPr lang="en-US" dirty="0"/>
              <a:t>);</a:t>
            </a:r>
            <a:endParaRPr lang="pt-BR" dirty="0"/>
          </a:p>
          <a:p>
            <a:pPr lvl="1"/>
            <a:r>
              <a:rPr lang="en-US" dirty="0"/>
              <a:t>botao2.setBackground(</a:t>
            </a:r>
            <a:r>
              <a:rPr lang="en-US" dirty="0" err="1"/>
              <a:t>Color.red</a:t>
            </a:r>
            <a:r>
              <a:rPr lang="en-US" dirty="0"/>
              <a:t>);</a:t>
            </a:r>
            <a:endParaRPr lang="pt-BR" dirty="0"/>
          </a:p>
          <a:p>
            <a:pPr lvl="1"/>
            <a:r>
              <a:rPr lang="en-US" dirty="0"/>
              <a:t>botao3.setBackground(</a:t>
            </a:r>
            <a:r>
              <a:rPr lang="en-US" dirty="0" err="1"/>
              <a:t>Color.blue</a:t>
            </a:r>
            <a:r>
              <a:rPr lang="en-US" dirty="0"/>
              <a:t>);</a:t>
            </a:r>
            <a:endParaRPr lang="pt-BR" dirty="0"/>
          </a:p>
          <a:p>
            <a:pPr lvl="1"/>
            <a:r>
              <a:rPr lang="pt-BR" dirty="0"/>
              <a:t>botao4.setBackground(</a:t>
            </a:r>
            <a:r>
              <a:rPr lang="pt-BR" dirty="0" err="1"/>
              <a:t>Color.white</a:t>
            </a:r>
            <a:r>
              <a:rPr lang="pt-BR" dirty="0"/>
              <a:t>);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Adicionando componentes </a:t>
            </a:r>
            <a:r>
              <a:rPr lang="pt-BR" dirty="0" err="1"/>
              <a:t>JButton</a:t>
            </a:r>
            <a:r>
              <a:rPr lang="pt-BR" dirty="0"/>
              <a:t> ou botões a sua janela(</a:t>
            </a:r>
            <a:r>
              <a:rPr lang="pt-BR" sz="2000" dirty="0" err="1"/>
              <a:t>cont</a:t>
            </a:r>
            <a:r>
              <a:rPr lang="pt-BR" dirty="0"/>
              <a:t>) </a:t>
            </a:r>
            <a:br>
              <a:rPr lang="pt-BR" dirty="0"/>
            </a:b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149080"/>
            <a:ext cx="4006205" cy="2267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5622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Definir teclas de atalho para objetos </a:t>
            </a:r>
            <a:r>
              <a:rPr lang="pt-BR" dirty="0" err="1"/>
              <a:t>Jbutton</a:t>
            </a:r>
            <a:endParaRPr lang="pt-BR" dirty="0"/>
          </a:p>
          <a:p>
            <a:pPr lvl="1"/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java.awt.event</a:t>
            </a:r>
            <a:r>
              <a:rPr lang="pt-BR" dirty="0"/>
              <a:t>.*; no inicio do programa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javax.swing</a:t>
            </a:r>
            <a:r>
              <a:rPr lang="en-US" dirty="0"/>
              <a:t>.*;</a:t>
            </a:r>
            <a:endParaRPr lang="pt-BR" dirty="0"/>
          </a:p>
          <a:p>
            <a:pPr lvl="1"/>
            <a:r>
              <a:rPr lang="en-US" dirty="0"/>
              <a:t>import </a:t>
            </a:r>
            <a:r>
              <a:rPr lang="en-US" dirty="0" err="1"/>
              <a:t>java.awt</a:t>
            </a:r>
            <a:r>
              <a:rPr lang="en-US" dirty="0"/>
              <a:t>.*;</a:t>
            </a:r>
            <a:endParaRPr lang="pt-BR" dirty="0"/>
          </a:p>
          <a:p>
            <a:pPr lvl="1"/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java.awt.event</a:t>
            </a:r>
            <a:r>
              <a:rPr lang="pt-BR" dirty="0"/>
              <a:t>.*;</a:t>
            </a:r>
          </a:p>
          <a:p>
            <a:r>
              <a:rPr lang="pt-BR" dirty="0"/>
              <a:t>E adicione as seguintes linhas dentro do aplicativo anterior:</a:t>
            </a:r>
          </a:p>
          <a:p>
            <a:pPr lvl="1"/>
            <a:r>
              <a:rPr lang="en-US" dirty="0"/>
              <a:t>botao1.setMnemonic(</a:t>
            </a:r>
            <a:r>
              <a:rPr lang="en-US" dirty="0" err="1"/>
              <a:t>KeyEvent.VK_P</a:t>
            </a:r>
            <a:r>
              <a:rPr lang="en-US" dirty="0"/>
              <a:t>);</a:t>
            </a:r>
            <a:endParaRPr lang="pt-BR" dirty="0"/>
          </a:p>
          <a:p>
            <a:pPr lvl="1"/>
            <a:r>
              <a:rPr lang="en-US" dirty="0"/>
              <a:t>botao2.setMnemonic(</a:t>
            </a:r>
            <a:r>
              <a:rPr lang="en-US" dirty="0" err="1"/>
              <a:t>KeyEvent.VK_V</a:t>
            </a:r>
            <a:r>
              <a:rPr lang="en-US" dirty="0"/>
              <a:t>);</a:t>
            </a:r>
            <a:endParaRPr lang="pt-BR" dirty="0"/>
          </a:p>
          <a:p>
            <a:pPr lvl="1"/>
            <a:r>
              <a:rPr lang="en-US" dirty="0"/>
              <a:t>botao3.setMnemonic(</a:t>
            </a:r>
            <a:r>
              <a:rPr lang="en-US" dirty="0" err="1"/>
              <a:t>KeyEvent.VK_X</a:t>
            </a:r>
            <a:r>
              <a:rPr lang="en-US" dirty="0"/>
              <a:t>);</a:t>
            </a:r>
            <a:endParaRPr lang="pt-BR" dirty="0"/>
          </a:p>
          <a:p>
            <a:pPr lvl="1"/>
            <a:r>
              <a:rPr lang="en-US" dirty="0"/>
              <a:t>botao4.setMnemonic(</a:t>
            </a:r>
            <a:r>
              <a:rPr lang="en-US" dirty="0" err="1"/>
              <a:t>KeyEvent.VK_S</a:t>
            </a:r>
            <a:r>
              <a:rPr lang="en-US" dirty="0"/>
              <a:t>);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Adicionando componentes </a:t>
            </a:r>
            <a:r>
              <a:rPr lang="pt-BR" dirty="0" err="1"/>
              <a:t>JButton</a:t>
            </a:r>
            <a:r>
              <a:rPr lang="pt-BR" dirty="0"/>
              <a:t> ou botões a sua janela(</a:t>
            </a:r>
            <a:r>
              <a:rPr lang="pt-BR" sz="2000" dirty="0" err="1"/>
              <a:t>cont</a:t>
            </a:r>
            <a:r>
              <a:rPr lang="pt-BR" dirty="0"/>
              <a:t>) </a:t>
            </a:r>
            <a:br>
              <a:rPr lang="pt-BR" dirty="0"/>
            </a:b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149080"/>
            <a:ext cx="34575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4555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3078081"/>
          </a:xfrm>
        </p:spPr>
        <p:txBody>
          <a:bodyPr/>
          <a:lstStyle/>
          <a:p>
            <a:r>
              <a:rPr lang="pt-BR" b="1" dirty="0"/>
              <a:t>Qual botão reagirá ao pressionamento da tecla </a:t>
            </a:r>
            <a:r>
              <a:rPr lang="pt-BR" b="1" dirty="0" err="1"/>
              <a:t>enter</a:t>
            </a:r>
            <a:endParaRPr lang="pt-BR" b="1" dirty="0"/>
          </a:p>
          <a:p>
            <a:pPr algn="just"/>
            <a:r>
              <a:rPr lang="pt-BR" dirty="0"/>
              <a:t>Você pode passar o foco para um determinado botão assim que pressionar a tecla </a:t>
            </a:r>
            <a:r>
              <a:rPr lang="pt-BR" dirty="0" err="1"/>
              <a:t>enter</a:t>
            </a:r>
            <a:r>
              <a:rPr lang="pt-BR" dirty="0"/>
              <a:t>, Com o comando  </a:t>
            </a:r>
            <a:r>
              <a:rPr lang="pt-BR" b="1" dirty="0" err="1"/>
              <a:t>getRootPane</a:t>
            </a:r>
            <a:r>
              <a:rPr lang="pt-BR" b="1" dirty="0"/>
              <a:t>().</a:t>
            </a:r>
            <a:r>
              <a:rPr lang="pt-BR" b="1" dirty="0" err="1"/>
              <a:t>setDefaultButton</a:t>
            </a:r>
            <a:r>
              <a:rPr lang="pt-BR" b="1" dirty="0"/>
              <a:t>()</a:t>
            </a:r>
            <a:r>
              <a:rPr lang="pt-BR" dirty="0"/>
              <a:t>. Basta digitar o comando </a:t>
            </a:r>
            <a:r>
              <a:rPr lang="pt-BR" b="1" dirty="0" err="1"/>
              <a:t>getRootPane</a:t>
            </a:r>
            <a:r>
              <a:rPr lang="pt-BR" b="1" dirty="0"/>
              <a:t>().</a:t>
            </a:r>
            <a:r>
              <a:rPr lang="pt-BR" b="1" dirty="0" err="1"/>
              <a:t>setDefaultButton</a:t>
            </a:r>
            <a:r>
              <a:rPr lang="pt-BR" b="1" dirty="0"/>
              <a:t>(</a:t>
            </a:r>
            <a:r>
              <a:rPr lang="pt-BR" b="1" dirty="0" err="1"/>
              <a:t>botao</a:t>
            </a:r>
            <a:r>
              <a:rPr lang="pt-BR" b="1" dirty="0"/>
              <a:t>);</a:t>
            </a:r>
          </a:p>
          <a:p>
            <a:pPr algn="just"/>
            <a:r>
              <a:rPr lang="pt-BR" dirty="0"/>
              <a:t>Botão é o nome do botão que você definiu no programa, nesse exemplo definir o último botão.</a:t>
            </a:r>
          </a:p>
          <a:p>
            <a:pPr algn="just"/>
            <a:r>
              <a:rPr lang="pt-BR" dirty="0"/>
              <a:t>Quando você pressionar a tecla </a:t>
            </a:r>
            <a:r>
              <a:rPr lang="pt-BR" dirty="0" err="1"/>
              <a:t>Enter</a:t>
            </a:r>
            <a:r>
              <a:rPr lang="pt-BR" dirty="0"/>
              <a:t> o botão que receberá o foco piscará.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Adicionando componentes </a:t>
            </a:r>
            <a:r>
              <a:rPr lang="pt-BR" dirty="0" err="1"/>
              <a:t>JButton</a:t>
            </a:r>
            <a:r>
              <a:rPr lang="pt-BR" dirty="0"/>
              <a:t> ou botões a sua janela(</a:t>
            </a:r>
            <a:r>
              <a:rPr lang="pt-BR" sz="2000" dirty="0" err="1"/>
              <a:t>cont</a:t>
            </a:r>
            <a:r>
              <a:rPr lang="pt-BR" dirty="0"/>
              <a:t>) </a:t>
            </a:r>
            <a:br>
              <a:rPr lang="pt-BR" dirty="0"/>
            </a:b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581128"/>
            <a:ext cx="3384376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8549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2213985"/>
          </a:xfrm>
        </p:spPr>
        <p:txBody>
          <a:bodyPr/>
          <a:lstStyle/>
          <a:p>
            <a:r>
              <a:rPr lang="pt-BR" dirty="0"/>
              <a:t>Alterando a cor do texto de um componente </a:t>
            </a:r>
            <a:r>
              <a:rPr lang="pt-BR" dirty="0" err="1"/>
              <a:t>Jbutton</a:t>
            </a:r>
            <a:endParaRPr lang="pt-BR" dirty="0"/>
          </a:p>
          <a:p>
            <a:r>
              <a:rPr lang="pt-BR" dirty="0"/>
              <a:t>Basta adicionar as seguintes linhas dentro do aplicativo:</a:t>
            </a:r>
          </a:p>
          <a:p>
            <a:pPr lvl="1"/>
            <a:r>
              <a:rPr lang="en-US" b="1" dirty="0"/>
              <a:t>botao1.setForeground(</a:t>
            </a:r>
            <a:r>
              <a:rPr lang="en-US" b="1" dirty="0" err="1"/>
              <a:t>Color.blue</a:t>
            </a:r>
            <a:r>
              <a:rPr lang="en-US" b="1" dirty="0"/>
              <a:t>);</a:t>
            </a:r>
            <a:endParaRPr lang="pt-BR" b="1" dirty="0"/>
          </a:p>
          <a:p>
            <a:pPr lvl="1"/>
            <a:r>
              <a:rPr lang="en-US" b="1" dirty="0"/>
              <a:t>botao2.setForeground(</a:t>
            </a:r>
            <a:r>
              <a:rPr lang="en-US" b="1" dirty="0" err="1"/>
              <a:t>Color.green</a:t>
            </a:r>
            <a:r>
              <a:rPr lang="en-US" b="1" dirty="0"/>
              <a:t>);</a:t>
            </a:r>
            <a:endParaRPr lang="pt-BR" b="1" dirty="0"/>
          </a:p>
          <a:p>
            <a:pPr lvl="1"/>
            <a:r>
              <a:rPr lang="en-US" b="1" dirty="0"/>
              <a:t>botao3.setForeground(</a:t>
            </a:r>
            <a:r>
              <a:rPr lang="en-US" b="1" dirty="0" err="1"/>
              <a:t>Color.red</a:t>
            </a:r>
            <a:r>
              <a:rPr lang="en-US" b="1" dirty="0"/>
              <a:t>);</a:t>
            </a:r>
            <a:endParaRPr lang="pt-BR" b="1" dirty="0"/>
          </a:p>
          <a:p>
            <a:pPr lvl="1"/>
            <a:r>
              <a:rPr lang="en-US" b="1" dirty="0"/>
              <a:t>botao4.setForeground(</a:t>
            </a:r>
            <a:r>
              <a:rPr lang="en-US" b="1" dirty="0" err="1"/>
              <a:t>Color.pink</a:t>
            </a:r>
            <a:r>
              <a:rPr lang="en-US" b="1" dirty="0"/>
              <a:t>);</a:t>
            </a:r>
            <a:endParaRPr lang="pt-BR" b="1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JButton</a:t>
            </a:r>
            <a:r>
              <a:rPr lang="pt-BR" dirty="0"/>
              <a:t> ou botões a sua janela(</a:t>
            </a:r>
            <a:r>
              <a:rPr lang="pt-BR" sz="2000" dirty="0" err="1"/>
              <a:t>cont</a:t>
            </a:r>
            <a:r>
              <a:rPr lang="pt-BR" dirty="0"/>
              <a:t>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933057"/>
            <a:ext cx="4464496" cy="25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2439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/>
              <a:t>A classe </a:t>
            </a:r>
            <a:r>
              <a:rPr lang="pt-BR" sz="3200" dirty="0" err="1"/>
              <a:t>JPasswordField</a:t>
            </a:r>
            <a:r>
              <a:rPr lang="pt-BR" sz="3200" dirty="0"/>
              <a:t> possibilita a criação de caixas de texto para a digitação de senhas. Esta classe herda diretamente de </a:t>
            </a:r>
            <a:r>
              <a:rPr lang="pt-BR" sz="3200" dirty="0" err="1"/>
              <a:t>JTextField</a:t>
            </a:r>
            <a:r>
              <a:rPr lang="pt-BR" sz="3200" dirty="0"/>
              <a:t> e, portanto, permite a aplicação de todas as técnicas já vista na classe </a:t>
            </a:r>
            <a:r>
              <a:rPr lang="pt-BR" sz="3200" dirty="0" err="1"/>
              <a:t>JTextField</a:t>
            </a:r>
            <a:r>
              <a:rPr lang="pt-BR" sz="3200" dirty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JPasswordField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10400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JPasswordField</a:t>
            </a:r>
            <a:r>
              <a:rPr lang="pt-BR" dirty="0"/>
              <a:t>(</a:t>
            </a:r>
            <a:r>
              <a:rPr lang="pt-BR" sz="1800" dirty="0"/>
              <a:t>cont</a:t>
            </a:r>
            <a:r>
              <a:rPr lang="pt-BR" dirty="0"/>
              <a:t>.)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429000"/>
            <a:ext cx="302433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4968552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6032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1–Alterando a cor de fonte de um </a:t>
            </a:r>
            <a:r>
              <a:rPr lang="pt-BR" b="1" dirty="0" err="1"/>
              <a:t>JPasswordField</a:t>
            </a:r>
            <a:r>
              <a:rPr lang="pt-BR" dirty="0"/>
              <a:t> </a:t>
            </a:r>
            <a:r>
              <a:rPr lang="pt-BR" b="1" dirty="0" err="1"/>
              <a:t>caixa.setForeground</a:t>
            </a:r>
            <a:r>
              <a:rPr lang="pt-BR" b="1" dirty="0"/>
              <a:t>(</a:t>
            </a:r>
            <a:r>
              <a:rPr lang="pt-BR" b="1" dirty="0" err="1"/>
              <a:t>Color.blue</a:t>
            </a:r>
            <a:r>
              <a:rPr lang="pt-BR" dirty="0"/>
              <a:t>); você poderá trocar a cor da letra da caixa de texto. No caso essa letra vai ficar azul.</a:t>
            </a:r>
          </a:p>
          <a:p>
            <a:pPr algn="just"/>
            <a:r>
              <a:rPr lang="pt-BR" dirty="0"/>
              <a:t>2 – Definir uma cor personalizada para o componente </a:t>
            </a:r>
            <a:r>
              <a:rPr lang="pt-BR" b="1" dirty="0" err="1"/>
              <a:t>JPasswordField</a:t>
            </a:r>
            <a:r>
              <a:rPr lang="pt-BR" dirty="0"/>
              <a:t> Você também pode definir uma cor para letra conforme seu gosto usando essa </a:t>
            </a:r>
            <a:r>
              <a:rPr lang="en-US" dirty="0" err="1"/>
              <a:t>linha</a:t>
            </a:r>
            <a:r>
              <a:rPr lang="en-US" dirty="0"/>
              <a:t> </a:t>
            </a:r>
            <a:r>
              <a:rPr lang="en-US" b="1" dirty="0" err="1"/>
              <a:t>caixa.setForeground</a:t>
            </a:r>
            <a:r>
              <a:rPr lang="en-US" b="1" dirty="0"/>
              <a:t>(new Color(115,99,128));</a:t>
            </a:r>
            <a:endParaRPr lang="pt-BR" b="1" dirty="0"/>
          </a:p>
          <a:p>
            <a:pPr algn="just"/>
            <a:r>
              <a:rPr lang="pt-BR" dirty="0"/>
              <a:t>3 – Alterando a cor de fundo de um componente </a:t>
            </a:r>
            <a:r>
              <a:rPr lang="pt-BR" b="1" dirty="0" err="1"/>
              <a:t>JPasswordField</a:t>
            </a:r>
            <a:r>
              <a:rPr lang="pt-BR" dirty="0"/>
              <a:t> Você pode digitar essa linha no aplicativo anterior: </a:t>
            </a:r>
            <a:r>
              <a:rPr lang="pt-BR" b="1" dirty="0" err="1"/>
              <a:t>caixa.setBackground</a:t>
            </a:r>
            <a:r>
              <a:rPr lang="pt-BR" b="1" dirty="0"/>
              <a:t>(</a:t>
            </a:r>
            <a:r>
              <a:rPr lang="pt-BR" b="1" dirty="0" err="1"/>
              <a:t>Color.yellow</a:t>
            </a:r>
            <a:r>
              <a:rPr lang="pt-BR" b="1" dirty="0"/>
              <a:t>)</a:t>
            </a:r>
            <a:r>
              <a:rPr lang="pt-BR" dirty="0"/>
              <a:t>; A caixa de texto dentro ficará com a cor amarela por dentro</a:t>
            </a:r>
          </a:p>
          <a:p>
            <a:pPr algn="just"/>
            <a:r>
              <a:rPr lang="pt-BR" dirty="0"/>
              <a:t>4 – Cor de fundo personalizada para o componente </a:t>
            </a:r>
            <a:r>
              <a:rPr lang="pt-BR" b="1" dirty="0" err="1"/>
              <a:t>JPasswordField</a:t>
            </a:r>
            <a:r>
              <a:rPr lang="pt-BR" dirty="0"/>
              <a:t>. Ao digitar essa linha no aplicativo dentro da caixa de texto ficará com a cor rosa. Onde você mesmo pode definir sua cor. </a:t>
            </a:r>
            <a:r>
              <a:rPr lang="pt-BR" b="1" dirty="0" err="1"/>
              <a:t>caixa.setBackground</a:t>
            </a:r>
            <a:r>
              <a:rPr lang="pt-BR" b="1" dirty="0"/>
              <a:t>(new Color(255,128,128));</a:t>
            </a:r>
          </a:p>
          <a:p>
            <a:pPr algn="just"/>
            <a:r>
              <a:rPr lang="pt-BR" dirty="0"/>
              <a:t>5 – Alterar tipo de fonte, estilo e tamanho da letra do componente Com essa linha você pode alterar o estilo da fonte o tipo e o tamanho da fonte. </a:t>
            </a:r>
            <a:r>
              <a:rPr lang="en-US" b="1" dirty="0" err="1"/>
              <a:t>caixa.setFont</a:t>
            </a:r>
            <a:r>
              <a:rPr lang="en-US" b="1" dirty="0"/>
              <a:t>(new Font("Ariel",Font.BOLD,20));</a:t>
            </a:r>
            <a:endParaRPr lang="pt-BR" b="1" dirty="0"/>
          </a:p>
          <a:p>
            <a:pPr algn="just"/>
            <a:r>
              <a:rPr lang="pt-BR" dirty="0"/>
              <a:t>6 – Alterando o </a:t>
            </a:r>
            <a:r>
              <a:rPr lang="pt-BR" dirty="0" err="1"/>
              <a:t>caracter</a:t>
            </a:r>
            <a:r>
              <a:rPr lang="pt-BR" dirty="0"/>
              <a:t> que aparece no componente </a:t>
            </a:r>
            <a:r>
              <a:rPr lang="pt-BR" b="1" dirty="0" err="1"/>
              <a:t>JPasswordField</a:t>
            </a:r>
            <a:endParaRPr lang="pt-BR" b="1" dirty="0"/>
          </a:p>
          <a:p>
            <a:pPr algn="just"/>
            <a:r>
              <a:rPr lang="pt-BR" dirty="0"/>
              <a:t>Você pode personalizar qual </a:t>
            </a:r>
            <a:r>
              <a:rPr lang="pt-BR" dirty="0" err="1"/>
              <a:t>caracter</a:t>
            </a:r>
            <a:r>
              <a:rPr lang="pt-BR" dirty="0"/>
              <a:t> vai aparecer na sua caixa de texto basta digitar essa linha </a:t>
            </a:r>
            <a:r>
              <a:rPr lang="pt-BR" b="1" dirty="0" err="1"/>
              <a:t>caixa.setEchoChar</a:t>
            </a:r>
            <a:r>
              <a:rPr lang="pt-BR" b="1" dirty="0"/>
              <a:t>('*');</a:t>
            </a:r>
          </a:p>
          <a:p>
            <a:pPr algn="just"/>
            <a:r>
              <a:rPr lang="pt-BR" dirty="0"/>
              <a:t>Dentro dos parênteses você pode adicionar qualquer </a:t>
            </a:r>
            <a:r>
              <a:rPr lang="pt-BR" dirty="0" err="1"/>
              <a:t>caracter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componentes </a:t>
            </a:r>
            <a:r>
              <a:rPr lang="pt-BR" dirty="0" err="1"/>
              <a:t>JPasswordField</a:t>
            </a:r>
            <a:r>
              <a:rPr lang="pt-BR" dirty="0"/>
              <a:t>(</a:t>
            </a:r>
            <a:r>
              <a:rPr lang="pt-BR" sz="1800" dirty="0"/>
              <a:t>cont</a:t>
            </a:r>
            <a:r>
              <a:rPr lang="pt-B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9282613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Controle </a:t>
            </a:r>
            <a:r>
              <a:rPr lang="pt-BR" b="1" dirty="0" err="1"/>
              <a:t>JFormattedTextField</a:t>
            </a:r>
            <a:r>
              <a:rPr lang="pt-BR" dirty="0"/>
              <a:t> para data, telefone, CEP, CPF O componente </a:t>
            </a:r>
            <a:r>
              <a:rPr lang="pt-BR" b="1" dirty="0" err="1"/>
              <a:t>JFormattedTextField</a:t>
            </a:r>
            <a:r>
              <a:rPr lang="pt-BR" dirty="0"/>
              <a:t>, similar a uma caixa de texto </a:t>
            </a:r>
            <a:r>
              <a:rPr lang="pt-BR" dirty="0" err="1"/>
              <a:t>JTextField</a:t>
            </a:r>
            <a:r>
              <a:rPr lang="pt-BR" dirty="0"/>
              <a:t>, fornece a possibilidade da validação e exibição de dados formatados tempo real, ao seja, à medida que seu conteúdo é inserido A vantagem de usar uma caixa de texto tipo máscara é que o usuário é forçado a digitar os dados no formato especificado. O controle não aceita conteúdo que não siga os padrões predefinidos.</a:t>
            </a:r>
          </a:p>
          <a:p>
            <a:pPr algn="just"/>
            <a:r>
              <a:rPr lang="pt-BR" dirty="0"/>
              <a:t>Antes de usar o componente </a:t>
            </a:r>
            <a:r>
              <a:rPr lang="pt-BR" b="1" dirty="0" err="1"/>
              <a:t>JFormattedTextField</a:t>
            </a:r>
            <a:r>
              <a:rPr lang="pt-BR" dirty="0"/>
              <a:t>, é preciso entender o funcionamento da classe </a:t>
            </a:r>
            <a:r>
              <a:rPr lang="pt-BR" b="1" dirty="0" err="1"/>
              <a:t>MaskFormatter</a:t>
            </a:r>
            <a:r>
              <a:rPr lang="pt-BR" dirty="0"/>
              <a:t> (</a:t>
            </a:r>
            <a:r>
              <a:rPr lang="pt-BR" b="1" dirty="0"/>
              <a:t>do pacote </a:t>
            </a:r>
            <a:r>
              <a:rPr lang="pt-BR" b="1" dirty="0" err="1"/>
              <a:t>javax.swing.text</a:t>
            </a:r>
            <a:r>
              <a:rPr lang="pt-BR" b="1" dirty="0"/>
              <a:t>)</a:t>
            </a:r>
            <a:r>
              <a:rPr lang="pt-BR" dirty="0"/>
              <a:t>. Essa classe é usada para especificar a máscara que será usada na caixa de texto.</a:t>
            </a:r>
          </a:p>
          <a:p>
            <a:pPr algn="just"/>
            <a:r>
              <a:rPr lang="pt-BR" dirty="0"/>
              <a:t>Para definir os caracteres que serão aceitos, você deve usar a seguinte tabela al, ao seja, à medida que seu conteúdo é inserido.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Controle </a:t>
            </a:r>
            <a:r>
              <a:rPr lang="pt-BR" dirty="0" err="1"/>
              <a:t>JFormattedTextField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12053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3645023"/>
            <a:ext cx="8407893" cy="248145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Controle </a:t>
            </a:r>
            <a:r>
              <a:rPr lang="pt-BR" dirty="0" err="1"/>
              <a:t>JFormattedTextField</a:t>
            </a:r>
            <a:r>
              <a:rPr lang="pt-BR" dirty="0"/>
              <a:t>(</a:t>
            </a:r>
            <a:r>
              <a:rPr lang="pt-BR" sz="1800" dirty="0" err="1"/>
              <a:t>cont</a:t>
            </a:r>
            <a:r>
              <a:rPr lang="pt-BR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128792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994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pt-BR" dirty="0"/>
              <a:t>Trabalhando com Controle </a:t>
            </a:r>
            <a:r>
              <a:rPr lang="pt-BR" dirty="0" err="1"/>
              <a:t>JFormattedTextField</a:t>
            </a:r>
            <a:r>
              <a:rPr lang="pt-BR" dirty="0"/>
              <a:t> (</a:t>
            </a:r>
            <a:r>
              <a:rPr lang="pt-BR" sz="1200" dirty="0" err="1"/>
              <a:t>cont</a:t>
            </a:r>
            <a:r>
              <a:rPr lang="pt-BR" dirty="0"/>
              <a:t>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8874"/>
            <a:ext cx="5760640" cy="623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71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/>
              <a:t>Um componente do Swing é reconhecido pela letra “J” antecedendo o nome do mesmo componente na hierarquia AWT. Assim, se no AWT temos o componente Button, em Swing esse componente é chamado de </a:t>
            </a:r>
            <a:r>
              <a:rPr lang="pt-BR" sz="2800" dirty="0" err="1"/>
              <a:t>JButton</a:t>
            </a:r>
            <a:r>
              <a:rPr lang="pt-BR" sz="2800" dirty="0"/>
              <a:t>. </a:t>
            </a:r>
            <a:r>
              <a:rPr lang="pt-BR" sz="2800" dirty="0" err="1"/>
              <a:t>Label</a:t>
            </a:r>
            <a:r>
              <a:rPr lang="pt-BR" sz="2800" dirty="0"/>
              <a:t> passa a ser chamado de </a:t>
            </a:r>
            <a:r>
              <a:rPr lang="pt-BR" sz="2800" dirty="0" err="1"/>
              <a:t>JLabel</a:t>
            </a:r>
            <a:r>
              <a:rPr lang="pt-BR" sz="2800" dirty="0"/>
              <a:t>, Frame de </a:t>
            </a:r>
            <a:r>
              <a:rPr lang="pt-BR" sz="2800" dirty="0" err="1"/>
              <a:t>JFrame</a:t>
            </a:r>
            <a:r>
              <a:rPr lang="pt-BR" sz="2800" dirty="0"/>
              <a:t> e assim por diante. Uma recomendação é que você investigue na documentação on-line a diferença, por exemplo, entre a funcionalidade de um </a:t>
            </a:r>
            <a:r>
              <a:rPr lang="pt-BR" sz="2800" dirty="0" err="1"/>
              <a:t>button</a:t>
            </a:r>
            <a:r>
              <a:rPr lang="pt-BR" sz="2800" dirty="0"/>
              <a:t> e um </a:t>
            </a:r>
            <a:r>
              <a:rPr lang="pt-BR" sz="2800" dirty="0" err="1"/>
              <a:t>Jbutton</a:t>
            </a:r>
            <a:r>
              <a:rPr lang="pt-BR" sz="2800" dirty="0"/>
              <a:t>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Entendo o Swing(</a:t>
            </a:r>
            <a:r>
              <a:rPr lang="pt-BR" sz="1400" dirty="0" err="1"/>
              <a:t>cont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57331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827584" y="332656"/>
            <a:ext cx="5328592" cy="4608512"/>
            <a:chOff x="827584" y="764705"/>
            <a:chExt cx="5328592" cy="460851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764705"/>
              <a:ext cx="5328592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1556793"/>
              <a:ext cx="5328592" cy="3816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787265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Para construir o exemplo, usaremos as variáveis globais:</a:t>
            </a:r>
          </a:p>
          <a:p>
            <a:pPr algn="just"/>
            <a:r>
              <a:rPr lang="en-US" b="1" dirty="0" err="1"/>
              <a:t>FormattedTextField</a:t>
            </a:r>
            <a:r>
              <a:rPr lang="en-US" b="1" dirty="0"/>
              <a:t> </a:t>
            </a:r>
            <a:r>
              <a:rPr lang="en-US" b="1" dirty="0" err="1"/>
              <a:t>cep,tel</a:t>
            </a:r>
            <a:r>
              <a:rPr lang="en-US" b="1" dirty="0"/>
              <a:t>, </a:t>
            </a:r>
            <a:r>
              <a:rPr lang="en-US" b="1" dirty="0" err="1"/>
              <a:t>cpf</a:t>
            </a:r>
            <a:r>
              <a:rPr lang="en-US" b="1" dirty="0"/>
              <a:t>, data;</a:t>
            </a:r>
            <a:endParaRPr lang="pt-BR" b="1" dirty="0"/>
          </a:p>
          <a:p>
            <a:pPr algn="just"/>
            <a:r>
              <a:rPr lang="pt-BR" b="1" dirty="0" err="1"/>
              <a:t>MaskFormatter</a:t>
            </a:r>
            <a:r>
              <a:rPr lang="pt-BR" b="1" dirty="0"/>
              <a:t> </a:t>
            </a:r>
            <a:r>
              <a:rPr lang="pt-BR" b="1" dirty="0" err="1"/>
              <a:t>mascaracep,mascaratel</a:t>
            </a:r>
            <a:r>
              <a:rPr lang="pt-BR" b="1" dirty="0"/>
              <a:t>, </a:t>
            </a:r>
            <a:r>
              <a:rPr lang="pt-BR" b="1" dirty="0" err="1"/>
              <a:t>mascaracpf</a:t>
            </a:r>
            <a:r>
              <a:rPr lang="pt-BR" b="1" dirty="0"/>
              <a:t>, </a:t>
            </a:r>
            <a:r>
              <a:rPr lang="pt-BR" b="1" dirty="0" err="1"/>
              <a:t>mascaradata</a:t>
            </a:r>
            <a:r>
              <a:rPr lang="pt-BR" dirty="0"/>
              <a:t>;</a:t>
            </a:r>
          </a:p>
          <a:p>
            <a:pPr algn="just"/>
            <a:r>
              <a:rPr lang="pt-BR" dirty="0"/>
              <a:t>O código que inicializa a máscara foi inserido em um bloco </a:t>
            </a:r>
            <a:r>
              <a:rPr lang="pt-BR" dirty="0" err="1"/>
              <a:t>try</a:t>
            </a:r>
            <a:r>
              <a:rPr lang="pt-BR" dirty="0"/>
              <a:t>{ } de modo a evitar uma exceção:</a:t>
            </a:r>
          </a:p>
          <a:p>
            <a:pPr marL="365760" lvl="1" indent="0" algn="just">
              <a:buNone/>
            </a:pPr>
            <a:r>
              <a:rPr lang="pt-BR" b="1" dirty="0" err="1"/>
              <a:t>try</a:t>
            </a:r>
            <a:r>
              <a:rPr lang="pt-BR" b="1" dirty="0"/>
              <a:t>{</a:t>
            </a:r>
          </a:p>
          <a:p>
            <a:pPr marL="365760" lvl="1" indent="0" algn="just">
              <a:buNone/>
            </a:pPr>
            <a:r>
              <a:rPr lang="pt-BR" b="1" dirty="0" err="1"/>
              <a:t>mascaracep</a:t>
            </a:r>
            <a:r>
              <a:rPr lang="pt-BR" b="1" dirty="0"/>
              <a:t> = new </a:t>
            </a:r>
            <a:r>
              <a:rPr lang="pt-BR" b="1" dirty="0" err="1"/>
              <a:t>MaskFormatter</a:t>
            </a:r>
            <a:r>
              <a:rPr lang="pt-BR" b="1" dirty="0"/>
              <a:t>("#####-###");</a:t>
            </a:r>
          </a:p>
          <a:p>
            <a:pPr marL="365760" lvl="1" indent="0" algn="just">
              <a:buNone/>
            </a:pPr>
            <a:r>
              <a:rPr lang="en-US" b="1" dirty="0" err="1"/>
              <a:t>mascaratel</a:t>
            </a:r>
            <a:r>
              <a:rPr lang="en-US" b="1" dirty="0"/>
              <a:t> = new </a:t>
            </a:r>
            <a:r>
              <a:rPr lang="en-US" b="1" dirty="0" err="1"/>
              <a:t>MaskFormatter</a:t>
            </a:r>
            <a:r>
              <a:rPr lang="en-US" b="1" dirty="0"/>
              <a:t>("(##)####-####");</a:t>
            </a:r>
            <a:endParaRPr lang="pt-BR" b="1" dirty="0"/>
          </a:p>
          <a:p>
            <a:pPr marL="365760" lvl="1" indent="0" algn="just">
              <a:buNone/>
            </a:pPr>
            <a:r>
              <a:rPr lang="en-US" b="1" dirty="0" err="1"/>
              <a:t>mascaracpf</a:t>
            </a:r>
            <a:r>
              <a:rPr lang="en-US" b="1" dirty="0"/>
              <a:t> = new </a:t>
            </a:r>
            <a:r>
              <a:rPr lang="en-US" b="1" dirty="0" err="1"/>
              <a:t>MaskFormatter</a:t>
            </a:r>
            <a:r>
              <a:rPr lang="en-US" b="1" dirty="0"/>
              <a:t>("#########-##");</a:t>
            </a:r>
            <a:endParaRPr lang="pt-BR" b="1" dirty="0"/>
          </a:p>
          <a:p>
            <a:pPr marL="365760" lvl="1" indent="0" algn="just">
              <a:buNone/>
            </a:pPr>
            <a:r>
              <a:rPr lang="en-US" b="1" dirty="0" err="1"/>
              <a:t>mascaradata</a:t>
            </a:r>
            <a:r>
              <a:rPr lang="en-US" b="1" dirty="0"/>
              <a:t> = new </a:t>
            </a:r>
            <a:r>
              <a:rPr lang="en-US" b="1" dirty="0" err="1"/>
              <a:t>MaskFormatter</a:t>
            </a:r>
            <a:r>
              <a:rPr lang="en-US" b="1" dirty="0"/>
              <a:t>("##/##/####");</a:t>
            </a:r>
            <a:endParaRPr lang="pt-BR" b="1" dirty="0"/>
          </a:p>
          <a:p>
            <a:pPr marL="365760" lvl="1" indent="0" algn="just">
              <a:buNone/>
            </a:pPr>
            <a:r>
              <a:rPr lang="en-US" b="1" dirty="0" err="1"/>
              <a:t>mascaracep.setPlaceholderCharacter</a:t>
            </a:r>
            <a:r>
              <a:rPr lang="en-US" b="1" dirty="0"/>
              <a:t>(‘_’);</a:t>
            </a:r>
            <a:endParaRPr lang="pt-BR" b="1" dirty="0"/>
          </a:p>
          <a:p>
            <a:pPr marL="365760" lvl="1" indent="0" algn="just">
              <a:buNone/>
            </a:pPr>
            <a:r>
              <a:rPr lang="en-US" b="1" dirty="0" err="1"/>
              <a:t>mascaratel.setPlaceholderCharacter</a:t>
            </a:r>
            <a:r>
              <a:rPr lang="en-US" b="1" dirty="0"/>
              <a:t>(‘_’);</a:t>
            </a:r>
            <a:endParaRPr lang="pt-BR" b="1" dirty="0"/>
          </a:p>
          <a:p>
            <a:pPr marL="365760" lvl="1" indent="0" algn="just">
              <a:buNone/>
            </a:pPr>
            <a:r>
              <a:rPr lang="en-US" b="1" dirty="0" err="1"/>
              <a:t>mascaracpf.setPlaceholderCharacter</a:t>
            </a:r>
            <a:r>
              <a:rPr lang="en-US" b="1" dirty="0"/>
              <a:t>(‘_’);</a:t>
            </a:r>
            <a:endParaRPr lang="pt-BR" b="1" dirty="0"/>
          </a:p>
          <a:p>
            <a:pPr marL="365760" lvl="1" indent="0" algn="just">
              <a:buNone/>
            </a:pPr>
            <a:r>
              <a:rPr lang="en-US" b="1" dirty="0" err="1"/>
              <a:t>mascaradata.setPlaceholderCharacter</a:t>
            </a:r>
            <a:r>
              <a:rPr lang="en-US" b="1" dirty="0"/>
              <a:t>(‘_’);</a:t>
            </a:r>
            <a:endParaRPr lang="pt-BR" b="1" dirty="0"/>
          </a:p>
          <a:p>
            <a:pPr marL="365760" lvl="1" indent="0" algn="just">
              <a:buNone/>
            </a:pPr>
            <a:r>
              <a:rPr lang="pt-BR" b="1" dirty="0"/>
              <a:t>}</a:t>
            </a:r>
          </a:p>
          <a:p>
            <a:pPr marL="365760" lvl="1" indent="0" algn="just">
              <a:buNone/>
            </a:pPr>
            <a:r>
              <a:rPr lang="pt-BR" b="1" dirty="0"/>
              <a:t>catch(</a:t>
            </a:r>
            <a:r>
              <a:rPr lang="pt-BR" b="1" dirty="0" err="1"/>
              <a:t>ParseException</a:t>
            </a:r>
            <a:r>
              <a:rPr lang="pt-BR" b="1" dirty="0"/>
              <a:t> </a:t>
            </a:r>
            <a:r>
              <a:rPr lang="pt-BR" b="1" dirty="0" err="1"/>
              <a:t>excp</a:t>
            </a:r>
            <a:r>
              <a:rPr lang="pt-BR" b="1" dirty="0"/>
              <a:t>){}</a:t>
            </a:r>
          </a:p>
          <a:p>
            <a:pPr marL="45720" indent="0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Controle </a:t>
            </a:r>
            <a:r>
              <a:rPr lang="pt-BR" dirty="0" err="1"/>
              <a:t>JFormattedTextField</a:t>
            </a:r>
            <a:r>
              <a:rPr lang="pt-BR" dirty="0"/>
              <a:t>(</a:t>
            </a:r>
            <a:r>
              <a:rPr lang="pt-BR" sz="1800" dirty="0" err="1"/>
              <a:t>cont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62220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Observe o uso do símbolo # para permitir somente valores numéricos e uma chamada ao método </a:t>
            </a:r>
            <a:r>
              <a:rPr lang="pt-BR" sz="2400" dirty="0" err="1"/>
              <a:t>setPlaceholderCharacter</a:t>
            </a:r>
            <a:r>
              <a:rPr lang="pt-BR" sz="2400" dirty="0"/>
              <a:t> para definir o caractere que será exibido como marcador para a máscara, geralmente o caractere de sublinhado. Essa máscara é fornecida como argumento para o construtor da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b="1" dirty="0" err="1"/>
              <a:t>JFormattedTextField</a:t>
            </a:r>
            <a:r>
              <a:rPr lang="en-US" sz="2400" dirty="0"/>
              <a:t>:</a:t>
            </a:r>
            <a:endParaRPr lang="pt-BR" sz="2400" dirty="0"/>
          </a:p>
          <a:p>
            <a:pPr marL="594360" lvl="2" indent="0">
              <a:buNone/>
            </a:pPr>
            <a:r>
              <a:rPr lang="en-US" b="1" dirty="0" err="1"/>
              <a:t>cep</a:t>
            </a:r>
            <a:r>
              <a:rPr lang="en-US" b="1" dirty="0"/>
              <a:t> = new </a:t>
            </a:r>
            <a:r>
              <a:rPr lang="en-US" b="1" dirty="0" err="1"/>
              <a:t>JFormattedTextField</a:t>
            </a:r>
            <a:r>
              <a:rPr lang="en-US" b="1" dirty="0"/>
              <a:t>(</a:t>
            </a:r>
            <a:r>
              <a:rPr lang="en-US" b="1" dirty="0" err="1"/>
              <a:t>mascaracep</a:t>
            </a:r>
            <a:r>
              <a:rPr lang="en-US" b="1" dirty="0"/>
              <a:t>);</a:t>
            </a:r>
            <a:endParaRPr lang="pt-BR" b="1" dirty="0"/>
          </a:p>
          <a:p>
            <a:pPr marL="594360" lvl="2" indent="0">
              <a:buNone/>
            </a:pPr>
            <a:r>
              <a:rPr lang="en-US" b="1" dirty="0" err="1"/>
              <a:t>tel</a:t>
            </a:r>
            <a:r>
              <a:rPr lang="en-US" b="1" dirty="0"/>
              <a:t> = new </a:t>
            </a:r>
            <a:r>
              <a:rPr lang="en-US" b="1" dirty="0" err="1"/>
              <a:t>JFormattedTextField</a:t>
            </a:r>
            <a:r>
              <a:rPr lang="en-US" b="1" dirty="0"/>
              <a:t>(</a:t>
            </a:r>
            <a:r>
              <a:rPr lang="en-US" b="1" dirty="0" err="1"/>
              <a:t>mascaratel</a:t>
            </a:r>
            <a:r>
              <a:rPr lang="en-US" b="1" dirty="0"/>
              <a:t>);</a:t>
            </a:r>
            <a:endParaRPr lang="pt-BR" b="1" dirty="0"/>
          </a:p>
          <a:p>
            <a:pPr marL="594360" lvl="2" indent="0">
              <a:buNone/>
            </a:pPr>
            <a:r>
              <a:rPr lang="en-US" b="1" dirty="0" err="1"/>
              <a:t>cpf</a:t>
            </a:r>
            <a:r>
              <a:rPr lang="en-US" b="1" dirty="0"/>
              <a:t> = new </a:t>
            </a:r>
            <a:r>
              <a:rPr lang="en-US" b="1" dirty="0" err="1"/>
              <a:t>JFormattedTextField</a:t>
            </a:r>
            <a:r>
              <a:rPr lang="en-US" b="1" dirty="0"/>
              <a:t>(</a:t>
            </a:r>
            <a:r>
              <a:rPr lang="en-US" b="1" dirty="0" err="1"/>
              <a:t>mascaracpf</a:t>
            </a:r>
            <a:r>
              <a:rPr lang="en-US" b="1" dirty="0"/>
              <a:t>);</a:t>
            </a:r>
            <a:endParaRPr lang="pt-BR" b="1" dirty="0"/>
          </a:p>
          <a:p>
            <a:pPr marL="594360" lvl="2" indent="0">
              <a:buNone/>
            </a:pPr>
            <a:r>
              <a:rPr lang="pt-BR" b="1" dirty="0"/>
              <a:t>data = new </a:t>
            </a:r>
            <a:r>
              <a:rPr lang="pt-BR" b="1" dirty="0" err="1"/>
              <a:t>JFormattedTextField</a:t>
            </a:r>
            <a:r>
              <a:rPr lang="pt-BR" b="1" dirty="0"/>
              <a:t>(</a:t>
            </a:r>
            <a:r>
              <a:rPr lang="pt-BR" b="1" dirty="0" err="1"/>
              <a:t>mascaradata</a:t>
            </a:r>
            <a:r>
              <a:rPr lang="pt-BR" b="1" dirty="0"/>
              <a:t>);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Controle </a:t>
            </a:r>
            <a:r>
              <a:rPr lang="pt-BR" dirty="0" err="1"/>
              <a:t>JFormattedTextField</a:t>
            </a:r>
            <a:r>
              <a:rPr lang="pt-BR" dirty="0"/>
              <a:t>(</a:t>
            </a:r>
            <a:r>
              <a:rPr lang="pt-BR" sz="1800" dirty="0" err="1"/>
              <a:t>cont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78684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1 Adicionando cores na letra do </a:t>
            </a:r>
            <a:r>
              <a:rPr lang="pt-BR" b="1" dirty="0" err="1"/>
              <a:t>JFormattedTextField</a:t>
            </a:r>
            <a:r>
              <a:rPr lang="pt-BR" dirty="0"/>
              <a:t> Essas linhas podem ser adicionadas no programa anterior acima do objeto tela.</a:t>
            </a:r>
          </a:p>
          <a:p>
            <a:pPr marL="320040" lvl="1" indent="0">
              <a:buNone/>
            </a:pPr>
            <a:r>
              <a:rPr lang="en-US" b="1" dirty="0" err="1"/>
              <a:t>cep.setForeground</a:t>
            </a:r>
            <a:r>
              <a:rPr lang="en-US" b="1" dirty="0"/>
              <a:t>(</a:t>
            </a:r>
            <a:r>
              <a:rPr lang="en-US" b="1" dirty="0" err="1"/>
              <a:t>Color.blue</a:t>
            </a:r>
            <a:r>
              <a:rPr lang="en-US" b="1" dirty="0"/>
              <a:t>);</a:t>
            </a:r>
            <a:endParaRPr lang="pt-BR" b="1" dirty="0"/>
          </a:p>
          <a:p>
            <a:pPr marL="320040" lvl="1" indent="0">
              <a:buNone/>
            </a:pPr>
            <a:r>
              <a:rPr lang="en-US" b="1" dirty="0" err="1"/>
              <a:t>tel.setForeground</a:t>
            </a:r>
            <a:r>
              <a:rPr lang="en-US" b="1" dirty="0"/>
              <a:t>(</a:t>
            </a:r>
            <a:r>
              <a:rPr lang="en-US" b="1" dirty="0" err="1"/>
              <a:t>Color.red</a:t>
            </a:r>
            <a:r>
              <a:rPr lang="en-US" b="1" dirty="0"/>
              <a:t>);</a:t>
            </a:r>
            <a:endParaRPr lang="pt-BR" b="1" dirty="0"/>
          </a:p>
          <a:p>
            <a:pPr marL="320040" lvl="1" indent="0">
              <a:buNone/>
            </a:pPr>
            <a:r>
              <a:rPr lang="en-US" b="1" dirty="0" err="1"/>
              <a:t>cpf.setForeground</a:t>
            </a:r>
            <a:r>
              <a:rPr lang="en-US" b="1" dirty="0"/>
              <a:t>(</a:t>
            </a:r>
            <a:r>
              <a:rPr lang="en-US" b="1" dirty="0" err="1"/>
              <a:t>Color.green</a:t>
            </a:r>
            <a:r>
              <a:rPr lang="en-US" b="1" dirty="0"/>
              <a:t>);</a:t>
            </a:r>
            <a:endParaRPr lang="pt-BR" b="1" dirty="0"/>
          </a:p>
          <a:p>
            <a:pPr marL="320040" lvl="1" indent="0">
              <a:buNone/>
            </a:pPr>
            <a:r>
              <a:rPr lang="en-US" b="1" dirty="0" err="1"/>
              <a:t>data.setForeground</a:t>
            </a:r>
            <a:r>
              <a:rPr lang="en-US" b="1" dirty="0"/>
              <a:t>(new Color(255,128,128));</a:t>
            </a:r>
            <a:endParaRPr lang="pt-BR" b="1" dirty="0"/>
          </a:p>
          <a:p>
            <a:pPr algn="just"/>
            <a:r>
              <a:rPr lang="pt-BR" dirty="0"/>
              <a:t>2 Adicionando cores no fundo do </a:t>
            </a:r>
            <a:r>
              <a:rPr lang="pt-BR" b="1" dirty="0" err="1"/>
              <a:t>JFormattedTextField</a:t>
            </a:r>
            <a:r>
              <a:rPr lang="pt-BR" dirty="0"/>
              <a:t> Já esses códigos podem ser adicionados logo abaixo ao anterior.</a:t>
            </a:r>
          </a:p>
          <a:p>
            <a:pPr marL="365760" lvl="1" indent="0" algn="just">
              <a:buNone/>
            </a:pPr>
            <a:r>
              <a:rPr lang="en-US" b="1" dirty="0" err="1"/>
              <a:t>cep.setBackground</a:t>
            </a:r>
            <a:r>
              <a:rPr lang="en-US" b="1" dirty="0"/>
              <a:t>(</a:t>
            </a:r>
            <a:r>
              <a:rPr lang="en-US" b="1" dirty="0" err="1"/>
              <a:t>Color.yellow</a:t>
            </a:r>
            <a:r>
              <a:rPr lang="en-US" b="1" dirty="0"/>
              <a:t>);</a:t>
            </a:r>
            <a:endParaRPr lang="pt-BR" b="1" dirty="0"/>
          </a:p>
          <a:p>
            <a:pPr marL="365760" lvl="1" indent="0" algn="just">
              <a:buNone/>
            </a:pPr>
            <a:r>
              <a:rPr lang="en-US" b="1" dirty="0" err="1"/>
              <a:t>tel.setBackground</a:t>
            </a:r>
            <a:r>
              <a:rPr lang="en-US" b="1" dirty="0"/>
              <a:t>(</a:t>
            </a:r>
            <a:r>
              <a:rPr lang="en-US" b="1" dirty="0" err="1"/>
              <a:t>Color.yellow</a:t>
            </a:r>
            <a:r>
              <a:rPr lang="en-US" b="1" dirty="0"/>
              <a:t>);</a:t>
            </a:r>
            <a:endParaRPr lang="pt-BR" b="1" dirty="0"/>
          </a:p>
          <a:p>
            <a:pPr marL="365760" lvl="1" indent="0" algn="just">
              <a:buNone/>
            </a:pPr>
            <a:r>
              <a:rPr lang="en-US" b="1" dirty="0" err="1"/>
              <a:t>cpf.setBackground</a:t>
            </a:r>
            <a:r>
              <a:rPr lang="en-US" b="1" dirty="0"/>
              <a:t>(new Color(255,255,204));</a:t>
            </a:r>
            <a:endParaRPr lang="pt-BR" b="1" dirty="0"/>
          </a:p>
          <a:p>
            <a:pPr marL="365760" lvl="1" indent="0" algn="just">
              <a:buNone/>
            </a:pPr>
            <a:r>
              <a:rPr lang="en-US" b="1" dirty="0" err="1"/>
              <a:t>data.setBackground</a:t>
            </a:r>
            <a:r>
              <a:rPr lang="en-US" b="1" dirty="0"/>
              <a:t>(new Color(255,255,204));</a:t>
            </a:r>
            <a:endParaRPr lang="pt-BR" b="1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Controle </a:t>
            </a:r>
            <a:r>
              <a:rPr lang="pt-BR" dirty="0" err="1"/>
              <a:t>JFormattedTextField</a:t>
            </a:r>
            <a:r>
              <a:rPr lang="pt-BR" dirty="0"/>
              <a:t>(</a:t>
            </a:r>
            <a:r>
              <a:rPr lang="pt-BR" sz="1800" dirty="0" err="1"/>
              <a:t>cont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94089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3 Alterando o tipo, estilo, tamanho da fonte do </a:t>
            </a:r>
            <a:r>
              <a:rPr lang="pt-BR" dirty="0" err="1"/>
              <a:t>JFormattedTextField</a:t>
            </a:r>
            <a:r>
              <a:rPr lang="pt-BR" dirty="0"/>
              <a:t> Já esses códigos podem ser adicionados logo abaixo ao anterior.</a:t>
            </a:r>
          </a:p>
          <a:p>
            <a:pPr marL="365760" lvl="1" indent="0">
              <a:buNone/>
            </a:pPr>
            <a:r>
              <a:rPr lang="en-US" b="1" dirty="0" err="1"/>
              <a:t>cep.setFont</a:t>
            </a:r>
            <a:r>
              <a:rPr lang="en-US" b="1" dirty="0"/>
              <a:t>(new Font("Times New Roman",Font.BOLD,14));</a:t>
            </a:r>
            <a:endParaRPr lang="pt-BR" b="1" dirty="0"/>
          </a:p>
          <a:p>
            <a:pPr marL="365760" lvl="1" indent="0">
              <a:buNone/>
            </a:pPr>
            <a:r>
              <a:rPr lang="en-US" b="1" dirty="0" err="1"/>
              <a:t>tel.setFont</a:t>
            </a:r>
            <a:r>
              <a:rPr lang="en-US" b="1" dirty="0"/>
              <a:t>(new Font("Comic Sans MS",Font.PLAIN,14));</a:t>
            </a:r>
            <a:endParaRPr lang="pt-BR" b="1" dirty="0"/>
          </a:p>
          <a:p>
            <a:pPr marL="365760" lvl="1" indent="0">
              <a:buNone/>
            </a:pPr>
            <a:r>
              <a:rPr lang="en-US" b="1" dirty="0" err="1"/>
              <a:t>cpf.setFont</a:t>
            </a:r>
            <a:r>
              <a:rPr lang="en-US" b="1" dirty="0"/>
              <a:t>(new Font("Arial",Font.BOLD,14));</a:t>
            </a:r>
            <a:endParaRPr lang="pt-BR" b="1" dirty="0"/>
          </a:p>
          <a:p>
            <a:pPr marL="365760" lvl="1" indent="0">
              <a:buNone/>
            </a:pPr>
            <a:r>
              <a:rPr lang="en-US" b="1" dirty="0" err="1"/>
              <a:t>data.setFont</a:t>
            </a:r>
            <a:r>
              <a:rPr lang="en-US" b="1" dirty="0"/>
              <a:t>(new Font("Tahoma",Font.BOLD,14));</a:t>
            </a:r>
            <a:endParaRPr lang="pt-BR" b="1" dirty="0"/>
          </a:p>
          <a:p>
            <a:pPr algn="just"/>
            <a:r>
              <a:rPr lang="pt-BR" dirty="0"/>
              <a:t>Aplicativo sendo executado depois de todos os códigos Java, estarem adicionados no aplicativo, veja os efeitos com as cores: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Controle </a:t>
            </a:r>
            <a:r>
              <a:rPr lang="pt-BR" dirty="0" err="1"/>
              <a:t>JFormattedTextField</a:t>
            </a:r>
            <a:r>
              <a:rPr lang="pt-BR" dirty="0"/>
              <a:t>(</a:t>
            </a:r>
            <a:r>
              <a:rPr lang="pt-BR" sz="1800" dirty="0" err="1"/>
              <a:t>cont</a:t>
            </a:r>
            <a:r>
              <a:rPr lang="pt-BR" dirty="0"/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784936"/>
            <a:ext cx="2921489" cy="1884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80839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4335017" cy="4407408"/>
          </a:xfrm>
        </p:spPr>
        <p:txBody>
          <a:bodyPr/>
          <a:lstStyle/>
          <a:p>
            <a:pPr algn="just"/>
            <a:r>
              <a:rPr lang="pt-BR" dirty="0"/>
              <a:t>Como funciona o aplicativo:</a:t>
            </a:r>
          </a:p>
          <a:p>
            <a:pPr algn="just"/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javax.swing</a:t>
            </a:r>
            <a:r>
              <a:rPr lang="pt-BR" b="1" dirty="0"/>
              <a:t>.*; </a:t>
            </a:r>
            <a:r>
              <a:rPr lang="pt-BR" dirty="0"/>
              <a:t>- pacote que exibe conteúdos na janela</a:t>
            </a:r>
          </a:p>
          <a:p>
            <a:pPr algn="just"/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java.awt</a:t>
            </a:r>
            <a:r>
              <a:rPr lang="pt-BR" b="1" dirty="0"/>
              <a:t>.*; </a:t>
            </a:r>
            <a:r>
              <a:rPr lang="pt-BR" dirty="0"/>
              <a:t>- pacote que exibe conteúdos na janela</a:t>
            </a:r>
          </a:p>
          <a:p>
            <a:pPr algn="just"/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java.awt.event</a:t>
            </a:r>
            <a:r>
              <a:rPr lang="pt-BR" b="1" dirty="0"/>
              <a:t>.*; </a:t>
            </a:r>
            <a:r>
              <a:rPr lang="pt-BR" dirty="0"/>
              <a:t>- pacote que trabalha com os eventos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JButton</a:t>
            </a:r>
            <a:r>
              <a:rPr lang="pt-BR" dirty="0"/>
              <a:t> executando uma ação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28800"/>
            <a:ext cx="4104456" cy="504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6983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Declarar o componente como </a:t>
            </a:r>
            <a:r>
              <a:rPr lang="pt-BR" dirty="0" err="1"/>
              <a:t>JButton</a:t>
            </a:r>
            <a:r>
              <a:rPr lang="pt-BR" dirty="0"/>
              <a:t>: </a:t>
            </a:r>
            <a:r>
              <a:rPr lang="pt-BR" dirty="0" err="1"/>
              <a:t>JButton</a:t>
            </a:r>
            <a:r>
              <a:rPr lang="pt-BR" dirty="0"/>
              <a:t> </a:t>
            </a:r>
            <a:r>
              <a:rPr lang="pt-BR" dirty="0" err="1"/>
              <a:t>botaosair</a:t>
            </a:r>
            <a:r>
              <a:rPr lang="pt-BR" dirty="0"/>
              <a:t>;</a:t>
            </a:r>
          </a:p>
          <a:p>
            <a:r>
              <a:rPr lang="pt-BR" dirty="0"/>
              <a:t>Atribuir o texto ao botão: </a:t>
            </a:r>
            <a:r>
              <a:rPr lang="pt-BR" dirty="0" err="1"/>
              <a:t>botaosair</a:t>
            </a:r>
            <a:r>
              <a:rPr lang="pt-BR" dirty="0"/>
              <a:t> = new </a:t>
            </a:r>
            <a:r>
              <a:rPr lang="pt-BR" dirty="0" err="1"/>
              <a:t>JButton</a:t>
            </a:r>
            <a:r>
              <a:rPr lang="pt-BR" dirty="0"/>
              <a:t> ("Sair");</a:t>
            </a:r>
          </a:p>
          <a:p>
            <a:r>
              <a:rPr lang="pt-BR" dirty="0"/>
              <a:t>Posicionar o botão na janela: </a:t>
            </a:r>
            <a:r>
              <a:rPr lang="pt-BR" dirty="0" err="1"/>
              <a:t>botaosair.setBounds</a:t>
            </a:r>
            <a:r>
              <a:rPr lang="pt-BR" dirty="0"/>
              <a:t>(100,50,100,20);</a:t>
            </a:r>
          </a:p>
          <a:p>
            <a:r>
              <a:rPr lang="pt-BR" dirty="0"/>
              <a:t>E chama o objeto tela para exibir o componente: </a:t>
            </a:r>
            <a:r>
              <a:rPr lang="pt-BR" dirty="0" err="1"/>
              <a:t>tela.add</a:t>
            </a:r>
            <a:r>
              <a:rPr lang="pt-BR" dirty="0"/>
              <a:t>(</a:t>
            </a:r>
            <a:r>
              <a:rPr lang="pt-BR" dirty="0" err="1"/>
              <a:t>botaosair</a:t>
            </a:r>
            <a:r>
              <a:rPr lang="pt-BR" dirty="0"/>
              <a:t>);</a:t>
            </a:r>
          </a:p>
          <a:p>
            <a:r>
              <a:rPr lang="pt-BR" dirty="0"/>
              <a:t>Explicando o funcionamento do botão:</a:t>
            </a:r>
          </a:p>
          <a:p>
            <a:pPr marL="320040" lvl="1" indent="0">
              <a:buNone/>
            </a:pPr>
            <a:r>
              <a:rPr lang="en-US" dirty="0" err="1"/>
              <a:t>botaosair.addActionListener</a:t>
            </a:r>
            <a:r>
              <a:rPr lang="en-US" dirty="0"/>
              <a:t>(</a:t>
            </a:r>
            <a:endParaRPr lang="pt-BR" dirty="0"/>
          </a:p>
          <a:p>
            <a:pPr marL="320040" lvl="1" indent="0">
              <a:buNone/>
            </a:pPr>
            <a:r>
              <a:rPr lang="en-US" dirty="0"/>
              <a:t>new </a:t>
            </a:r>
            <a:r>
              <a:rPr lang="en-US" dirty="0" err="1"/>
              <a:t>ActionListener</a:t>
            </a:r>
            <a:r>
              <a:rPr lang="en-US" dirty="0"/>
              <a:t>(){</a:t>
            </a:r>
            <a:endParaRPr lang="pt-BR" dirty="0"/>
          </a:p>
          <a:p>
            <a:pPr marL="320040" lvl="1" indent="0">
              <a:buNone/>
            </a:pPr>
            <a:r>
              <a:rPr lang="en-US" dirty="0"/>
              <a:t>public void </a:t>
            </a:r>
            <a:r>
              <a:rPr lang="en-US" dirty="0" err="1"/>
              <a:t>actionPerformed</a:t>
            </a:r>
            <a:r>
              <a:rPr lang="en-US" dirty="0"/>
              <a:t>(</a:t>
            </a:r>
            <a:r>
              <a:rPr lang="en-US" dirty="0" err="1"/>
              <a:t>ActionEvent</a:t>
            </a:r>
            <a:r>
              <a:rPr lang="en-US" dirty="0"/>
              <a:t> e){</a:t>
            </a:r>
            <a:endParaRPr lang="pt-BR" dirty="0"/>
          </a:p>
          <a:p>
            <a:pPr marL="320040" lvl="1" indent="0">
              <a:buNone/>
            </a:pPr>
            <a:r>
              <a:rPr lang="pt-BR" dirty="0" err="1"/>
              <a:t>System.exit</a:t>
            </a:r>
            <a:r>
              <a:rPr lang="pt-BR" dirty="0"/>
              <a:t>(0);</a:t>
            </a:r>
          </a:p>
          <a:p>
            <a:pPr marL="320040" lvl="1" indent="0">
              <a:buNone/>
            </a:pPr>
            <a:r>
              <a:rPr lang="pt-BR" dirty="0"/>
              <a:t>}</a:t>
            </a:r>
          </a:p>
          <a:p>
            <a:pPr marL="320040" lvl="1" indent="0">
              <a:buNone/>
            </a:pPr>
            <a:r>
              <a:rPr lang="pt-BR" dirty="0"/>
              <a:t>}</a:t>
            </a:r>
          </a:p>
          <a:p>
            <a:pPr marL="320040" lvl="1" indent="0">
              <a:buNone/>
            </a:pPr>
            <a:r>
              <a:rPr lang="pt-BR" dirty="0"/>
              <a:t>);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JButton</a:t>
            </a:r>
            <a:r>
              <a:rPr lang="pt-BR" dirty="0"/>
              <a:t> executando uma ação(</a:t>
            </a:r>
            <a:r>
              <a:rPr lang="pt-BR" sz="1800" dirty="0"/>
              <a:t>CONT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2354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err="1"/>
              <a:t>addActionListener</a:t>
            </a:r>
            <a:r>
              <a:rPr lang="pt-BR" dirty="0"/>
              <a:t> – Adicionar ação a lista que estará dentro do botão.</a:t>
            </a:r>
          </a:p>
          <a:p>
            <a:pPr algn="just"/>
            <a:r>
              <a:rPr lang="pt-BR" dirty="0"/>
              <a:t>new </a:t>
            </a:r>
            <a:r>
              <a:rPr lang="pt-BR" dirty="0" err="1"/>
              <a:t>ActionListener</a:t>
            </a:r>
            <a:r>
              <a:rPr lang="pt-BR" dirty="0"/>
              <a:t> – Chamando nova ação a ser listada.</a:t>
            </a:r>
          </a:p>
          <a:p>
            <a:pPr algn="just"/>
            <a:r>
              <a:rPr lang="en-US" dirty="0"/>
              <a:t>public void </a:t>
            </a:r>
            <a:r>
              <a:rPr lang="en-US" dirty="0" err="1"/>
              <a:t>actionPerformed</a:t>
            </a:r>
            <a:r>
              <a:rPr lang="en-US" dirty="0"/>
              <a:t>(</a:t>
            </a:r>
            <a:r>
              <a:rPr lang="en-US" dirty="0" err="1"/>
              <a:t>ActionEvent</a:t>
            </a:r>
            <a:r>
              <a:rPr lang="en-US" dirty="0"/>
              <a:t> e) – </a:t>
            </a:r>
            <a:r>
              <a:rPr lang="pt-BR" dirty="0"/>
              <a:t>performance da ação que o evento público chamara que será o </a:t>
            </a:r>
            <a:r>
              <a:rPr lang="pt-BR" dirty="0" err="1"/>
              <a:t>exit</a:t>
            </a:r>
            <a:r>
              <a:rPr lang="pt-BR" dirty="0"/>
              <a:t>.</a:t>
            </a:r>
          </a:p>
          <a:p>
            <a:pPr algn="just"/>
            <a:r>
              <a:rPr lang="pt-BR" dirty="0" err="1"/>
              <a:t>System.exit</a:t>
            </a:r>
            <a:r>
              <a:rPr lang="pt-BR" dirty="0"/>
              <a:t>(0); - Finaliza o aplicativo</a:t>
            </a:r>
          </a:p>
          <a:p>
            <a:pPr algn="just"/>
            <a:r>
              <a:rPr lang="pt-BR" dirty="0"/>
              <a:t>Use sempre essa lista para fazer qualquer botão funcionar ou chama algum </a:t>
            </a:r>
            <a:r>
              <a:rPr lang="en-US" dirty="0" err="1"/>
              <a:t>evento</a:t>
            </a:r>
            <a:r>
              <a:rPr lang="en-US" dirty="0"/>
              <a:t>:</a:t>
            </a:r>
            <a:endParaRPr lang="pt-BR" dirty="0"/>
          </a:p>
          <a:p>
            <a:pPr marL="45720" indent="0" algn="just">
              <a:buNone/>
            </a:pPr>
            <a:r>
              <a:rPr lang="en-US" dirty="0" err="1"/>
              <a:t>nomebotao.addActionListener</a:t>
            </a:r>
            <a:r>
              <a:rPr lang="en-US" dirty="0"/>
              <a:t>( new </a:t>
            </a:r>
            <a:r>
              <a:rPr lang="en-US" dirty="0" err="1"/>
              <a:t>ActionListener</a:t>
            </a:r>
            <a:r>
              <a:rPr lang="en-US" dirty="0"/>
              <a:t>(){</a:t>
            </a:r>
            <a:endParaRPr lang="pt-BR" dirty="0"/>
          </a:p>
          <a:p>
            <a:pPr marL="45720" indent="0" algn="just">
              <a:buNone/>
            </a:pPr>
            <a:r>
              <a:rPr lang="en-US" dirty="0"/>
              <a:t>public void </a:t>
            </a:r>
            <a:r>
              <a:rPr lang="en-US" dirty="0" err="1"/>
              <a:t>actionPerformed</a:t>
            </a:r>
            <a:r>
              <a:rPr lang="en-US" dirty="0"/>
              <a:t>(</a:t>
            </a:r>
            <a:r>
              <a:rPr lang="en-US" dirty="0" err="1"/>
              <a:t>ActionEvent</a:t>
            </a:r>
            <a:r>
              <a:rPr lang="en-US" dirty="0"/>
              <a:t> e){</a:t>
            </a:r>
            <a:endParaRPr lang="pt-BR" dirty="0"/>
          </a:p>
          <a:p>
            <a:pPr marL="45720" indent="0" algn="just">
              <a:buNone/>
            </a:pPr>
            <a:r>
              <a:rPr lang="pt-BR" dirty="0"/>
              <a:t>}</a:t>
            </a:r>
          </a:p>
          <a:p>
            <a:pPr marL="45720" indent="0" algn="just">
              <a:buNone/>
            </a:pPr>
            <a:r>
              <a:rPr lang="pt-BR" dirty="0"/>
              <a:t>}</a:t>
            </a:r>
          </a:p>
          <a:p>
            <a:pPr marL="45720" indent="0" algn="just">
              <a:buNone/>
            </a:pPr>
            <a:r>
              <a:rPr lang="pt-BR" dirty="0"/>
              <a:t>);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JButton</a:t>
            </a:r>
            <a:r>
              <a:rPr lang="pt-BR" dirty="0"/>
              <a:t> executando uma ação(</a:t>
            </a:r>
            <a:r>
              <a:rPr lang="pt-BR" sz="1800" dirty="0"/>
              <a:t>CONT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73183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4191001" cy="4407408"/>
          </a:xfrm>
        </p:spPr>
        <p:txBody>
          <a:bodyPr/>
          <a:lstStyle/>
          <a:p>
            <a:pPr algn="just"/>
            <a:r>
              <a:rPr lang="pt-BR" dirty="0"/>
              <a:t>Um aplicativo simples mais muito interessante de ser observado, o usuário digita a senha e clicando em mostrar será habilitado um </a:t>
            </a:r>
            <a:r>
              <a:rPr lang="pt-BR" dirty="0" err="1"/>
              <a:t>JLabel</a:t>
            </a:r>
            <a:r>
              <a:rPr lang="pt-BR" dirty="0"/>
              <a:t> mostrando qual a senha que foi digitada. Veja o exemplo:</a:t>
            </a:r>
          </a:p>
          <a:p>
            <a:pPr algn="just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Clicando no mostrar para descobrir a senha digitada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00808"/>
            <a:ext cx="40957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8684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Clicando no mostrar para descobrir a senha digitada(</a:t>
            </a:r>
            <a:r>
              <a:rPr lang="pt-BR" sz="1800" dirty="0" err="1"/>
              <a:t>cont</a:t>
            </a:r>
            <a:r>
              <a:rPr lang="pt-BR" dirty="0"/>
              <a:t>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396044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330" y="1700808"/>
            <a:ext cx="4736158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029" y="4460403"/>
            <a:ext cx="4076700" cy="218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82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400" dirty="0"/>
              <a:t>Uso do </a:t>
            </a:r>
            <a:r>
              <a:rPr lang="pt-BR" sz="2400" dirty="0" err="1"/>
              <a:t>JFrame</a:t>
            </a:r>
            <a:r>
              <a:rPr lang="pt-BR" sz="2400" dirty="0"/>
              <a:t> na construção de janelas no aplicativo Se você já leu outro material sobre interfaces gráficas em Java, deve estar se perguntando por que preferimos não iniciar a apostila falando de caixas de texto, rótulos, botões e outros componentes de interface. A razão é simples. A janela do aplicativo é a parte mais importante da interface, além de ser o fundamento sobre o qual os demais componentes serão construídos. Mas, o fato de não reservamos muita atenção ao estudo das janelas dos aplicativos provém do uso excessivo dos </a:t>
            </a:r>
            <a:r>
              <a:rPr lang="pt-BR" sz="2400" dirty="0" err="1"/>
              <a:t>IDEs</a:t>
            </a:r>
            <a:r>
              <a:rPr lang="pt-BR" sz="2400" dirty="0"/>
              <a:t> visuais (os famosos Ambientes de Desenvolvimento Integrado).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JFrame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1073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6948264" y="2052960"/>
            <a:ext cx="2115344" cy="1828800"/>
          </a:xfrm>
        </p:spPr>
        <p:txBody>
          <a:bodyPr>
            <a:normAutofit/>
          </a:bodyPr>
          <a:lstStyle/>
          <a:p>
            <a:pPr algn="ctr"/>
            <a:r>
              <a:rPr lang="pt-BR" sz="2400" dirty="0"/>
              <a:t>Clicando no botão somar  com evento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8641"/>
            <a:ext cx="5112568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1098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Clicando no botão somar  com evento(</a:t>
            </a:r>
            <a:r>
              <a:rPr lang="pt-BR" sz="1800" dirty="0"/>
              <a:t>cont</a:t>
            </a:r>
            <a:r>
              <a:rPr lang="pt-BR" dirty="0"/>
              <a:t>.)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576064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356992"/>
            <a:ext cx="4752527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5216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Foram declaradas três variáveis do tipo inteira: </a:t>
            </a:r>
            <a:r>
              <a:rPr lang="pt-BR" b="1" dirty="0" err="1"/>
              <a:t>int</a:t>
            </a:r>
            <a:r>
              <a:rPr lang="pt-BR" b="1" dirty="0"/>
              <a:t> numero1, numero2, soma;</a:t>
            </a:r>
          </a:p>
          <a:p>
            <a:pPr algn="just"/>
            <a:r>
              <a:rPr lang="pt-BR" dirty="0"/>
              <a:t>Foi atribuído zero a variável soma, para a variável ser iniciada vazia: </a:t>
            </a:r>
            <a:r>
              <a:rPr lang="pt-BR" b="1" dirty="0"/>
              <a:t>soma=0;</a:t>
            </a:r>
          </a:p>
          <a:p>
            <a:pPr algn="just"/>
            <a:r>
              <a:rPr lang="pt-BR" dirty="0"/>
              <a:t>Como </a:t>
            </a:r>
            <a:r>
              <a:rPr lang="pt-BR" b="1" dirty="0"/>
              <a:t>texto1, texto2 </a:t>
            </a:r>
            <a:r>
              <a:rPr lang="pt-BR" dirty="0"/>
              <a:t>são </a:t>
            </a:r>
            <a:r>
              <a:rPr lang="pt-BR" b="1" dirty="0" err="1"/>
              <a:t>String</a:t>
            </a:r>
            <a:r>
              <a:rPr lang="pt-BR" dirty="0"/>
              <a:t>, melhor dizer texto para armazená-las nas variáveis numero1 e numero2, será necessário converte a </a:t>
            </a:r>
            <a:r>
              <a:rPr lang="pt-BR" b="1" dirty="0" err="1"/>
              <a:t>String</a:t>
            </a:r>
            <a:r>
              <a:rPr lang="pt-BR" dirty="0"/>
              <a:t> em números.</a:t>
            </a:r>
          </a:p>
          <a:p>
            <a:pPr algn="just"/>
            <a:r>
              <a:rPr lang="pt-BR" dirty="0"/>
              <a:t>Nesse caso estamos convertendo o texto1 em inteiro para isso usamos o </a:t>
            </a:r>
            <a:r>
              <a:rPr lang="pt-BR" b="1" dirty="0" err="1"/>
              <a:t>Integer.parseInt</a:t>
            </a:r>
            <a:r>
              <a:rPr lang="pt-BR" b="1" dirty="0"/>
              <a:t>()</a:t>
            </a:r>
            <a:r>
              <a:rPr lang="pt-BR" dirty="0"/>
              <a:t>, e armazenamos na variável numero1 que é inteira.</a:t>
            </a:r>
          </a:p>
          <a:p>
            <a:pPr algn="just"/>
            <a:r>
              <a:rPr lang="pt-BR" dirty="0"/>
              <a:t>Isso ocorrerá para a texto2 e a variável numero2.</a:t>
            </a:r>
          </a:p>
          <a:p>
            <a:pPr lvl="1" algn="just"/>
            <a:r>
              <a:rPr lang="pt-BR" b="1" dirty="0"/>
              <a:t>numero1 = </a:t>
            </a:r>
            <a:r>
              <a:rPr lang="pt-BR" b="1" dirty="0" err="1"/>
              <a:t>Integer.parseInt</a:t>
            </a:r>
            <a:r>
              <a:rPr lang="pt-BR" b="1" dirty="0"/>
              <a:t>(texto1.getText());</a:t>
            </a:r>
          </a:p>
          <a:p>
            <a:pPr lvl="1" algn="just"/>
            <a:r>
              <a:rPr lang="pt-BR" b="1" dirty="0"/>
              <a:t>numero2 = </a:t>
            </a:r>
            <a:r>
              <a:rPr lang="pt-BR" b="1" dirty="0" err="1"/>
              <a:t>Integer.parseInt</a:t>
            </a:r>
            <a:r>
              <a:rPr lang="pt-BR" b="1" dirty="0"/>
              <a:t>(texto2.getText());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Clicando no botão somar  com evento(</a:t>
            </a:r>
            <a:r>
              <a:rPr lang="pt-BR" sz="1800" dirty="0"/>
              <a:t>cont</a:t>
            </a:r>
            <a:r>
              <a:rPr lang="pt-B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0060562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/>
              <a:t>Depois de convertido os valores agora é só fazer a soma e armazenar na variável correspondente a soma, veja: </a:t>
            </a:r>
            <a:r>
              <a:rPr lang="pt-BR" sz="2400" b="1" dirty="0"/>
              <a:t>soma = numero1 + numero2;</a:t>
            </a:r>
          </a:p>
          <a:p>
            <a:pPr algn="just"/>
            <a:r>
              <a:rPr lang="pt-BR" sz="2400" dirty="0"/>
              <a:t>Chamamos o comando para habilitar o </a:t>
            </a:r>
            <a:r>
              <a:rPr lang="pt-BR" sz="2400" b="1" dirty="0" err="1"/>
              <a:t>JLabel</a:t>
            </a:r>
            <a:r>
              <a:rPr lang="pt-BR" sz="2400" dirty="0"/>
              <a:t> exibir e jogamos o valor de soma dentro do texto do </a:t>
            </a:r>
            <a:r>
              <a:rPr lang="pt-BR" sz="2400" b="1" dirty="0" err="1"/>
              <a:t>Jlabel</a:t>
            </a:r>
            <a:r>
              <a:rPr lang="pt-BR" sz="2400" dirty="0"/>
              <a:t> exibir para se apresentado no aplicativo.</a:t>
            </a:r>
          </a:p>
          <a:p>
            <a:pPr lvl="1" algn="just"/>
            <a:r>
              <a:rPr lang="pt-BR" sz="2400" b="1" dirty="0" err="1"/>
              <a:t>exibir.setVisible</a:t>
            </a:r>
            <a:r>
              <a:rPr lang="pt-BR" sz="2400" b="1" dirty="0"/>
              <a:t>(</a:t>
            </a:r>
            <a:r>
              <a:rPr lang="pt-BR" sz="2400" b="1" dirty="0" err="1"/>
              <a:t>true</a:t>
            </a:r>
            <a:r>
              <a:rPr lang="pt-BR" sz="2400" b="1" dirty="0"/>
              <a:t>)</a:t>
            </a:r>
            <a:r>
              <a:rPr lang="pt-BR" sz="2400" dirty="0"/>
              <a:t>;</a:t>
            </a:r>
          </a:p>
          <a:p>
            <a:pPr lvl="1" algn="just"/>
            <a:r>
              <a:rPr lang="pt-BR" b="1" dirty="0" err="1"/>
              <a:t>exibir.setText</a:t>
            </a:r>
            <a:r>
              <a:rPr lang="pt-BR" b="1" dirty="0"/>
              <a:t>("A soma é: "+soma);</a:t>
            </a:r>
          </a:p>
          <a:p>
            <a:pPr lvl="1" algn="just"/>
            <a:r>
              <a:rPr lang="pt-BR" dirty="0"/>
              <a:t>Para variáveis do tipo </a:t>
            </a:r>
            <a:r>
              <a:rPr lang="pt-BR" b="1" dirty="0" err="1"/>
              <a:t>Float</a:t>
            </a:r>
            <a:r>
              <a:rPr lang="pt-BR" b="1" dirty="0"/>
              <a:t>,</a:t>
            </a:r>
            <a:r>
              <a:rPr lang="pt-BR" dirty="0"/>
              <a:t> usaremos: </a:t>
            </a:r>
            <a:r>
              <a:rPr lang="pt-BR" b="1" dirty="0" err="1"/>
              <a:t>Float.parseFloat</a:t>
            </a:r>
            <a:r>
              <a:rPr lang="pt-BR" b="1" dirty="0"/>
              <a:t>();</a:t>
            </a:r>
          </a:p>
          <a:p>
            <a:pPr lvl="1" algn="just"/>
            <a:r>
              <a:rPr lang="pt-BR" dirty="0"/>
              <a:t>Para variáveis do </a:t>
            </a:r>
            <a:r>
              <a:rPr lang="pt-BR" b="1" dirty="0"/>
              <a:t>Double</a:t>
            </a:r>
            <a:r>
              <a:rPr lang="pt-BR" dirty="0"/>
              <a:t>, usaremos </a:t>
            </a:r>
            <a:r>
              <a:rPr lang="pt-BR" b="1" dirty="0" err="1"/>
              <a:t>Doublé.parseDouble</a:t>
            </a:r>
            <a:r>
              <a:rPr lang="pt-BR" b="1" dirty="0"/>
              <a:t>();</a:t>
            </a:r>
          </a:p>
          <a:p>
            <a:pPr algn="just"/>
            <a:endParaRPr lang="pt-BR" dirty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Clicando no botão somar  com evento(</a:t>
            </a:r>
            <a:r>
              <a:rPr lang="pt-BR" sz="1800" dirty="0"/>
              <a:t>cont</a:t>
            </a:r>
            <a:r>
              <a:rPr lang="pt-B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9036141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800" dirty="0"/>
              <a:t>Limpando caixa de Texto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2656"/>
            <a:ext cx="4608512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1909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Nada de diferente no aplicativo somente as linhas que vão limpar as caixas de texto e passar o foco para a primeira caixa vejam:</a:t>
            </a:r>
          </a:p>
          <a:p>
            <a:pPr lvl="1"/>
            <a:r>
              <a:rPr lang="pt-BR" sz="2200" b="1" dirty="0"/>
              <a:t>texto1.setText(</a:t>
            </a:r>
            <a:r>
              <a:rPr lang="pt-BR" sz="2200" b="1" dirty="0" err="1"/>
              <a:t>null</a:t>
            </a:r>
            <a:r>
              <a:rPr lang="pt-BR" sz="2200" b="1" dirty="0"/>
              <a:t>); ou texto1.setText(“”);</a:t>
            </a:r>
          </a:p>
          <a:p>
            <a:pPr lvl="1"/>
            <a:r>
              <a:rPr lang="pt-BR" sz="2200" b="1" dirty="0"/>
              <a:t>texto2.setText(</a:t>
            </a:r>
            <a:r>
              <a:rPr lang="pt-BR" sz="2200" b="1" dirty="0" err="1"/>
              <a:t>null</a:t>
            </a:r>
            <a:r>
              <a:rPr lang="pt-BR" sz="2200" b="1" dirty="0"/>
              <a:t>); ou texto2.setText(“”);</a:t>
            </a:r>
          </a:p>
          <a:p>
            <a:pPr lvl="1"/>
            <a:r>
              <a:rPr lang="pt-BR" sz="2200" b="1" dirty="0"/>
              <a:t>texto1.requestFocus();</a:t>
            </a:r>
          </a:p>
          <a:p>
            <a:r>
              <a:rPr lang="pt-BR" sz="2400" dirty="0"/>
              <a:t>É atribuído </a:t>
            </a:r>
            <a:r>
              <a:rPr lang="pt-BR" sz="2400" dirty="0" err="1"/>
              <a:t>null</a:t>
            </a:r>
            <a:r>
              <a:rPr lang="pt-BR" sz="2400" dirty="0"/>
              <a:t> dentro das caixas, pois nulo significa vazio e </a:t>
            </a:r>
            <a:r>
              <a:rPr lang="pt-BR" sz="2400" b="1" dirty="0" err="1"/>
              <a:t>requestFocus</a:t>
            </a:r>
            <a:r>
              <a:rPr lang="pt-BR" sz="2400" b="1" dirty="0"/>
              <a:t>() </a:t>
            </a:r>
            <a:r>
              <a:rPr lang="pt-BR" sz="2400" dirty="0"/>
              <a:t>passa o foco para a caixa selecionada pelo usuário.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Limpando caixa de Texto(</a:t>
            </a:r>
            <a:r>
              <a:rPr lang="pt-BR" sz="2400" dirty="0"/>
              <a:t>cont</a:t>
            </a:r>
            <a:r>
              <a:rPr lang="pt-B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516956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Esse aplicativo é só para teste não tem muito que ser explicado, pois a </a:t>
            </a:r>
            <a:r>
              <a:rPr lang="pt-BR" sz="2800" dirty="0" err="1"/>
              <a:t>únicacoisa</a:t>
            </a:r>
            <a:r>
              <a:rPr lang="pt-BR" sz="2800" dirty="0"/>
              <a:t> diferente é que quando você clica em ocultar os </a:t>
            </a:r>
            <a:r>
              <a:rPr lang="pt-BR" sz="2800" b="1" dirty="0" err="1"/>
              <a:t>JLabels</a:t>
            </a:r>
            <a:r>
              <a:rPr lang="pt-BR" sz="2800" dirty="0"/>
              <a:t> some e você clica em exibir os </a:t>
            </a:r>
            <a:r>
              <a:rPr lang="pt-BR" sz="2800" b="1" dirty="0" err="1"/>
              <a:t>JLabels</a:t>
            </a:r>
            <a:r>
              <a:rPr lang="pt-BR" sz="2800" dirty="0"/>
              <a:t> aparecem novamente na janela. Isso ocorre por que o comando </a:t>
            </a:r>
            <a:r>
              <a:rPr lang="pt-BR" sz="2800" b="1" dirty="0" err="1"/>
              <a:t>setVisible</a:t>
            </a:r>
            <a:r>
              <a:rPr lang="pt-BR" sz="2800" b="1" dirty="0"/>
              <a:t>(false)</a:t>
            </a:r>
            <a:r>
              <a:rPr lang="pt-BR" sz="2800" dirty="0"/>
              <a:t>, oculta e o comando   </a:t>
            </a:r>
            <a:r>
              <a:rPr lang="pt-BR" sz="2800" b="1" dirty="0" err="1"/>
              <a:t>setVisible</a:t>
            </a:r>
            <a:r>
              <a:rPr lang="pt-BR" sz="2800" b="1" dirty="0"/>
              <a:t>(</a:t>
            </a:r>
            <a:r>
              <a:rPr lang="pt-BR" sz="2800" b="1" dirty="0" err="1"/>
              <a:t>true</a:t>
            </a:r>
            <a:r>
              <a:rPr lang="pt-BR" sz="2800" b="1" dirty="0"/>
              <a:t>)</a:t>
            </a:r>
            <a:r>
              <a:rPr lang="pt-BR" sz="2800" dirty="0"/>
              <a:t>, exibe mostra na janela. Vejamos o exemplo a seguir:</a:t>
            </a:r>
          </a:p>
          <a:p>
            <a:pPr algn="just"/>
            <a:endParaRPr lang="pt-BR" sz="2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Ocultar e exibir componentes</a:t>
            </a:r>
          </a:p>
        </p:txBody>
      </p:sp>
    </p:spTree>
    <p:extLst>
      <p:ext uri="{BB962C8B-B14F-4D97-AF65-F5344CB8AC3E}">
        <p14:creationId xmlns:p14="http://schemas.microsoft.com/office/powerpoint/2010/main" val="7832742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000" dirty="0"/>
              <a:t>Ocultar e exibir componentes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2050"/>
            <a:ext cx="4392488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3023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/>
              <a:t>Como podem observar, nada de diferente também somente o comando </a:t>
            </a:r>
            <a:r>
              <a:rPr lang="pt-BR" sz="2800" b="1" dirty="0" err="1"/>
              <a:t>setEnabled</a:t>
            </a:r>
            <a:r>
              <a:rPr lang="pt-BR" sz="2800" b="1" dirty="0"/>
              <a:t>(</a:t>
            </a:r>
            <a:r>
              <a:rPr lang="pt-BR" sz="2800" b="1" dirty="0" err="1"/>
              <a:t>true</a:t>
            </a:r>
            <a:r>
              <a:rPr lang="pt-BR" sz="2800" b="1" dirty="0"/>
              <a:t>) </a:t>
            </a:r>
            <a:r>
              <a:rPr lang="pt-BR" sz="2800" dirty="0"/>
              <a:t>que habilita e o </a:t>
            </a:r>
            <a:r>
              <a:rPr lang="pt-BR" sz="2800" b="1" dirty="0" err="1"/>
              <a:t>setEnabled</a:t>
            </a:r>
            <a:r>
              <a:rPr lang="pt-BR" sz="2800" b="1" dirty="0"/>
              <a:t>(false)</a:t>
            </a:r>
            <a:r>
              <a:rPr lang="pt-BR" sz="2800" dirty="0"/>
              <a:t> eu desabilita. Vejamos o exemplo a seguir</a:t>
            </a:r>
            <a:r>
              <a:rPr lang="pt-BR" dirty="0"/>
              <a:t>: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Desabilitar e Habilitar Exibir componentes</a:t>
            </a:r>
          </a:p>
        </p:txBody>
      </p:sp>
    </p:spTree>
    <p:extLst>
      <p:ext uri="{BB962C8B-B14F-4D97-AF65-F5344CB8AC3E}">
        <p14:creationId xmlns:p14="http://schemas.microsoft.com/office/powerpoint/2010/main" val="39016848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000" dirty="0"/>
              <a:t>Desabilitar e Habilitar Exibir componentes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4279"/>
            <a:ext cx="4476750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284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 classe </a:t>
            </a:r>
            <a:r>
              <a:rPr lang="pt-BR" sz="2400" dirty="0" err="1"/>
              <a:t>JFrame</a:t>
            </a:r>
            <a:r>
              <a:rPr lang="pt-BR" sz="2400" dirty="0"/>
              <a:t> é uma versão melhorada de Frame que traz consigo suporte aos componentes Swing. Essa classe fornece todas as propriedades, métodos e eventos que precisamos para construir janela, tais como as que nossos usuários estão acostumados a visualizar em seus sistemas. Ora, o usuário sabe que a janela de um aplicativo pode ser minimizada, maximizada, redimensionada, e etc. Então vamos demonstrar a classe </a:t>
            </a:r>
            <a:r>
              <a:rPr lang="pt-BR" sz="2400" dirty="0" err="1"/>
              <a:t>JFrame</a:t>
            </a:r>
            <a:r>
              <a:rPr lang="pt-BR" sz="2400" dirty="0"/>
              <a:t> serve aos nossos propósitos.</a:t>
            </a:r>
          </a:p>
          <a:p>
            <a:endParaRPr lang="pt-BR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Jframe</a:t>
            </a:r>
            <a:r>
              <a:rPr lang="pt-BR" dirty="0"/>
              <a:t>(</a:t>
            </a:r>
            <a:r>
              <a:rPr lang="pt-BR" sz="1400" dirty="0" err="1"/>
              <a:t>cont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97253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2200" dirty="0"/>
              <a:t>A classe </a:t>
            </a:r>
            <a:r>
              <a:rPr lang="pt-BR" sz="2200" b="1" dirty="0" err="1"/>
              <a:t>JList</a:t>
            </a:r>
            <a:r>
              <a:rPr lang="pt-BR" sz="2200" dirty="0"/>
              <a:t> permite a criação do componente conhecido como caixa de listagem ou </a:t>
            </a:r>
            <a:r>
              <a:rPr lang="pt-BR" sz="2200" b="1" dirty="0" err="1"/>
              <a:t>ListBox</a:t>
            </a:r>
            <a:r>
              <a:rPr lang="pt-BR" sz="2200" dirty="0"/>
              <a:t> (nome popular entre programadores </a:t>
            </a:r>
            <a:r>
              <a:rPr lang="pt-BR" sz="2200" dirty="0" err="1"/>
              <a:t>delphi</a:t>
            </a:r>
            <a:r>
              <a:rPr lang="pt-BR" sz="2200" dirty="0"/>
              <a:t> e VB). Uma caixa de listagem é um controle visual que exibe uma série de itens dos quais o usuário pode selecionar um ou mais itens.</a:t>
            </a:r>
          </a:p>
          <a:p>
            <a:pPr algn="just"/>
            <a:r>
              <a:rPr lang="pt-BR" sz="2200" dirty="0"/>
              <a:t>A maneira mais usual de criar um caixa de listagem em Java é usar um vetor de </a:t>
            </a:r>
            <a:r>
              <a:rPr lang="pt-BR" sz="2200" b="1" dirty="0" err="1"/>
              <a:t>Strings</a:t>
            </a:r>
            <a:r>
              <a:rPr lang="pt-BR" sz="2200" dirty="0"/>
              <a:t> para definirmos os itens que serão exibidos na lista. O aplicativo seguinte apresenta uma janela que contém uma caixa de listagem e um botão. O usuário pode selecionar uma entre oito cidades. Ao clicar no botão exibir, o valor selecionado será exibido em um </a:t>
            </a:r>
            <a:r>
              <a:rPr lang="pt-BR" sz="2200" b="1" dirty="0" err="1"/>
              <a:t>JLabel</a:t>
            </a:r>
            <a:r>
              <a:rPr lang="pt-BR" sz="2200" dirty="0"/>
              <a:t>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JList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764746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/>
              <a:t>classe </a:t>
            </a:r>
            <a:r>
              <a:rPr lang="pt-BR" sz="3200" dirty="0" err="1"/>
              <a:t>Jlist</a:t>
            </a:r>
            <a:endParaRPr lang="pt-BR" sz="3200" dirty="0"/>
          </a:p>
          <a:p>
            <a:pPr algn="ctr"/>
            <a:r>
              <a:rPr lang="pt-BR" sz="3200" dirty="0"/>
              <a:t>(</a:t>
            </a:r>
            <a:r>
              <a:rPr lang="pt-BR" sz="2000" dirty="0"/>
              <a:t>cont.</a:t>
            </a:r>
            <a:r>
              <a:rPr lang="pt-BR" sz="3200" dirty="0"/>
              <a:t>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5904656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8334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Experimente selecionar um dos itens da lista e clicar no botão Exibir. Observe que o texto do item selecionado é exibido em uma caixa de mensagem. </a:t>
            </a:r>
          </a:p>
          <a:p>
            <a:r>
              <a:rPr lang="pt-BR" dirty="0" err="1"/>
              <a:t>Analisandor</a:t>
            </a:r>
            <a:r>
              <a:rPr lang="pt-BR" dirty="0"/>
              <a:t> o código e ver como isso foi possível.</a:t>
            </a:r>
          </a:p>
          <a:p>
            <a:pPr algn="just"/>
            <a:r>
              <a:rPr lang="pt-BR" dirty="0"/>
              <a:t>O primeiro passo é declarar uma instância da classe </a:t>
            </a:r>
            <a:r>
              <a:rPr lang="pt-BR" dirty="0" err="1"/>
              <a:t>JList</a:t>
            </a:r>
            <a:r>
              <a:rPr lang="pt-BR" dirty="0"/>
              <a:t> chamada lista:</a:t>
            </a:r>
          </a:p>
          <a:p>
            <a:pPr marL="320040" lvl="1" indent="0" algn="just">
              <a:buNone/>
            </a:pPr>
            <a:r>
              <a:rPr lang="pt-BR" sz="2000" b="1" dirty="0" err="1"/>
              <a:t>JList</a:t>
            </a:r>
            <a:r>
              <a:rPr lang="pt-BR" sz="2000" b="1" dirty="0"/>
              <a:t> lista;</a:t>
            </a:r>
          </a:p>
          <a:p>
            <a:pPr marL="320040" lvl="1" indent="0" algn="just">
              <a:buNone/>
            </a:pPr>
            <a:r>
              <a:rPr lang="pt-BR" sz="2000" dirty="0"/>
              <a:t>Em seguida declaramos e inicializamos um vetor de objetos </a:t>
            </a:r>
            <a:r>
              <a:rPr lang="pt-BR" sz="2000" b="1" dirty="0" err="1"/>
              <a:t>String</a:t>
            </a:r>
            <a:r>
              <a:rPr lang="pt-BR" sz="2000" dirty="0"/>
              <a:t> que contém os itens que estarão disponíveis na </a:t>
            </a:r>
            <a:r>
              <a:rPr lang="pt-BR" sz="2000" b="1" dirty="0" err="1"/>
              <a:t>list</a:t>
            </a:r>
            <a:r>
              <a:rPr lang="pt-BR" sz="2000" b="1" dirty="0"/>
              <a:t>:</a:t>
            </a:r>
          </a:p>
          <a:p>
            <a:pPr marL="320040" lvl="1" indent="0" algn="just">
              <a:buNone/>
            </a:pPr>
            <a:r>
              <a:rPr lang="pt-BR" sz="2000" b="1" dirty="0" err="1"/>
              <a:t>String</a:t>
            </a:r>
            <a:r>
              <a:rPr lang="pt-BR" sz="2000" b="1" dirty="0"/>
              <a:t> cidades[] = {"Rio de </a:t>
            </a:r>
            <a:r>
              <a:rPr lang="pt-BR" sz="2000" b="1" dirty="0" err="1"/>
              <a:t>Janeiro","São</a:t>
            </a:r>
            <a:r>
              <a:rPr lang="pt-BR" sz="2000" b="1" dirty="0"/>
              <a:t> </a:t>
            </a:r>
            <a:r>
              <a:rPr lang="pt-BR" sz="2000" b="1" dirty="0" err="1"/>
              <a:t>Paulo","Minas</a:t>
            </a:r>
            <a:r>
              <a:rPr lang="pt-BR" sz="2000" b="1" dirty="0"/>
              <a:t> Gerais","</a:t>
            </a:r>
            <a:r>
              <a:rPr lang="pt-BR" sz="2000" b="1" dirty="0" err="1"/>
              <a:t>Esprito</a:t>
            </a:r>
            <a:r>
              <a:rPr lang="pt-BR" sz="2000" b="1" dirty="0"/>
              <a:t> Santo", "</a:t>
            </a:r>
            <a:r>
              <a:rPr lang="pt-BR" sz="2000" b="1" dirty="0" err="1"/>
              <a:t>Bahia","Pernambuco","Rio</a:t>
            </a:r>
            <a:r>
              <a:rPr lang="pt-BR" sz="2000" b="1" dirty="0"/>
              <a:t> Grande do </a:t>
            </a:r>
            <a:r>
              <a:rPr lang="pt-BR" sz="2000" b="1" dirty="0" err="1"/>
              <a:t>Sul","Acre</a:t>
            </a:r>
            <a:r>
              <a:rPr lang="pt-BR" sz="2000" b="1" dirty="0"/>
              <a:t>"};</a:t>
            </a:r>
          </a:p>
          <a:p>
            <a:pPr marL="320040" lvl="1" indent="0" algn="just">
              <a:buNone/>
            </a:pP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Jlist</a:t>
            </a:r>
            <a:r>
              <a:rPr lang="pt-BR" dirty="0"/>
              <a:t>(</a:t>
            </a:r>
            <a:r>
              <a:rPr lang="pt-BR" sz="2000" dirty="0"/>
              <a:t>cont.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72769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Os itens do vetor cidades são atribuídos à caixa de listagem por meio da seguinte instrução:</a:t>
            </a:r>
          </a:p>
          <a:p>
            <a:pPr algn="just"/>
            <a:r>
              <a:rPr lang="pt-BR" b="1" dirty="0"/>
              <a:t>lista = new </a:t>
            </a:r>
            <a:r>
              <a:rPr lang="pt-BR" b="1" dirty="0" err="1"/>
              <a:t>JList</a:t>
            </a:r>
            <a:r>
              <a:rPr lang="pt-BR" b="1" dirty="0"/>
              <a:t>(cidades);</a:t>
            </a:r>
          </a:p>
          <a:p>
            <a:pPr marL="320040" lvl="1" indent="0" algn="just">
              <a:buNone/>
            </a:pPr>
            <a:r>
              <a:rPr lang="pt-BR" dirty="0"/>
              <a:t>É importante observar que o vinculo entre a caixa de listagem e o vetor cidades não termina após essa instrução. Mais tarde, se alguma alteração for feita nos elementos do vetor, você poderá atualizar a lista com uma chamada ao método  </a:t>
            </a:r>
            <a:r>
              <a:rPr lang="pt-BR" dirty="0" err="1"/>
              <a:t>repaint</a:t>
            </a:r>
            <a:r>
              <a:rPr lang="pt-BR" dirty="0"/>
              <a:t> da classe </a:t>
            </a:r>
            <a:r>
              <a:rPr lang="pt-BR" dirty="0" err="1"/>
              <a:t>JComponent</a:t>
            </a:r>
            <a:r>
              <a:rPr lang="pt-BR" dirty="0"/>
              <a:t>.</a:t>
            </a:r>
          </a:p>
          <a:p>
            <a:pPr marL="320040" lvl="1" indent="0" algn="just">
              <a:buNone/>
            </a:pPr>
            <a:r>
              <a:rPr lang="pt-BR" b="1" dirty="0" err="1"/>
              <a:t>lista.rapaint</a:t>
            </a:r>
            <a:r>
              <a:rPr lang="pt-BR" b="1" dirty="0"/>
              <a:t>();</a:t>
            </a:r>
          </a:p>
          <a:p>
            <a:pPr marL="320040" lvl="1" indent="0" algn="just">
              <a:buNone/>
            </a:pPr>
            <a:r>
              <a:rPr lang="pt-BR" dirty="0"/>
              <a:t>Após a atribuição dos itens do vetor cidades à lista, temos que definir a</a:t>
            </a:r>
          </a:p>
          <a:p>
            <a:pPr marL="320040" lvl="1" indent="0" algn="just">
              <a:buNone/>
            </a:pPr>
            <a:r>
              <a:rPr lang="pt-BR" dirty="0"/>
              <a:t>quantidade de elementos que serão visíveis sem a necessidade de acionar as barras de rolagem isso é feito na linha:</a:t>
            </a:r>
          </a:p>
          <a:p>
            <a:pPr marL="320040" lvl="1" indent="0" algn="just">
              <a:buNone/>
            </a:pPr>
            <a:r>
              <a:rPr lang="pt-BR" b="1" dirty="0" err="1"/>
              <a:t>lista.setVisibleRowCount</a:t>
            </a:r>
            <a:r>
              <a:rPr lang="pt-BR" b="1" dirty="0"/>
              <a:t>(5);</a:t>
            </a:r>
          </a:p>
          <a:p>
            <a:pPr marL="45720" indent="0" algn="just"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Jlist</a:t>
            </a:r>
            <a:r>
              <a:rPr lang="pt-BR" dirty="0"/>
              <a:t> (</a:t>
            </a:r>
            <a:r>
              <a:rPr lang="pt-BR" sz="2000" dirty="0"/>
              <a:t>cont.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57410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Como queremos que o usuário seja capaz de selecionar apenas um item por vez efetuaremos uma chamada ao método </a:t>
            </a:r>
            <a:r>
              <a:rPr lang="pt-BR" dirty="0" err="1"/>
              <a:t>setSelectionMode</a:t>
            </a:r>
            <a:r>
              <a:rPr lang="pt-BR" dirty="0"/>
              <a:t> e usaremos uma das constantes da classe </a:t>
            </a:r>
            <a:r>
              <a:rPr lang="pt-BR" dirty="0" err="1"/>
              <a:t>ListSelectionModel</a:t>
            </a:r>
            <a:r>
              <a:rPr lang="pt-BR" dirty="0"/>
              <a:t> para definir a lista como sendo de seleção única:</a:t>
            </a:r>
          </a:p>
          <a:p>
            <a:pPr marL="45720" indent="0" algn="just">
              <a:buNone/>
            </a:pPr>
            <a:r>
              <a:rPr lang="pt-BR" dirty="0"/>
              <a:t>	</a:t>
            </a:r>
            <a:r>
              <a:rPr lang="pt-BR" b="1" dirty="0" err="1"/>
              <a:t>lista.setSelectionMode</a:t>
            </a:r>
            <a:r>
              <a:rPr lang="pt-BR" b="1" dirty="0"/>
              <a:t>(</a:t>
            </a:r>
            <a:r>
              <a:rPr lang="pt-BR" b="1" dirty="0" err="1"/>
              <a:t>ListSelectionModel.SINGLE_SELECTION</a:t>
            </a:r>
            <a:r>
              <a:rPr lang="pt-BR" b="1" dirty="0"/>
              <a:t>);</a:t>
            </a:r>
          </a:p>
          <a:p>
            <a:pPr algn="just"/>
            <a:r>
              <a:rPr lang="pt-BR" dirty="0"/>
              <a:t>Uma lista não fornece barras de rolagem por padrão. Dessa forma, uma instância da classe </a:t>
            </a:r>
            <a:r>
              <a:rPr lang="pt-BR" dirty="0" err="1"/>
              <a:t>JScrollPane</a:t>
            </a:r>
            <a:r>
              <a:rPr lang="pt-BR" dirty="0"/>
              <a:t> é usada para essa finalidade:</a:t>
            </a:r>
          </a:p>
          <a:p>
            <a:pPr marL="45720" indent="0" algn="just">
              <a:buNone/>
            </a:pPr>
            <a:r>
              <a:rPr lang="pt-BR" dirty="0"/>
              <a:t>	</a:t>
            </a:r>
            <a:r>
              <a:rPr lang="pt-BR" b="1" dirty="0" err="1"/>
              <a:t>JScrollPane</a:t>
            </a:r>
            <a:r>
              <a:rPr lang="pt-BR" b="1" dirty="0"/>
              <a:t> </a:t>
            </a:r>
            <a:r>
              <a:rPr lang="pt-BR" b="1" dirty="0" err="1"/>
              <a:t>painelRolagem</a:t>
            </a:r>
            <a:r>
              <a:rPr lang="pt-BR" b="1" dirty="0"/>
              <a:t> = new </a:t>
            </a:r>
            <a:r>
              <a:rPr lang="pt-BR" b="1" dirty="0" err="1"/>
              <a:t>JScrollPane</a:t>
            </a:r>
            <a:r>
              <a:rPr lang="pt-BR" b="1" dirty="0"/>
              <a:t>(lista);</a:t>
            </a:r>
          </a:p>
          <a:p>
            <a:pPr algn="just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Jlist</a:t>
            </a:r>
            <a:r>
              <a:rPr lang="pt-BR" dirty="0"/>
              <a:t> (</a:t>
            </a:r>
            <a:r>
              <a:rPr lang="pt-BR" sz="2000" dirty="0"/>
              <a:t>cont.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38994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clicamos no botão exibir, o método </a:t>
            </a:r>
            <a:r>
              <a:rPr lang="pt-BR" dirty="0" err="1"/>
              <a:t>actionPerformed</a:t>
            </a:r>
            <a:r>
              <a:rPr lang="pt-BR" dirty="0"/>
              <a:t> da classe publica. </a:t>
            </a:r>
            <a:r>
              <a:rPr lang="en-US" dirty="0" err="1"/>
              <a:t>Chamado</a:t>
            </a:r>
            <a:r>
              <a:rPr lang="en-US" dirty="0"/>
              <a:t>:</a:t>
            </a:r>
            <a:endParaRPr lang="pt-BR" dirty="0"/>
          </a:p>
          <a:p>
            <a:pPr marL="320040" lvl="1" indent="0">
              <a:buNone/>
            </a:pPr>
            <a:r>
              <a:rPr lang="en-US" b="1" dirty="0" err="1"/>
              <a:t>exibir.addActionListener</a:t>
            </a:r>
            <a:r>
              <a:rPr lang="en-US" b="1" dirty="0"/>
              <a:t>(</a:t>
            </a:r>
            <a:endParaRPr lang="pt-BR" b="1" dirty="0"/>
          </a:p>
          <a:p>
            <a:pPr marL="320040" lvl="1" indent="0">
              <a:buNone/>
            </a:pPr>
            <a:r>
              <a:rPr lang="en-US" b="1" dirty="0"/>
              <a:t>new </a:t>
            </a:r>
            <a:r>
              <a:rPr lang="en-US" b="1" dirty="0" err="1"/>
              <a:t>ActionListener</a:t>
            </a:r>
            <a:r>
              <a:rPr lang="en-US" b="1" dirty="0"/>
              <a:t>(){</a:t>
            </a:r>
            <a:endParaRPr lang="pt-BR" b="1" dirty="0"/>
          </a:p>
          <a:p>
            <a:pPr marL="320040" lvl="1" indent="0">
              <a:buNone/>
            </a:pPr>
            <a:r>
              <a:rPr lang="en-US" b="1" dirty="0"/>
              <a:t>public void </a:t>
            </a:r>
            <a:r>
              <a:rPr lang="en-US" b="1" dirty="0" err="1"/>
              <a:t>actionPerformed</a:t>
            </a:r>
            <a:r>
              <a:rPr lang="en-US" b="1" dirty="0"/>
              <a:t>(</a:t>
            </a:r>
            <a:r>
              <a:rPr lang="en-US" b="1" dirty="0" err="1"/>
              <a:t>ActionEvent</a:t>
            </a:r>
            <a:r>
              <a:rPr lang="en-US" b="1" dirty="0"/>
              <a:t> e){</a:t>
            </a:r>
            <a:endParaRPr lang="pt-BR" b="1" dirty="0"/>
          </a:p>
          <a:p>
            <a:pPr marL="320040" lvl="1" indent="0">
              <a:buNone/>
            </a:pPr>
            <a:r>
              <a:rPr lang="pt-BR" b="1" dirty="0" err="1"/>
              <a:t>rotulo.setText</a:t>
            </a:r>
            <a:r>
              <a:rPr lang="pt-BR" b="1" dirty="0"/>
              <a:t>(“o estado é: “+</a:t>
            </a:r>
            <a:r>
              <a:rPr lang="pt-BR" b="1" dirty="0" err="1"/>
              <a:t>lista.getSelectedValue</a:t>
            </a:r>
            <a:r>
              <a:rPr lang="pt-BR" b="1" dirty="0"/>
              <a:t>().</a:t>
            </a:r>
            <a:r>
              <a:rPr lang="pt-BR" b="1" dirty="0" err="1"/>
              <a:t>toString</a:t>
            </a:r>
            <a:r>
              <a:rPr lang="pt-BR" b="1" dirty="0"/>
              <a:t>());</a:t>
            </a:r>
          </a:p>
          <a:p>
            <a:pPr marL="320040" lvl="1" indent="0">
              <a:buNone/>
            </a:pPr>
            <a:r>
              <a:rPr lang="pt-BR" b="1" dirty="0"/>
              <a:t>} } );</a:t>
            </a:r>
          </a:p>
          <a:p>
            <a:pPr algn="just"/>
            <a:r>
              <a:rPr lang="pt-BR" dirty="0"/>
              <a:t>Nós efetuamos uma chamada ao método </a:t>
            </a:r>
            <a:r>
              <a:rPr lang="pt-BR" b="1" dirty="0" err="1"/>
              <a:t>getSelectedValue</a:t>
            </a:r>
            <a:r>
              <a:rPr lang="pt-BR" b="1" dirty="0"/>
              <a:t>().</a:t>
            </a:r>
            <a:r>
              <a:rPr lang="pt-BR" b="1" dirty="0" err="1"/>
              <a:t>toString</a:t>
            </a:r>
            <a:r>
              <a:rPr lang="pt-BR" b="1" dirty="0"/>
              <a:t>());</a:t>
            </a:r>
            <a:r>
              <a:rPr lang="pt-BR" dirty="0"/>
              <a:t> da classe </a:t>
            </a:r>
            <a:r>
              <a:rPr lang="pt-BR" b="1" dirty="0" err="1"/>
              <a:t>JList</a:t>
            </a:r>
            <a:r>
              <a:rPr lang="pt-BR" dirty="0"/>
              <a:t> para obter o valor inteiro correspondente ao item selecionados. Esse valor inicia em 0 e vai até a quantidade de itens menos 1. Obtido o valor, só precisamos fornece-lo como índice para o valor o vetor cidades exibir o resultado final na caixa de listagem.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Jlist</a:t>
            </a:r>
            <a:r>
              <a:rPr lang="pt-BR" dirty="0"/>
              <a:t>(</a:t>
            </a:r>
            <a:r>
              <a:rPr lang="pt-BR" sz="2000" dirty="0"/>
              <a:t>cont.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026742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2213985"/>
          </a:xfrm>
        </p:spPr>
        <p:txBody>
          <a:bodyPr/>
          <a:lstStyle/>
          <a:p>
            <a:pPr algn="just"/>
            <a:r>
              <a:rPr lang="pt-BR" dirty="0"/>
              <a:t> Selecionando múltiplos itens em uma caixa de listagem</a:t>
            </a:r>
          </a:p>
          <a:p>
            <a:pPr lvl="1" algn="just"/>
            <a:r>
              <a:rPr lang="pt-BR" dirty="0"/>
              <a:t>No tópico anterior escrevemos um aplicativo que permita selecionar um item em uma caixa de listagem e exibir seu valor e, um </a:t>
            </a:r>
            <a:r>
              <a:rPr lang="pt-BR" b="1" dirty="0" err="1"/>
              <a:t>JLabel</a:t>
            </a:r>
            <a:r>
              <a:rPr lang="pt-BR" b="1" dirty="0"/>
              <a:t>.</a:t>
            </a:r>
            <a:r>
              <a:rPr lang="pt-BR" dirty="0"/>
              <a:t> No exemplo apenas um dos itens podia ser selecionado. É possível, porém, selecionar mais de um item em uma caixa de listagem. Tudo que temos a fazer é alterar o valor da constante fornecida para o método </a:t>
            </a:r>
            <a:r>
              <a:rPr lang="pt-BR" b="1" dirty="0" err="1"/>
              <a:t>setSelectionMode</a:t>
            </a:r>
            <a:r>
              <a:rPr lang="pt-BR" b="1" dirty="0"/>
              <a:t>.</a:t>
            </a:r>
            <a:r>
              <a:rPr lang="pt-BR" dirty="0"/>
              <a:t> Veja os valores possíveis: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Jlist</a:t>
            </a:r>
            <a:r>
              <a:rPr lang="pt-BR" dirty="0"/>
              <a:t>(</a:t>
            </a:r>
            <a:r>
              <a:rPr lang="pt-BR" sz="2000" dirty="0"/>
              <a:t>cont.</a:t>
            </a:r>
            <a:r>
              <a:rPr lang="pt-BR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69" y="4149080"/>
            <a:ext cx="7271747" cy="165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258192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170992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800" dirty="0"/>
              <a:t>O exemplo seguinte é uma pequena modificação do exemplo anterior que mostra como vários itens podem ser selecionados e como você pode atribuí-los a um vetor de objetos de modo a manipulá-los mais tarde: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Jlist</a:t>
            </a:r>
            <a:r>
              <a:rPr lang="pt-BR" dirty="0"/>
              <a:t>(</a:t>
            </a:r>
            <a:r>
              <a:rPr lang="pt-BR" sz="2000" dirty="0"/>
              <a:t>cont.</a:t>
            </a:r>
            <a:r>
              <a:rPr lang="pt-BR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17518"/>
            <a:ext cx="7632848" cy="1943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7242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Jlist</a:t>
            </a:r>
            <a:r>
              <a:rPr lang="pt-BR" dirty="0"/>
              <a:t>(</a:t>
            </a:r>
            <a:r>
              <a:rPr lang="pt-BR" sz="2000" dirty="0"/>
              <a:t>cont.</a:t>
            </a:r>
            <a:r>
              <a:rPr lang="pt-BR" dirty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704186"/>
            <a:ext cx="6153868" cy="493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192780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Este exemplo apresenta poucas modificações. A primeira delas é a modificação do valor fornecido para o método </a:t>
            </a:r>
            <a:r>
              <a:rPr lang="pt-BR" dirty="0" err="1"/>
              <a:t>setSelectionMode</a:t>
            </a:r>
            <a:r>
              <a:rPr lang="pt-BR" dirty="0"/>
              <a:t>:</a:t>
            </a:r>
          </a:p>
          <a:p>
            <a:pPr lvl="1" algn="just"/>
            <a:r>
              <a:rPr lang="pt-BR" b="1" dirty="0" err="1"/>
              <a:t>lista.setSelectionMode</a:t>
            </a:r>
            <a:r>
              <a:rPr lang="pt-BR" b="1" dirty="0"/>
              <a:t>(</a:t>
            </a:r>
            <a:r>
              <a:rPr lang="pt-BR" b="1" dirty="0" err="1"/>
              <a:t>ListSelectionModel.SINGLE_SELECTION</a:t>
            </a:r>
            <a:r>
              <a:rPr lang="pt-BR" b="1" dirty="0"/>
              <a:t>); Seleção única</a:t>
            </a:r>
          </a:p>
          <a:p>
            <a:pPr lvl="1" algn="just"/>
            <a:r>
              <a:rPr lang="en-US" b="1" dirty="0" err="1"/>
              <a:t>lista.setSelectionMode</a:t>
            </a:r>
            <a:r>
              <a:rPr lang="en-US" b="1" dirty="0"/>
              <a:t>(</a:t>
            </a:r>
            <a:r>
              <a:rPr lang="en-US" b="1" dirty="0" err="1"/>
              <a:t>ListSelectionModel.MULTIPLE_INTERVAL_SELECTION</a:t>
            </a:r>
            <a:r>
              <a:rPr lang="en-US" b="1" dirty="0"/>
              <a:t>); </a:t>
            </a:r>
            <a:r>
              <a:rPr lang="en-US" b="1" dirty="0" err="1"/>
              <a:t>seleção</a:t>
            </a:r>
            <a:r>
              <a:rPr lang="en-US" b="1" dirty="0"/>
              <a:t>  multipla</a:t>
            </a:r>
            <a:endParaRPr lang="pt-BR" b="1" dirty="0"/>
          </a:p>
          <a:p>
            <a:pPr algn="just"/>
            <a:r>
              <a:rPr lang="pt-BR" dirty="0"/>
              <a:t>Veja que agora a lista permite que vários itens sejam selecionados. A outra modificação aconteceu no evento do botão exibir:</a:t>
            </a:r>
          </a:p>
          <a:p>
            <a:pPr marL="594360" lvl="2" indent="0" algn="just">
              <a:buNone/>
            </a:pPr>
            <a:r>
              <a:rPr lang="pt-BR" b="1" dirty="0" err="1"/>
              <a:t>exibir.addActionListener</a:t>
            </a:r>
            <a:r>
              <a:rPr lang="pt-BR" b="1" dirty="0"/>
              <a:t>(</a:t>
            </a:r>
          </a:p>
          <a:p>
            <a:pPr marL="594360" lvl="2" indent="0" algn="just">
              <a:buNone/>
            </a:pPr>
            <a:r>
              <a:rPr lang="en-US" b="1" dirty="0"/>
              <a:t>new </a:t>
            </a:r>
            <a:r>
              <a:rPr lang="en-US" b="1" dirty="0" err="1"/>
              <a:t>ActionListener</a:t>
            </a:r>
            <a:r>
              <a:rPr lang="en-US" b="1" dirty="0"/>
              <a:t>(){</a:t>
            </a:r>
            <a:endParaRPr lang="pt-BR" b="1" dirty="0"/>
          </a:p>
          <a:p>
            <a:pPr marL="594360" lvl="2" indent="0" algn="just">
              <a:buNone/>
            </a:pPr>
            <a:r>
              <a:rPr lang="en-US" b="1" dirty="0"/>
              <a:t>public void </a:t>
            </a:r>
            <a:r>
              <a:rPr lang="en-US" b="1" dirty="0" err="1"/>
              <a:t>actionPerformed</a:t>
            </a:r>
            <a:r>
              <a:rPr lang="en-US" b="1" dirty="0"/>
              <a:t>(</a:t>
            </a:r>
            <a:r>
              <a:rPr lang="en-US" b="1" dirty="0" err="1"/>
              <a:t>ActionEvent</a:t>
            </a:r>
            <a:r>
              <a:rPr lang="en-US" b="1" dirty="0"/>
              <a:t> e){</a:t>
            </a:r>
            <a:endParaRPr lang="pt-BR" b="1" dirty="0"/>
          </a:p>
          <a:p>
            <a:pPr marL="594360" lvl="2" indent="0" algn="just">
              <a:buNone/>
            </a:pPr>
            <a:r>
              <a:rPr lang="pt-BR" b="1" dirty="0" err="1"/>
              <a:t>Object</a:t>
            </a:r>
            <a:r>
              <a:rPr lang="pt-BR" b="1" dirty="0"/>
              <a:t> selecionados[] = </a:t>
            </a:r>
            <a:r>
              <a:rPr lang="pt-BR" b="1" dirty="0" err="1"/>
              <a:t>lista.getSelectedValues</a:t>
            </a:r>
            <a:r>
              <a:rPr lang="pt-BR" b="1" dirty="0"/>
              <a:t>();</a:t>
            </a:r>
          </a:p>
          <a:p>
            <a:pPr marL="594360" lvl="2" indent="0" algn="just">
              <a:buNone/>
            </a:pPr>
            <a:r>
              <a:rPr lang="pt-BR" b="1" dirty="0" err="1"/>
              <a:t>String</a:t>
            </a:r>
            <a:r>
              <a:rPr lang="pt-BR" b="1" dirty="0"/>
              <a:t> resultados = "Valores selecionados:\n";</a:t>
            </a:r>
          </a:p>
          <a:p>
            <a:pPr marL="594360" lvl="2" indent="0" algn="just">
              <a:buNone/>
            </a:pPr>
            <a:r>
              <a:rPr lang="pt-BR" b="1" dirty="0"/>
              <a:t>for(</a:t>
            </a:r>
            <a:r>
              <a:rPr lang="pt-BR" b="1" dirty="0" err="1"/>
              <a:t>int</a:t>
            </a:r>
            <a:r>
              <a:rPr lang="pt-BR" b="1" dirty="0"/>
              <a:t> i=0;i&lt;</a:t>
            </a:r>
            <a:r>
              <a:rPr lang="pt-BR" b="1" dirty="0" err="1"/>
              <a:t>selecionados.length;i</a:t>
            </a:r>
            <a:r>
              <a:rPr lang="pt-BR" b="1" dirty="0"/>
              <a:t>++)</a:t>
            </a:r>
          </a:p>
          <a:p>
            <a:pPr marL="594360" lvl="2" indent="0" algn="just">
              <a:buNone/>
            </a:pPr>
            <a:r>
              <a:rPr lang="pt-BR" b="1" dirty="0"/>
              <a:t>resultados += selecionados[i].</a:t>
            </a:r>
            <a:r>
              <a:rPr lang="pt-BR" b="1" dirty="0" err="1"/>
              <a:t>toString</a:t>
            </a:r>
            <a:r>
              <a:rPr lang="pt-BR" b="1" dirty="0"/>
              <a:t>()+"\n";</a:t>
            </a:r>
          </a:p>
          <a:p>
            <a:pPr marL="594360" lvl="2" indent="0" algn="just">
              <a:buNone/>
            </a:pPr>
            <a:r>
              <a:rPr lang="pt-BR" b="1" dirty="0" err="1"/>
              <a:t>JOptionPane.showMessageDialog</a:t>
            </a:r>
            <a:r>
              <a:rPr lang="pt-BR" b="1" dirty="0"/>
              <a:t>(</a:t>
            </a:r>
            <a:r>
              <a:rPr lang="pt-BR" b="1" dirty="0" err="1"/>
              <a:t>null,resultados</a:t>
            </a:r>
            <a:r>
              <a:rPr lang="pt-BR" b="1" dirty="0"/>
              <a:t>);</a:t>
            </a:r>
          </a:p>
          <a:p>
            <a:pPr marL="594360" lvl="2" indent="0" algn="just">
              <a:buNone/>
            </a:pPr>
            <a:r>
              <a:rPr lang="pt-BR" b="1" dirty="0"/>
              <a:t>} } );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Jlist</a:t>
            </a:r>
            <a:r>
              <a:rPr lang="pt-BR" dirty="0"/>
              <a:t>(</a:t>
            </a:r>
            <a:r>
              <a:rPr lang="pt-BR" sz="2000" dirty="0"/>
              <a:t>cont.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janela principal de um aplicativo de interface gráfica em Java é criada como uma instância da classe </a:t>
            </a:r>
            <a:r>
              <a:rPr lang="pt-BR" dirty="0" err="1"/>
              <a:t>JFrame</a:t>
            </a:r>
            <a:r>
              <a:rPr lang="pt-BR" dirty="0"/>
              <a:t> (com exceção de </a:t>
            </a:r>
            <a:r>
              <a:rPr lang="pt-BR" dirty="0" err="1"/>
              <a:t>Applets</a:t>
            </a:r>
            <a:r>
              <a:rPr lang="pt-BR" dirty="0"/>
              <a:t>). A classe </a:t>
            </a:r>
            <a:r>
              <a:rPr lang="pt-BR" dirty="0" err="1"/>
              <a:t>Jframe</a:t>
            </a:r>
            <a:r>
              <a:rPr lang="pt-BR" dirty="0"/>
              <a:t> herda diretamente de Frame, como mostra a figura seguinte: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Jframe</a:t>
            </a:r>
            <a:r>
              <a:rPr lang="pt-BR" dirty="0"/>
              <a:t>(</a:t>
            </a:r>
            <a:r>
              <a:rPr lang="pt-BR" sz="1400" dirty="0" err="1"/>
              <a:t>cont</a:t>
            </a:r>
            <a:r>
              <a:rPr lang="pt-BR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694" y="3501008"/>
            <a:ext cx="614362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423768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A classe </a:t>
            </a:r>
            <a:r>
              <a:rPr lang="pt-BR" dirty="0" err="1"/>
              <a:t>JList</a:t>
            </a:r>
            <a:r>
              <a:rPr lang="pt-BR" dirty="0"/>
              <a:t> possui um método chamado</a:t>
            </a:r>
            <a:r>
              <a:rPr lang="pt-BR" b="1" dirty="0"/>
              <a:t> </a:t>
            </a:r>
            <a:r>
              <a:rPr lang="pt-BR" b="1" i="1" dirty="0" err="1"/>
              <a:t>getSelectedValues</a:t>
            </a:r>
            <a:r>
              <a:rPr lang="pt-BR" b="1" dirty="0"/>
              <a:t> </a:t>
            </a:r>
            <a:r>
              <a:rPr lang="pt-BR" dirty="0"/>
              <a:t>que retorna um vetor de objetos da classe </a:t>
            </a:r>
            <a:r>
              <a:rPr lang="pt-BR" dirty="0" err="1"/>
              <a:t>Object</a:t>
            </a:r>
            <a:r>
              <a:rPr lang="pt-BR" dirty="0"/>
              <a:t>. Este valor contém todos os itens selecionados na caixa de listagem. Assim, a linha:</a:t>
            </a:r>
          </a:p>
          <a:p>
            <a:pPr marL="365760" lvl="1" indent="0" algn="just">
              <a:buNone/>
            </a:pPr>
            <a:r>
              <a:rPr lang="pt-BR" b="1" i="1" dirty="0" err="1"/>
              <a:t>Object</a:t>
            </a:r>
            <a:r>
              <a:rPr lang="pt-BR" b="1" i="1" dirty="0"/>
              <a:t> selecionados[ ] = </a:t>
            </a:r>
            <a:r>
              <a:rPr lang="pt-BR" b="1" i="1" dirty="0" err="1"/>
              <a:t>lista.getSelectedValues</a:t>
            </a:r>
            <a:r>
              <a:rPr lang="pt-BR" b="1" i="1" dirty="0"/>
              <a:t>();</a:t>
            </a:r>
          </a:p>
          <a:p>
            <a:pPr algn="just"/>
            <a:r>
              <a:rPr lang="pt-BR" dirty="0"/>
              <a:t>Quando foi adicionado \n no final da frase Valores selecionados, que como visto \n pula uma linha na próxima palavra que será exibida e não ao lado. Criar um vetor chamado selecionados e atribui a ele os itens retornados pelo método </a:t>
            </a:r>
            <a:r>
              <a:rPr lang="pt-BR" b="1" i="1" dirty="0" err="1"/>
              <a:t>getSelectedValues</a:t>
            </a:r>
            <a:r>
              <a:rPr lang="pt-BR" dirty="0"/>
              <a:t>. Mantenha em mente que temos um vetor objetos da classe </a:t>
            </a:r>
            <a:r>
              <a:rPr lang="pt-BR" dirty="0" err="1"/>
              <a:t>Object</a:t>
            </a:r>
            <a:r>
              <a:rPr lang="pt-BR" dirty="0"/>
              <a:t>. Esquecer-se deste detalhe pode ser desastroso. O laço for interage com cada um dos elementos do vetor selecionados, efetuando chamadas ao método </a:t>
            </a:r>
            <a:r>
              <a:rPr lang="pt-BR" dirty="0" err="1"/>
              <a:t>String</a:t>
            </a:r>
            <a:r>
              <a:rPr lang="pt-BR" dirty="0"/>
              <a:t> de cada um e  concatenando o resultado obtido com o valor da variável resultados.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Jlist</a:t>
            </a:r>
            <a:r>
              <a:rPr lang="pt-BR" dirty="0"/>
              <a:t>(</a:t>
            </a:r>
            <a:r>
              <a:rPr lang="pt-BR" sz="2000" dirty="0"/>
              <a:t>cont.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916975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sz="2600" dirty="0"/>
              <a:t>Cada vez que selecionados jogar um item dentro de resultado, cada item cada item vai com a opção de pular uma linha por isso os itens são exibidos um em baixo do outro.</a:t>
            </a:r>
          </a:p>
          <a:p>
            <a:pPr algn="just"/>
            <a:r>
              <a:rPr lang="pt-BR" sz="2600" dirty="0"/>
              <a:t>A caixa de mensagem </a:t>
            </a:r>
            <a:r>
              <a:rPr lang="pt-BR" sz="2600" i="1" dirty="0" err="1"/>
              <a:t>JOptionPane</a:t>
            </a:r>
            <a:r>
              <a:rPr lang="pt-BR" sz="2600" dirty="0"/>
              <a:t> será estuda mais profundamente nos próximos capítulos da apostila. A opção </a:t>
            </a:r>
            <a:r>
              <a:rPr lang="pt-BR" sz="2600" b="1" i="1" dirty="0" err="1"/>
              <a:t>showMessageDialog</a:t>
            </a:r>
            <a:r>
              <a:rPr lang="pt-BR" sz="2600" dirty="0"/>
              <a:t>, que dizer uma mensagem de dialogo será exibida ao usuário.</a:t>
            </a:r>
          </a:p>
          <a:p>
            <a:r>
              <a:rPr lang="pt-BR" dirty="0"/>
              <a:t>Uma lista não fornece barras de rolagem por padrão. Dessa forma, uma</a:t>
            </a:r>
          </a:p>
          <a:p>
            <a:r>
              <a:rPr lang="pt-BR" dirty="0"/>
              <a:t>Instância da classe </a:t>
            </a:r>
            <a:r>
              <a:rPr lang="pt-BR" b="1" dirty="0" err="1"/>
              <a:t>JScrollPane</a:t>
            </a:r>
            <a:r>
              <a:rPr lang="pt-BR" dirty="0"/>
              <a:t> é usada para essa finalidade</a:t>
            </a:r>
            <a:r>
              <a:rPr lang="pt-BR" b="1" dirty="0"/>
              <a:t>: </a:t>
            </a:r>
            <a:r>
              <a:rPr lang="pt-BR" b="1" dirty="0" err="1"/>
              <a:t>JScrollPane</a:t>
            </a:r>
            <a:r>
              <a:rPr lang="pt-BR" b="1" dirty="0"/>
              <a:t> </a:t>
            </a:r>
            <a:r>
              <a:rPr lang="pt-BR" b="1" dirty="0" err="1"/>
              <a:t>painelRolagem</a:t>
            </a:r>
            <a:r>
              <a:rPr lang="pt-BR" b="1" dirty="0"/>
              <a:t> = new </a:t>
            </a:r>
            <a:r>
              <a:rPr lang="pt-BR" b="1" dirty="0" err="1"/>
              <a:t>JScrollPane</a:t>
            </a:r>
            <a:r>
              <a:rPr lang="pt-BR" b="1" dirty="0"/>
              <a:t>(lista);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Jlist</a:t>
            </a:r>
            <a:r>
              <a:rPr lang="pt-BR" dirty="0"/>
              <a:t>(</a:t>
            </a:r>
            <a:r>
              <a:rPr lang="pt-BR" sz="2000" dirty="0"/>
              <a:t>cont.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310031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2750014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É possível trocar a cor da letra do componente </a:t>
            </a:r>
            <a:r>
              <a:rPr lang="pt-BR" dirty="0" err="1"/>
              <a:t>JList</a:t>
            </a:r>
            <a:r>
              <a:rPr lang="pt-BR" dirty="0"/>
              <a:t> abaixo do comando onde você define em qual linha e coluna vai ficar o componente você pode digitar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: 	</a:t>
            </a:r>
            <a:r>
              <a:rPr lang="en-US" b="1" i="1" dirty="0" err="1"/>
              <a:t>lista.setForeground</a:t>
            </a:r>
            <a:r>
              <a:rPr lang="en-US" b="1" i="1" dirty="0"/>
              <a:t>(</a:t>
            </a:r>
            <a:r>
              <a:rPr lang="en-US" b="1" i="1" dirty="0" err="1"/>
              <a:t>Color.blue</a:t>
            </a:r>
            <a:r>
              <a:rPr lang="en-US" b="1" i="1" dirty="0"/>
              <a:t>);</a:t>
            </a:r>
            <a:endParaRPr lang="pt-BR" b="1" i="1" dirty="0"/>
          </a:p>
          <a:p>
            <a:pPr algn="just"/>
            <a:r>
              <a:rPr lang="pt-BR" dirty="0"/>
              <a:t>Trocando a cor de fundo do </a:t>
            </a:r>
            <a:r>
              <a:rPr lang="pt-BR" dirty="0" err="1"/>
              <a:t>JList</a:t>
            </a:r>
            <a:endParaRPr lang="pt-BR" dirty="0"/>
          </a:p>
          <a:p>
            <a:pPr marL="45720" indent="0" algn="just">
              <a:buNone/>
            </a:pPr>
            <a:r>
              <a:rPr lang="pt-BR" dirty="0"/>
              <a:t>	</a:t>
            </a:r>
            <a:r>
              <a:rPr lang="pt-BR" b="1" i="1" dirty="0" err="1"/>
              <a:t>lista.setBackground</a:t>
            </a:r>
            <a:r>
              <a:rPr lang="pt-BR" b="1" i="1" dirty="0"/>
              <a:t>(</a:t>
            </a:r>
            <a:r>
              <a:rPr lang="pt-BR" b="1" i="1" dirty="0" err="1"/>
              <a:t>Color.yellow</a:t>
            </a:r>
            <a:r>
              <a:rPr lang="pt-BR" b="1" i="1" dirty="0"/>
              <a:t>);</a:t>
            </a:r>
          </a:p>
          <a:p>
            <a:pPr algn="just"/>
            <a:r>
              <a:rPr lang="pt-BR" dirty="0"/>
              <a:t>Trocando tipo, estilo e tamanho da fonte do </a:t>
            </a:r>
            <a:r>
              <a:rPr lang="pt-BR" dirty="0" err="1"/>
              <a:t>JList</a:t>
            </a:r>
            <a:endParaRPr lang="pt-BR" dirty="0"/>
          </a:p>
          <a:p>
            <a:pPr marL="45720" indent="0" algn="just">
              <a:buNone/>
            </a:pPr>
            <a:r>
              <a:rPr lang="en-US" dirty="0"/>
              <a:t>	</a:t>
            </a:r>
            <a:r>
              <a:rPr lang="en-US" sz="1800" b="1" i="1" dirty="0" err="1"/>
              <a:t>lista.setFont</a:t>
            </a:r>
            <a:r>
              <a:rPr lang="en-US" sz="1800" b="1" i="1" dirty="0"/>
              <a:t>(new Font("Times New Roman",Font.BOLD,16));</a:t>
            </a:r>
            <a:endParaRPr lang="pt-BR" sz="1800" b="1" i="1" dirty="0"/>
          </a:p>
          <a:p>
            <a:pPr algn="just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Trocando a cor da letra do </a:t>
            </a:r>
            <a:r>
              <a:rPr lang="pt-BR" dirty="0" err="1"/>
              <a:t>JList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74052"/>
            <a:ext cx="3672408" cy="2343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08363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C48CA49-8367-4656-A459-C2AA68D1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Jtable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753C33-FE3E-47D9-84CE-E1AB7CFA7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92" y="1988840"/>
            <a:ext cx="7358415" cy="424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677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DE850-6FAC-4D92-A25E-4D5F258E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Jtable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07A69FA-9E4D-466E-83CA-5A44979F6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2204864"/>
            <a:ext cx="8712968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5547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9DE76-E4DE-4B8C-B0A3-5E8D303D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</a:t>
            </a:r>
            <a:r>
              <a:rPr lang="pt-BR" dirty="0" err="1"/>
              <a:t>Jtable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A8B1FC1-084B-4ED1-8C3B-4FA1B2E2C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0808"/>
            <a:ext cx="7416824" cy="266429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A8B29C7-5C42-42A5-B67A-29EA080D9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005064"/>
            <a:ext cx="5976664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4752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Objetos da classe </a:t>
            </a:r>
            <a:r>
              <a:rPr lang="pt-BR" dirty="0" err="1"/>
              <a:t>JComboBox</a:t>
            </a:r>
            <a:r>
              <a:rPr lang="pt-BR" dirty="0"/>
              <a:t> são usados para a criação de controles conhecidos como caixas de combinação, combo box ou lista </a:t>
            </a:r>
            <a:r>
              <a:rPr lang="pt-BR" dirty="0" err="1"/>
              <a:t>drop-down</a:t>
            </a:r>
            <a:r>
              <a:rPr lang="pt-BR" dirty="0"/>
              <a:t>. A diferença entre a caixa de listagem e caixa de combinação é que esta última exibe seus itens somente quando clicamos na seta (indicativo visual de que o controle possui itens entre os quais podemos escolher) ou pressionando F4 quando o foco está no componente. Além, disso, caixas de combinação são usadas quando o espaço é insuficiente para acomodar uma caixa de listagem. A classe </a:t>
            </a:r>
            <a:r>
              <a:rPr lang="pt-BR" dirty="0" err="1"/>
              <a:t>JcomboBox</a:t>
            </a:r>
            <a:r>
              <a:rPr lang="pt-BR" dirty="0"/>
              <a:t> herda de </a:t>
            </a:r>
            <a:r>
              <a:rPr lang="pt-BR" dirty="0" err="1"/>
              <a:t>JComponent</a:t>
            </a:r>
            <a:r>
              <a:rPr lang="pt-BR" dirty="0"/>
              <a:t>, como mostra o relacionamento </a:t>
            </a:r>
            <a:r>
              <a:rPr lang="en-US" dirty="0" err="1"/>
              <a:t>seguinte</a:t>
            </a:r>
            <a:r>
              <a:rPr lang="en-US" dirty="0"/>
              <a:t>: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JComboBox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32439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JComboBox</a:t>
            </a:r>
            <a:r>
              <a:rPr lang="pt-BR" dirty="0"/>
              <a:t> </a:t>
            </a:r>
            <a:r>
              <a:rPr lang="pt-BR" sz="2000" dirty="0"/>
              <a:t>(</a:t>
            </a:r>
            <a:r>
              <a:rPr lang="pt-BR" sz="2000" dirty="0" err="1"/>
              <a:t>cont</a:t>
            </a:r>
            <a:r>
              <a:rPr lang="pt-BR" sz="2000" dirty="0"/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723" y="2348880"/>
            <a:ext cx="6725653" cy="329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81647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/>
              <a:t>O aplicativo seguinte apresenta uma janela que contém uma caixa de combinação e um botão. Quando selecionamos um item no </a:t>
            </a:r>
            <a:r>
              <a:rPr lang="pt-BR" sz="2800" dirty="0" err="1"/>
              <a:t>JComboBox</a:t>
            </a:r>
            <a:r>
              <a:rPr lang="pt-BR" sz="2800" dirty="0"/>
              <a:t> e pressionamos o botão, Exibir o valor do item selecionado é exibido em uma caixa de mensagem. Eis a listagem para o exemplo: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JComboBox</a:t>
            </a:r>
            <a:r>
              <a:rPr lang="pt-BR" dirty="0"/>
              <a:t> </a:t>
            </a:r>
            <a:r>
              <a:rPr lang="pt-BR" sz="2000" dirty="0"/>
              <a:t>(</a:t>
            </a:r>
            <a:r>
              <a:rPr lang="pt-BR" sz="2000" dirty="0" err="1"/>
              <a:t>cont</a:t>
            </a:r>
            <a:r>
              <a:rPr lang="pt-BR" sz="200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65438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dirty="0"/>
              <a:t>Classe </a:t>
            </a:r>
            <a:r>
              <a:rPr lang="pt-BR" sz="2400" dirty="0" err="1"/>
              <a:t>JComboBox</a:t>
            </a:r>
            <a:r>
              <a:rPr lang="pt-BR" sz="2400" dirty="0"/>
              <a:t> (</a:t>
            </a:r>
            <a:r>
              <a:rPr lang="pt-BR" sz="2400" dirty="0" err="1"/>
              <a:t>cont</a:t>
            </a:r>
            <a:r>
              <a:rPr lang="pt-BR" sz="2400" dirty="0"/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5904656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057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de">
  <a:themeElements>
    <a:clrScheme name="Grade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ad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ad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1435</TotalTime>
  <Words>6181</Words>
  <Application>Microsoft Office PowerPoint</Application>
  <PresentationFormat>Apresentação na tela (4:3)</PresentationFormat>
  <Paragraphs>444</Paragraphs>
  <Slides>99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99</vt:i4>
      </vt:variant>
    </vt:vector>
  </HeadingPairs>
  <TitlesOfParts>
    <vt:vector size="103" baseType="lpstr">
      <vt:lpstr>Franklin Gothic Medium</vt:lpstr>
      <vt:lpstr>Wingdings</vt:lpstr>
      <vt:lpstr>Wingdings 2</vt:lpstr>
      <vt:lpstr>Grade</vt:lpstr>
      <vt:lpstr>Interface gráficas em Java</vt:lpstr>
      <vt:lpstr>Entendo o Swing</vt:lpstr>
      <vt:lpstr>Entendo o Swing(cont)</vt:lpstr>
      <vt:lpstr>Entendo o Swing(cont)</vt:lpstr>
      <vt:lpstr>Entendo o Swing(cont)</vt:lpstr>
      <vt:lpstr>Entendo o Swing(cont)</vt:lpstr>
      <vt:lpstr>JFrame</vt:lpstr>
      <vt:lpstr>Jframe(cont)</vt:lpstr>
      <vt:lpstr>Jframe(cont)</vt:lpstr>
      <vt:lpstr>Janela normal</vt:lpstr>
      <vt:lpstr>Analisando Aplicativo</vt:lpstr>
      <vt:lpstr>Analisando Aplicativo(cont)</vt:lpstr>
      <vt:lpstr>Analisando Aplicativo(cont)</vt:lpstr>
      <vt:lpstr>Analisando Aplicativo(cont)</vt:lpstr>
      <vt:lpstr>Analisando Aplicativo(cont)</vt:lpstr>
      <vt:lpstr>Janela Maximizada</vt:lpstr>
      <vt:lpstr>Janela minimizada:</vt:lpstr>
      <vt:lpstr>Janela que não pode ser redimensionada</vt:lpstr>
      <vt:lpstr>Janela Centralizada</vt:lpstr>
      <vt:lpstr>Trocando a cor do fundo da janela</vt:lpstr>
      <vt:lpstr>Trocando a cor do fundo da janela(cont)</vt:lpstr>
      <vt:lpstr>Trocando a cor do fundo da janela(cont)</vt:lpstr>
      <vt:lpstr>Exercícios</vt:lpstr>
      <vt:lpstr>Segunda Parte</vt:lpstr>
      <vt:lpstr>Definindo um ícone para a janela do aplicativo</vt:lpstr>
      <vt:lpstr>Definindo um ícone para a janela do aplicativo(cont)</vt:lpstr>
      <vt:lpstr>Definindo um ícone para a janela do aplicativo(cont)</vt:lpstr>
      <vt:lpstr>Adicionando componentes JLabel ou rótulos na sua janela</vt:lpstr>
      <vt:lpstr>Trabalhando com JLabel</vt:lpstr>
      <vt:lpstr>Adicionando componentes JLabel ou rótulos na sua janela(cont)</vt:lpstr>
      <vt:lpstr>Adicionando componentes JLabel ou rótulos na sua janela(cont)</vt:lpstr>
      <vt:lpstr>Adicionando componentes JLabel ou rótulos na sua janela(cont)</vt:lpstr>
      <vt:lpstr>Adicionando componentes JLabel ou rótulos na sua janela(cont)</vt:lpstr>
      <vt:lpstr>Exercício com JLabel</vt:lpstr>
      <vt:lpstr>Adicionando imagem ao componente JLabel </vt:lpstr>
      <vt:lpstr>Apresentação do PowerPoint</vt:lpstr>
      <vt:lpstr>Adicionando componentes JTextField ou caixa de texto (cont)</vt:lpstr>
      <vt:lpstr>Trabalhando com JTExtField  </vt:lpstr>
      <vt:lpstr>Adicionando componentes JTextField ou caixa de texto (cont)</vt:lpstr>
      <vt:lpstr>Adicionando componentes JTextField ou caixa de texto (cont)</vt:lpstr>
      <vt:lpstr>Adicionando componentes JTextField ou caixa de texto (cont)</vt:lpstr>
      <vt:lpstr>Exercício de Fixação</vt:lpstr>
      <vt:lpstr>Exercício de Fixação</vt:lpstr>
      <vt:lpstr> Adicionando componentes JButton ou botões a sua janela  </vt:lpstr>
      <vt:lpstr> Adicionando componentes JButton ou botões a sua janela(cont)  </vt:lpstr>
      <vt:lpstr> Adicionando componentes JButton ou botões a sua janela(cont)  </vt:lpstr>
      <vt:lpstr> Adicionando componentes JButton ou botões a sua janela(cont)  </vt:lpstr>
      <vt:lpstr> Adicionando componentes JButton ou botões a sua janela(cont)  </vt:lpstr>
      <vt:lpstr> Adicionando componentes JButton ou botões a sua janela(cont)  </vt:lpstr>
      <vt:lpstr> Adicionando componentes JButton ou botões a sua janela(cont)  </vt:lpstr>
      <vt:lpstr> Adicionando componentes JButton ou botões a sua janela(cont)  </vt:lpstr>
      <vt:lpstr> Adicionando componentes JButton ou botões a sua janela(cont)  </vt:lpstr>
      <vt:lpstr>Adicionando componentes JButton ou botões a sua janela(cont)</vt:lpstr>
      <vt:lpstr>Adicionando componentes JPasswordField</vt:lpstr>
      <vt:lpstr>Adicionando componentes JPasswordField(cont.)</vt:lpstr>
      <vt:lpstr>Adicionando componentes JPasswordField(cont.)</vt:lpstr>
      <vt:lpstr>Trabalhando com Controle JFormattedTextField</vt:lpstr>
      <vt:lpstr>Trabalhando com Controle JFormattedTextField(cont)</vt:lpstr>
      <vt:lpstr>Apresentação do PowerPoint</vt:lpstr>
      <vt:lpstr>Apresentação do PowerPoint</vt:lpstr>
      <vt:lpstr>Trabalhando com Controle JFormattedTextField(cont)</vt:lpstr>
      <vt:lpstr>Trabalhando com Controle JFormattedTextField(cont)</vt:lpstr>
      <vt:lpstr>Trabalhando com Controle JFormattedTextField(cont)</vt:lpstr>
      <vt:lpstr>Trabalhando com Controle JFormattedTextField(cont)</vt:lpstr>
      <vt:lpstr>JButton executando uma ação</vt:lpstr>
      <vt:lpstr>JButton executando uma ação(CONT)</vt:lpstr>
      <vt:lpstr>JButton executando uma ação(CONT)</vt:lpstr>
      <vt:lpstr>Clicando no mostrar para descobrir a senha digitada</vt:lpstr>
      <vt:lpstr>Clicando no mostrar para descobrir a senha digitada(cont)</vt:lpstr>
      <vt:lpstr>Apresentação do PowerPoint</vt:lpstr>
      <vt:lpstr>Clicando no botão somar  com evento(cont.)</vt:lpstr>
      <vt:lpstr>Clicando no botão somar  com evento(cont.)</vt:lpstr>
      <vt:lpstr>Clicando no botão somar  com evento(cont.)</vt:lpstr>
      <vt:lpstr>Apresentação do PowerPoint</vt:lpstr>
      <vt:lpstr>Limpando caixa de Texto(cont.)</vt:lpstr>
      <vt:lpstr>Ocultar e exibir componentes</vt:lpstr>
      <vt:lpstr>Apresentação do PowerPoint</vt:lpstr>
      <vt:lpstr>Desabilitar e Habilitar Exibir componentes</vt:lpstr>
      <vt:lpstr>Apresentação do PowerPoint</vt:lpstr>
      <vt:lpstr>classe JList</vt:lpstr>
      <vt:lpstr>Apresentação do PowerPoint</vt:lpstr>
      <vt:lpstr>classe Jlist(cont.)</vt:lpstr>
      <vt:lpstr>classe Jlist (cont.)</vt:lpstr>
      <vt:lpstr>classe Jlist (cont.)</vt:lpstr>
      <vt:lpstr>classe Jlist(cont.)</vt:lpstr>
      <vt:lpstr>classe Jlist(cont.)</vt:lpstr>
      <vt:lpstr>classe Jlist(cont.)</vt:lpstr>
      <vt:lpstr>classe Jlist(cont.)</vt:lpstr>
      <vt:lpstr>classe Jlist(cont.)</vt:lpstr>
      <vt:lpstr>classe Jlist(cont.)</vt:lpstr>
      <vt:lpstr>classe Jlist(cont.)</vt:lpstr>
      <vt:lpstr>Trocando a cor da letra do JList</vt:lpstr>
      <vt:lpstr>Trabalhando com Jtable</vt:lpstr>
      <vt:lpstr>Trabalhando com Jtable</vt:lpstr>
      <vt:lpstr>Trabalhando com Jtable</vt:lpstr>
      <vt:lpstr>classe JComboBox </vt:lpstr>
      <vt:lpstr>classe JComboBox (cont)</vt:lpstr>
      <vt:lpstr>classe JComboBox (cont)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gráficas em Java</dc:title>
  <dc:creator>TcadSilva</dc:creator>
  <cp:lastModifiedBy>CARLOS ALBERTO PEREIRA DA SILVA</cp:lastModifiedBy>
  <cp:revision>169</cp:revision>
  <dcterms:created xsi:type="dcterms:W3CDTF">2014-09-22T00:06:18Z</dcterms:created>
  <dcterms:modified xsi:type="dcterms:W3CDTF">2023-04-02T19:21:11Z</dcterms:modified>
</cp:coreProperties>
</file>