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3" r:id="rId4"/>
  </p:sldMasterIdLst>
  <p:notesMasterIdLst>
    <p:notesMasterId r:id="rId9"/>
  </p:notesMasterIdLst>
  <p:sldIdLst>
    <p:sldId id="256" r:id="rId5"/>
    <p:sldId id="258" r:id="rId6"/>
    <p:sldId id="259" r:id="rId7"/>
    <p:sldId id="257" r:id="rId8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E605F-7118-2971-C627-50156520F468}" v="84" dt="2021-04-26T17:35:14.867"/>
    <p1510:client id="{593E80DA-3904-09BB-275D-4A6114B58343}" v="2627" dt="2021-04-26T20:32:04.199"/>
    <p1510:client id="{76FD5B2C-FFE7-5EB0-BB86-4F836B63AB91}" v="5" dt="2021-04-26T17:36:50.956"/>
    <p1510:client id="{8363FB32-C12E-2C80-2C6F-2315A2BF0184}" v="1" dt="2021-04-26T17:25:49.981"/>
    <p1510:client id="{AA19C29F-00A4-2000-DBDD-0F45ED9746EB}" v="321" dt="2021-04-26T18:37:55.890"/>
    <p1510:client id="{D09867D6-0D0B-9168-BDBC-9C56E130FE93}" v="307" dt="2021-04-26T18:20:28.494"/>
    <p1510:client id="{D78ECCF7-1C71-487A-9BD4-442A28AB1E75}" v="1878" dt="2021-04-26T20:44:29.196"/>
    <p1510:client id="{E96F917D-87AF-771D-BAC2-C703CE841949}" v="141" dt="2021-04-26T18:03:07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6" autoAdjust="0"/>
  </p:normalViewPr>
  <p:slideViewPr>
    <p:cSldViewPr snapToGrid="0">
      <p:cViewPr>
        <p:scale>
          <a:sx n="75" d="100"/>
          <a:sy n="75" d="100"/>
        </p:scale>
        <p:origin x="427" y="-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1E1A-E3BC-41F5-8AC5-732FF978C2B0}" type="datetimeFigureOut">
              <a:rPr lang="pt-PT" smtClean="0"/>
              <a:t>28/04/2021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417A8-598A-4CB6-B937-6D9264294B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71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17A8-598A-4CB6-B937-6D9264294B90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719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4400213" cy="71998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7500" y="1"/>
            <a:ext cx="14392715" cy="7199844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" y="7811068"/>
            <a:ext cx="9180136" cy="2303949"/>
          </a:xfrm>
        </p:spPr>
        <p:txBody>
          <a:bodyPr anchor="ctr">
            <a:normAutofit/>
          </a:bodyPr>
          <a:lstStyle>
            <a:lvl1pPr algn="r">
              <a:defRPr sz="6929" spc="315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70150" y="7811068"/>
            <a:ext cx="3780056" cy="2303949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2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719999" indent="0" algn="ctr">
              <a:buNone/>
              <a:defRPr sz="2520"/>
            </a:lvl2pPr>
            <a:lvl3pPr marL="1439997" indent="0" algn="ctr">
              <a:buNone/>
              <a:defRPr sz="2520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9DF060B-7538-4B4C-A51D-298C75EC0D8D}" type="datetime1">
              <a:rPr lang="pt-PT" smtClean="0"/>
              <a:t>28/04/2021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905866" y="8289749"/>
            <a:ext cx="0" cy="143996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4E26-6DFF-4F33-A75D-FC7689DFA898}" type="datetime1">
              <a:rPr lang="pt-PT" smtClean="0"/>
              <a:t>28/04/2021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620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5" y="1199974"/>
            <a:ext cx="3105046" cy="8519813"/>
          </a:xfrm>
        </p:spPr>
        <p:txBody>
          <a:bodyPr vert="eaVert" lIns="45720" tIns="91440" rIns="45720" bIns="9144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0020" y="1199974"/>
            <a:ext cx="8955132" cy="8519813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7A8D-4F4F-4CC3-ACE6-0DDCCA8E8781}" type="datetime1">
              <a:rPr lang="pt-PT" smtClean="0"/>
              <a:t>28/04/2021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1880176" y="273302"/>
            <a:ext cx="0" cy="10800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56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1C1A-1652-4C1B-BA80-0D7DD6D965C9}" type="datetime1">
              <a:rPr lang="pt-PT" smtClean="0"/>
              <a:t>28/04/2021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046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4400213" cy="719984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7500" y="1"/>
            <a:ext cx="14392715" cy="7199844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8" y="7811068"/>
            <a:ext cx="9180136" cy="2303949"/>
          </a:xfrm>
        </p:spPr>
        <p:txBody>
          <a:bodyPr anchor="ctr">
            <a:normAutofit/>
          </a:bodyPr>
          <a:lstStyle>
            <a:lvl1pPr algn="r">
              <a:defRPr sz="6929" b="0" spc="315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70150" y="7811068"/>
            <a:ext cx="3780056" cy="2303949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52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71999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1A3F-6A39-4135-90BD-72FF3B56CB26}" type="datetime1">
              <a:rPr lang="pt-PT" smtClean="0"/>
              <a:t>28/04/2021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905866" y="8289749"/>
            <a:ext cx="0" cy="143996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99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618" y="921580"/>
            <a:ext cx="11480570" cy="236154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18" y="3599921"/>
            <a:ext cx="5616083" cy="633586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4105" y="3599921"/>
            <a:ext cx="5616083" cy="633586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341-ECA7-4BF9-ACE3-BC28CA90606D}" type="datetime1">
              <a:rPr lang="pt-PT" smtClean="0"/>
              <a:t>28/04/2021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19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09618" y="921580"/>
            <a:ext cx="11480570" cy="236154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618" y="3432422"/>
            <a:ext cx="5616083" cy="1295972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65" b="0" cap="none" baseline="0">
                <a:solidFill>
                  <a:schemeClr val="accent1"/>
                </a:solidFill>
                <a:latin typeface="+mn-lt"/>
              </a:defRPr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9618" y="4673579"/>
            <a:ext cx="5616083" cy="526220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4105" y="3432422"/>
            <a:ext cx="5616083" cy="1295972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346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marL="0" lvl="0" indent="0" algn="l" defTabSz="1439997" rtl="0" eaLnBrk="1" latinLnBrk="0" hangingPunct="1">
              <a:lnSpc>
                <a:spcPct val="90000"/>
              </a:lnSpc>
              <a:spcBef>
                <a:spcPts val="2835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4105" y="4673579"/>
            <a:ext cx="5616083" cy="526220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950F-E2A7-4C24-BD4C-E530FF77625D}" type="datetime1">
              <a:rPr lang="pt-PT" smtClean="0"/>
              <a:t>28/04/2021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303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D9F1-ECD8-45A9-8238-58238AA759F8}" type="datetime1">
              <a:rPr lang="pt-PT" smtClean="0"/>
              <a:t>28/04/2021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452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003F-7028-4DC5-B31A-FD77683ED4AD}" type="datetime1">
              <a:rPr lang="pt-PT" smtClean="0"/>
              <a:t>28/04/2021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470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9618" y="742518"/>
            <a:ext cx="5184077" cy="273594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6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0100" y="1295971"/>
            <a:ext cx="6706899" cy="8164621"/>
          </a:xfrm>
        </p:spPr>
        <p:txBody>
          <a:bodyPr>
            <a:normAutofit/>
          </a:bodyPr>
          <a:lstStyle>
            <a:lvl1pPr>
              <a:defRPr sz="3150"/>
            </a:lvl1pPr>
            <a:lvl2pPr>
              <a:defRPr sz="2520"/>
            </a:lvl2pPr>
            <a:lvl3pPr>
              <a:defRPr sz="189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9618" y="3555050"/>
            <a:ext cx="5184077" cy="5924742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945"/>
              </a:spcBef>
              <a:buNone/>
              <a:defRPr sz="2520"/>
            </a:lvl1pPr>
            <a:lvl2pPr marL="719999" indent="0">
              <a:buNone/>
              <a:defRPr sz="1890"/>
            </a:lvl2pPr>
            <a:lvl3pPr marL="1439997" indent="0">
              <a:buNone/>
              <a:defRPr sz="1575"/>
            </a:lvl3pPr>
            <a:lvl4pPr marL="2159996" indent="0">
              <a:buNone/>
              <a:defRPr sz="1417"/>
            </a:lvl4pPr>
            <a:lvl5pPr marL="2879994" indent="0">
              <a:buNone/>
              <a:defRPr sz="1417"/>
            </a:lvl5pPr>
            <a:lvl6pPr marL="3599993" indent="0">
              <a:buNone/>
              <a:defRPr sz="1417"/>
            </a:lvl6pPr>
            <a:lvl7pPr marL="4319991" indent="0">
              <a:buNone/>
              <a:defRPr sz="1417"/>
            </a:lvl7pPr>
            <a:lvl8pPr marL="5039990" indent="0">
              <a:buNone/>
              <a:defRPr sz="1417"/>
            </a:lvl8pPr>
            <a:lvl9pPr marL="5759988" indent="0">
              <a:buNone/>
              <a:defRPr sz="1417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8468-DD7F-4969-AF89-CBA90B1BE205}" type="datetime1">
              <a:rPr lang="pt-PT" smtClean="0"/>
              <a:t>28/04/2021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454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8" y="7811070"/>
            <a:ext cx="9180136" cy="2303949"/>
          </a:xfrm>
        </p:spPr>
        <p:txBody>
          <a:bodyPr anchor="ctr">
            <a:normAutofit/>
          </a:bodyPr>
          <a:lstStyle>
            <a:lvl1pPr algn="r">
              <a:defRPr sz="6929" spc="315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2"/>
            <a:ext cx="14396613" cy="7199842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70150" y="7811070"/>
            <a:ext cx="3780056" cy="2303949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52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497-B2EE-4B6B-A9E2-42BBE9FBD65F}" type="datetime1">
              <a:rPr lang="pt-PT" smtClean="0"/>
              <a:t>28/04/2021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905866" y="8289749"/>
            <a:ext cx="0" cy="143996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75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9618" y="921580"/>
            <a:ext cx="11480570" cy="2361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619" y="3599921"/>
            <a:ext cx="11480571" cy="633586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9620" y="10189861"/>
            <a:ext cx="2544301" cy="43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6369D8-FD1C-43D8-AF24-8821D0764A8B}" type="datetime1">
              <a:rPr lang="pt-PT" smtClean="0"/>
              <a:t>28/04/2021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0085" y="10189861"/>
            <a:ext cx="6970330" cy="43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00189" y="10189861"/>
            <a:ext cx="1150017" cy="43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00013" y="1301269"/>
            <a:ext cx="0" cy="143996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7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hf hdr="0" ftr="0" dt="0"/>
  <p:txStyles>
    <p:titleStyle>
      <a:lvl1pPr algn="l" defTabSz="1439997" rtl="0" eaLnBrk="1" latinLnBrk="0" hangingPunct="1">
        <a:lnSpc>
          <a:spcPct val="80000"/>
        </a:lnSpc>
        <a:spcBef>
          <a:spcPct val="0"/>
        </a:spcBef>
        <a:buNone/>
        <a:defRPr sz="6929" kern="1200" cap="all" spc="157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1439997" rtl="0" eaLnBrk="1" latinLnBrk="0" hangingPunct="1">
        <a:lnSpc>
          <a:spcPct val="90000"/>
        </a:lnSpc>
        <a:spcBef>
          <a:spcPts val="1890"/>
        </a:spcBef>
        <a:spcAft>
          <a:spcPts val="315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417599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705599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935998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223998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1439997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1670397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1915196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2145596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3AA48001-8D54-4B4A-8E2B-F63D1A2E0D74}"/>
              </a:ext>
            </a:extLst>
          </p:cNvPr>
          <p:cNvSpPr txBox="1"/>
          <p:nvPr/>
        </p:nvSpPr>
        <p:spPr>
          <a:xfrm>
            <a:off x="1091381" y="7130533"/>
            <a:ext cx="1190194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0" b="1" spc="-120" dirty="0">
                <a:solidFill>
                  <a:schemeClr val="tx1"/>
                </a:solidFill>
              </a:rPr>
              <a:t>Base de Dados</a:t>
            </a:r>
          </a:p>
          <a:p>
            <a:r>
              <a:rPr lang="en-US" sz="10000" b="1" spc="-120" dirty="0">
                <a:solidFill>
                  <a:schemeClr val="tx1"/>
                </a:solidFill>
              </a:rPr>
              <a:t>de um </a:t>
            </a:r>
            <a:r>
              <a:rPr lang="en-US" sz="10000" b="1" spc="-120" dirty="0" err="1">
                <a:solidFill>
                  <a:schemeClr val="tx1"/>
                </a:solidFill>
              </a:rPr>
              <a:t>Museu</a:t>
            </a:r>
            <a:endParaRPr lang="pt-PT" sz="10000" dirty="0"/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C0701E44-4A3C-45CB-B1FA-18CE6731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1</a:t>
            </a:fld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06A5FAD-3202-4213-9FC7-6AF9A86EBF7F}"/>
              </a:ext>
            </a:extLst>
          </p:cNvPr>
          <p:cNvSpPr txBox="1"/>
          <p:nvPr/>
        </p:nvSpPr>
        <p:spPr>
          <a:xfrm>
            <a:off x="10116972" y="8291417"/>
            <a:ext cx="41605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BD 2020/2021, G1P3</a:t>
            </a:r>
          </a:p>
          <a:p>
            <a:r>
              <a:rPr lang="pt-PT" sz="3200" dirty="0"/>
              <a:t> </a:t>
            </a:r>
            <a:r>
              <a:rPr lang="pt-PT" sz="2400" dirty="0" err="1"/>
              <a:t>Anastasiya</a:t>
            </a:r>
            <a:r>
              <a:rPr lang="pt-PT" sz="2400" dirty="0"/>
              <a:t> </a:t>
            </a:r>
            <a:r>
              <a:rPr lang="pt-PT" sz="2400" dirty="0" err="1"/>
              <a:t>Lykholat</a:t>
            </a:r>
            <a:r>
              <a:rPr lang="pt-PT" sz="2400" dirty="0"/>
              <a:t> 93436,</a:t>
            </a:r>
            <a:br>
              <a:rPr lang="pt-PT" sz="2400" dirty="0"/>
            </a:br>
            <a:r>
              <a:rPr lang="pt-PT" sz="2400" dirty="0"/>
              <a:t>Mariana Rosa 98390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14412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557B-4661-482A-A42B-7A777095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977" y="632198"/>
            <a:ext cx="11858718" cy="19340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</a:pPr>
            <a:r>
              <a:rPr lang="en-US" sz="8800" b="1" spc="-120" dirty="0" err="1">
                <a:solidFill>
                  <a:schemeClr val="tx1"/>
                </a:solidFill>
              </a:rPr>
              <a:t>Análise</a:t>
            </a:r>
            <a:r>
              <a:rPr lang="en-US" sz="8800" b="1" spc="-120" dirty="0">
                <a:solidFill>
                  <a:schemeClr val="tx1"/>
                </a:solidFill>
              </a:rPr>
              <a:t> de </a:t>
            </a:r>
            <a:r>
              <a:rPr lang="en-US" sz="8800" b="1" spc="-120" dirty="0" err="1">
                <a:solidFill>
                  <a:schemeClr val="tx1"/>
                </a:solidFill>
              </a:rPr>
              <a:t>Requisitos</a:t>
            </a:r>
            <a:endParaRPr lang="en-US" sz="8800" b="1" spc="-12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4CD87-1CFD-4129-BC34-A7AB0A84A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091" y="2566219"/>
            <a:ext cx="13804490" cy="780189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988060" indent="-857250" defTabSz="914400">
              <a:buFont typeface="Wingdings" panose="05000000000000000000" pitchFamily="2" charset="2"/>
              <a:buChar char="§"/>
            </a:pPr>
            <a:r>
              <a:rPr lang="en-US" sz="12800" dirty="0" err="1"/>
              <a:t>Museu</a:t>
            </a:r>
            <a:r>
              <a:rPr lang="en-US" sz="12800" dirty="0"/>
              <a:t> que </a:t>
            </a:r>
            <a:r>
              <a:rPr lang="en-US" sz="12800" dirty="0" err="1"/>
              <a:t>irá</a:t>
            </a:r>
            <a:r>
              <a:rPr lang="en-US" sz="12800" dirty="0"/>
              <a:t> </a:t>
            </a:r>
            <a:r>
              <a:rPr lang="en-US" sz="12800" dirty="0" err="1"/>
              <a:t>empregar</a:t>
            </a:r>
            <a:r>
              <a:rPr lang="en-US" sz="12800" dirty="0"/>
              <a:t> </a:t>
            </a:r>
            <a:r>
              <a:rPr lang="en-US" sz="12800" dirty="0" err="1"/>
              <a:t>vários</a:t>
            </a:r>
            <a:r>
              <a:rPr lang="en-US" sz="12800" dirty="0"/>
              <a:t> </a:t>
            </a:r>
            <a:r>
              <a:rPr lang="en-US" sz="12800" dirty="0" err="1"/>
              <a:t>seguranças</a:t>
            </a:r>
            <a:r>
              <a:rPr lang="en-US" sz="12800" dirty="0"/>
              <a:t> (</a:t>
            </a:r>
            <a:r>
              <a:rPr lang="en-US" sz="12800" dirty="0" err="1"/>
              <a:t>proteger</a:t>
            </a:r>
            <a:r>
              <a:rPr lang="en-US" sz="12800" dirty="0"/>
              <a:t> o </a:t>
            </a:r>
            <a:r>
              <a:rPr lang="en-US" sz="12800" dirty="0" err="1"/>
              <a:t>museu</a:t>
            </a:r>
            <a:r>
              <a:rPr lang="en-US" sz="12800" dirty="0"/>
              <a:t>), </a:t>
            </a:r>
            <a:r>
              <a:rPr lang="en-US" sz="12800" dirty="0" err="1"/>
              <a:t>guias</a:t>
            </a:r>
            <a:r>
              <a:rPr lang="en-US" sz="12800" dirty="0"/>
              <a:t> (para </a:t>
            </a:r>
            <a:r>
              <a:rPr lang="en-US" sz="12800" dirty="0" err="1"/>
              <a:t>guiar</a:t>
            </a:r>
            <a:r>
              <a:rPr lang="en-US" sz="12800" dirty="0"/>
              <a:t> </a:t>
            </a:r>
            <a:r>
              <a:rPr lang="en-US" sz="12800" dirty="0" err="1"/>
              <a:t>os</a:t>
            </a:r>
            <a:r>
              <a:rPr lang="en-US" sz="12800" dirty="0"/>
              <a:t> </a:t>
            </a:r>
            <a:r>
              <a:rPr lang="en-US" sz="12800" dirty="0" err="1"/>
              <a:t>visitantes</a:t>
            </a:r>
            <a:r>
              <a:rPr lang="en-US" sz="12800" dirty="0"/>
              <a:t>), </a:t>
            </a:r>
            <a:r>
              <a:rPr lang="en-US" sz="12800" dirty="0" err="1"/>
              <a:t>rececionista</a:t>
            </a:r>
            <a:r>
              <a:rPr lang="en-US" sz="12800" dirty="0"/>
              <a:t> (vender </a:t>
            </a:r>
            <a:r>
              <a:rPr lang="en-US" sz="12800" dirty="0" err="1"/>
              <a:t>os</a:t>
            </a:r>
            <a:r>
              <a:rPr lang="en-US" sz="12800" dirty="0"/>
              <a:t> </a:t>
            </a:r>
            <a:r>
              <a:rPr lang="en-US" sz="12800" dirty="0" err="1"/>
              <a:t>bilhetes</a:t>
            </a:r>
            <a:r>
              <a:rPr lang="en-US" sz="12800" dirty="0"/>
              <a:t> de </a:t>
            </a:r>
            <a:r>
              <a:rPr lang="en-US" sz="12800" dirty="0" err="1"/>
              <a:t>acesso</a:t>
            </a:r>
            <a:r>
              <a:rPr lang="en-US" sz="12800" dirty="0"/>
              <a:t>) e claro, um </a:t>
            </a:r>
            <a:r>
              <a:rPr lang="en-US" sz="12800" dirty="0" err="1"/>
              <a:t>gerente</a:t>
            </a:r>
            <a:r>
              <a:rPr lang="en-US" sz="12800" dirty="0"/>
              <a:t>; </a:t>
            </a:r>
          </a:p>
          <a:p>
            <a:pPr marL="988060" indent="-857250" defTabSz="914400">
              <a:buFont typeface="Wingdings" panose="05000000000000000000" pitchFamily="2" charset="2"/>
              <a:buChar char="§"/>
            </a:pPr>
            <a:r>
              <a:rPr lang="en-US" sz="12800" dirty="0"/>
              <a:t>O </a:t>
            </a:r>
            <a:r>
              <a:rPr lang="en-US" sz="12800" dirty="0" err="1"/>
              <a:t>Museu</a:t>
            </a:r>
            <a:r>
              <a:rPr lang="en-US" sz="12800" dirty="0"/>
              <a:t> </a:t>
            </a:r>
            <a:r>
              <a:rPr lang="en-US" sz="12800" dirty="0" err="1"/>
              <a:t>será</a:t>
            </a:r>
            <a:r>
              <a:rPr lang="en-US" sz="12800" dirty="0"/>
              <a:t> </a:t>
            </a:r>
            <a:r>
              <a:rPr lang="en-US" sz="12800" dirty="0" err="1"/>
              <a:t>composto</a:t>
            </a:r>
            <a:r>
              <a:rPr lang="en-US" sz="12800" dirty="0"/>
              <a:t> por </a:t>
            </a:r>
            <a:r>
              <a:rPr lang="en-US" sz="12800" dirty="0" err="1"/>
              <a:t>salas</a:t>
            </a:r>
            <a:r>
              <a:rPr lang="en-US" sz="12800" dirty="0"/>
              <a:t>, que </a:t>
            </a:r>
            <a:r>
              <a:rPr lang="en-US" sz="12800" dirty="0" err="1"/>
              <a:t>irão</a:t>
            </a:r>
            <a:r>
              <a:rPr lang="en-US" sz="12800" dirty="0"/>
              <a:t> </a:t>
            </a:r>
            <a:r>
              <a:rPr lang="en-US" sz="12800" dirty="0" err="1"/>
              <a:t>conter</a:t>
            </a:r>
            <a:r>
              <a:rPr lang="en-US" sz="12800" dirty="0"/>
              <a:t> </a:t>
            </a:r>
            <a:r>
              <a:rPr lang="en-US" sz="12800" dirty="0" err="1"/>
              <a:t>uma</a:t>
            </a:r>
            <a:r>
              <a:rPr lang="en-US" sz="12800" dirty="0"/>
              <a:t> </a:t>
            </a:r>
            <a:r>
              <a:rPr lang="en-US" sz="12800" dirty="0" err="1"/>
              <a:t>ou</a:t>
            </a:r>
            <a:r>
              <a:rPr lang="en-US" sz="12800" dirty="0"/>
              <a:t> </a:t>
            </a:r>
            <a:r>
              <a:rPr lang="en-US" sz="12800" dirty="0" err="1"/>
              <a:t>várias</a:t>
            </a:r>
            <a:r>
              <a:rPr lang="en-US" sz="12800" dirty="0"/>
              <a:t> </a:t>
            </a:r>
            <a:r>
              <a:rPr lang="en-US" sz="12800" dirty="0" err="1"/>
              <a:t>exposições</a:t>
            </a:r>
            <a:r>
              <a:rPr lang="en-US" sz="12800" dirty="0"/>
              <a:t>,</a:t>
            </a:r>
          </a:p>
          <a:p>
            <a:pPr marL="988060" indent="-857250" defTabSz="914400">
              <a:buFont typeface="Wingdings" panose="05000000000000000000" pitchFamily="2" charset="2"/>
              <a:buChar char="§"/>
            </a:pPr>
            <a:r>
              <a:rPr lang="en-US" sz="12800" dirty="0"/>
              <a:t>As </a:t>
            </a:r>
            <a:r>
              <a:rPr lang="en-US" sz="12800" dirty="0" err="1"/>
              <a:t>exposições</a:t>
            </a:r>
            <a:r>
              <a:rPr lang="en-US" sz="12800" dirty="0"/>
              <a:t> </a:t>
            </a:r>
            <a:r>
              <a:rPr lang="en-US" sz="12800" dirty="0" err="1"/>
              <a:t>vão</a:t>
            </a:r>
            <a:r>
              <a:rPr lang="en-US" sz="12800" dirty="0"/>
              <a:t> ser </a:t>
            </a:r>
            <a:r>
              <a:rPr lang="en-US" sz="12800" dirty="0" err="1"/>
              <a:t>sazonais</a:t>
            </a:r>
            <a:r>
              <a:rPr lang="en-US" sz="12800" dirty="0"/>
              <a:t> </a:t>
            </a:r>
            <a:r>
              <a:rPr lang="en-US" sz="12800" dirty="0" err="1"/>
              <a:t>outras</a:t>
            </a:r>
            <a:r>
              <a:rPr lang="en-US" sz="12800" dirty="0"/>
              <a:t> </a:t>
            </a:r>
            <a:r>
              <a:rPr lang="en-US" sz="12800" dirty="0" err="1"/>
              <a:t>definitivas</a:t>
            </a:r>
            <a:r>
              <a:rPr lang="en-US" sz="12800" dirty="0"/>
              <a:t>, </a:t>
            </a:r>
            <a:r>
              <a:rPr lang="en-US" sz="12800" dirty="0" err="1"/>
              <a:t>uma</a:t>
            </a:r>
            <a:r>
              <a:rPr lang="en-US" sz="12800" dirty="0"/>
              <a:t> </a:t>
            </a:r>
            <a:r>
              <a:rPr lang="en-US" sz="12800" dirty="0" err="1"/>
              <a:t>vez</a:t>
            </a:r>
            <a:r>
              <a:rPr lang="en-US" sz="12800" dirty="0"/>
              <a:t> que o </a:t>
            </a:r>
            <a:r>
              <a:rPr lang="en-US" sz="12800" dirty="0" err="1"/>
              <a:t>Museu</a:t>
            </a:r>
            <a:r>
              <a:rPr lang="en-US" sz="12800" dirty="0"/>
              <a:t> </a:t>
            </a:r>
            <a:r>
              <a:rPr lang="en-US" sz="12800" dirty="0" err="1"/>
              <a:t>poderá</a:t>
            </a:r>
            <a:r>
              <a:rPr lang="en-US" sz="12800" dirty="0"/>
              <a:t> </a:t>
            </a:r>
            <a:r>
              <a:rPr lang="en-US" sz="12800" dirty="0" err="1"/>
              <a:t>alterar</a:t>
            </a:r>
            <a:r>
              <a:rPr lang="en-US" sz="12800" dirty="0"/>
              <a:t> o </a:t>
            </a:r>
            <a:r>
              <a:rPr lang="en-US" sz="12800" dirty="0" err="1"/>
              <a:t>seu</a:t>
            </a:r>
            <a:r>
              <a:rPr lang="en-US" sz="12800" dirty="0"/>
              <a:t> </a:t>
            </a:r>
            <a:r>
              <a:rPr lang="en-US" sz="12800" dirty="0" err="1"/>
              <a:t>conteúdo</a:t>
            </a:r>
            <a:r>
              <a:rPr lang="en-US" sz="12800" dirty="0"/>
              <a:t>, para </a:t>
            </a:r>
            <a:r>
              <a:rPr lang="en-US" sz="12800" dirty="0" err="1"/>
              <a:t>atrair</a:t>
            </a:r>
            <a:r>
              <a:rPr lang="en-US" sz="12800" dirty="0"/>
              <a:t> </a:t>
            </a:r>
            <a:r>
              <a:rPr lang="en-US" sz="12800" dirty="0" err="1"/>
              <a:t>mais</a:t>
            </a:r>
            <a:r>
              <a:rPr lang="en-US" sz="12800" dirty="0"/>
              <a:t> </a:t>
            </a:r>
            <a:r>
              <a:rPr lang="en-US" sz="12800" dirty="0" err="1"/>
              <a:t>visitantes</a:t>
            </a:r>
            <a:r>
              <a:rPr lang="en-US" sz="12800" dirty="0"/>
              <a:t> e </a:t>
            </a:r>
            <a:r>
              <a:rPr lang="en-US" sz="12800" dirty="0" err="1"/>
              <a:t>receber</a:t>
            </a:r>
            <a:r>
              <a:rPr lang="en-US" sz="12800" dirty="0"/>
              <a:t> </a:t>
            </a:r>
            <a:r>
              <a:rPr lang="en-US" sz="12800" dirty="0" err="1"/>
              <a:t>novos</a:t>
            </a:r>
            <a:r>
              <a:rPr lang="en-US" sz="12800" dirty="0"/>
              <a:t> </a:t>
            </a:r>
            <a:r>
              <a:rPr lang="en-US" sz="12800" dirty="0" err="1"/>
              <a:t>artistas</a:t>
            </a:r>
            <a:r>
              <a:rPr lang="en-US" sz="12800" dirty="0"/>
              <a:t>; </a:t>
            </a:r>
          </a:p>
          <a:p>
            <a:pPr marL="988060" indent="-857250" defTabSz="914400">
              <a:buFont typeface="Wingdings" panose="05000000000000000000" pitchFamily="2" charset="2"/>
              <a:buChar char="§"/>
            </a:pPr>
            <a:r>
              <a:rPr lang="en-US" sz="12800" dirty="0"/>
              <a:t>As </a:t>
            </a:r>
            <a:r>
              <a:rPr lang="en-US" sz="12800" dirty="0" err="1"/>
              <a:t>obras</a:t>
            </a:r>
            <a:r>
              <a:rPr lang="en-US" sz="12800" dirty="0"/>
              <a:t> de </a:t>
            </a:r>
            <a:r>
              <a:rPr lang="en-US" sz="12800" dirty="0" err="1"/>
              <a:t>arte</a:t>
            </a:r>
            <a:r>
              <a:rPr lang="en-US" sz="12800" dirty="0"/>
              <a:t>, </a:t>
            </a:r>
            <a:r>
              <a:rPr lang="en-US" sz="12800" dirty="0" err="1"/>
              <a:t>produzidas</a:t>
            </a:r>
            <a:r>
              <a:rPr lang="en-US" sz="12800" dirty="0"/>
              <a:t> por um </a:t>
            </a:r>
            <a:r>
              <a:rPr lang="en-US" sz="12800" dirty="0" err="1"/>
              <a:t>ou</a:t>
            </a:r>
            <a:r>
              <a:rPr lang="en-US" sz="12800" dirty="0"/>
              <a:t> </a:t>
            </a:r>
            <a:r>
              <a:rPr lang="en-US" sz="12800" dirty="0" err="1"/>
              <a:t>mais</a:t>
            </a:r>
            <a:r>
              <a:rPr lang="en-US" sz="12800" dirty="0"/>
              <a:t> </a:t>
            </a:r>
            <a:r>
              <a:rPr lang="en-US" sz="12800" dirty="0" err="1"/>
              <a:t>artistas</a:t>
            </a:r>
            <a:r>
              <a:rPr lang="en-US" sz="12800" dirty="0"/>
              <a:t>, </a:t>
            </a:r>
            <a:r>
              <a:rPr lang="en-US" sz="12800" dirty="0" err="1"/>
              <a:t>podem</a:t>
            </a:r>
            <a:r>
              <a:rPr lang="en-US" sz="12800" dirty="0"/>
              <a:t> ser de </a:t>
            </a:r>
            <a:r>
              <a:rPr lang="en-US" sz="12800" dirty="0" err="1"/>
              <a:t>diferentes</a:t>
            </a:r>
            <a:r>
              <a:rPr lang="en-US" sz="12800" dirty="0"/>
              <a:t> </a:t>
            </a:r>
            <a:r>
              <a:rPr lang="en-US" sz="12800" dirty="0" err="1"/>
              <a:t>tipos</a:t>
            </a:r>
            <a:r>
              <a:rPr lang="en-US" sz="12800" dirty="0"/>
              <a:t> : </a:t>
            </a:r>
          </a:p>
          <a:p>
            <a:pPr marL="1708150" lvl="1" indent="-857250" defTabSz="914400">
              <a:buFont typeface="Wingdings" panose="05000000000000000000" pitchFamily="2" charset="2"/>
              <a:buChar char="§"/>
            </a:pPr>
            <a:r>
              <a:rPr lang="en-US" sz="8000" dirty="0" err="1"/>
              <a:t>Esculturas</a:t>
            </a:r>
            <a:r>
              <a:rPr lang="en-US" sz="8000" dirty="0"/>
              <a:t>; </a:t>
            </a:r>
          </a:p>
          <a:p>
            <a:pPr marL="1708150" lvl="1" indent="-857250" defTabSz="914400">
              <a:buFont typeface="Wingdings" panose="05000000000000000000" pitchFamily="2" charset="2"/>
              <a:buChar char="§"/>
            </a:pPr>
            <a:r>
              <a:rPr lang="en-US" sz="8000" dirty="0"/>
              <a:t>Pinturas; </a:t>
            </a:r>
          </a:p>
          <a:p>
            <a:pPr marL="1708150" lvl="1" indent="-857250" defTabSz="914400">
              <a:buFont typeface="Wingdings" panose="05000000000000000000" pitchFamily="2" charset="2"/>
              <a:buChar char="§"/>
            </a:pPr>
            <a:r>
              <a:rPr lang="en-US" sz="8000" dirty="0" err="1"/>
              <a:t>Filmes</a:t>
            </a:r>
            <a:r>
              <a:rPr lang="en-US" sz="8000" dirty="0"/>
              <a:t>.</a:t>
            </a:r>
          </a:p>
          <a:p>
            <a:pPr marL="988060" indent="-857250" defTabSz="914400">
              <a:buFont typeface="Wingdings" panose="05000000000000000000" pitchFamily="2" charset="2"/>
              <a:buChar char="§"/>
            </a:pPr>
            <a:r>
              <a:rPr lang="en-US" sz="12800" dirty="0"/>
              <a:t>O </a:t>
            </a:r>
            <a:r>
              <a:rPr lang="en-US" sz="12800" dirty="0" err="1"/>
              <a:t>Museu</a:t>
            </a:r>
            <a:r>
              <a:rPr lang="en-US" sz="12800" dirty="0"/>
              <a:t> </a:t>
            </a:r>
            <a:r>
              <a:rPr lang="en-US" sz="12800" dirty="0" err="1"/>
              <a:t>irá</a:t>
            </a:r>
            <a:r>
              <a:rPr lang="en-US" sz="12800" dirty="0"/>
              <a:t> </a:t>
            </a:r>
            <a:r>
              <a:rPr lang="en-US" sz="12800" dirty="0" err="1"/>
              <a:t>receber</a:t>
            </a:r>
            <a:r>
              <a:rPr lang="en-US" sz="12800" dirty="0"/>
              <a:t> </a:t>
            </a:r>
            <a:r>
              <a:rPr lang="en-US" sz="12800" dirty="0" err="1"/>
              <a:t>visitantes</a:t>
            </a:r>
            <a:r>
              <a:rPr lang="en-US" sz="12800" dirty="0"/>
              <a:t> e </a:t>
            </a:r>
            <a:r>
              <a:rPr lang="en-US" sz="12800" dirty="0" err="1"/>
              <a:t>todos</a:t>
            </a:r>
            <a:r>
              <a:rPr lang="en-US" sz="12800" dirty="0"/>
              <a:t> </a:t>
            </a:r>
            <a:r>
              <a:rPr lang="en-US" sz="12800" dirty="0" err="1"/>
              <a:t>estes</a:t>
            </a:r>
            <a:r>
              <a:rPr lang="en-US" sz="12800" dirty="0"/>
              <a:t> </a:t>
            </a:r>
            <a:r>
              <a:rPr lang="en-US" sz="12800" dirty="0" err="1"/>
              <a:t>terão</a:t>
            </a:r>
            <a:r>
              <a:rPr lang="en-US" sz="12800" dirty="0"/>
              <a:t> de </a:t>
            </a:r>
            <a:r>
              <a:rPr lang="en-US" sz="12800" dirty="0" err="1"/>
              <a:t>adquirir</a:t>
            </a:r>
            <a:r>
              <a:rPr lang="en-US" sz="12800" dirty="0"/>
              <a:t> um </a:t>
            </a:r>
            <a:r>
              <a:rPr lang="en-US" sz="12800" dirty="0" err="1"/>
              <a:t>bilhete</a:t>
            </a:r>
            <a:r>
              <a:rPr lang="en-US" sz="12800" dirty="0"/>
              <a:t> para </a:t>
            </a:r>
            <a:r>
              <a:rPr lang="en-US" sz="12800" dirty="0" err="1"/>
              <a:t>terem</a:t>
            </a:r>
            <a:r>
              <a:rPr lang="en-US" sz="12800" dirty="0"/>
              <a:t> </a:t>
            </a:r>
            <a:r>
              <a:rPr lang="en-US" sz="12800" dirty="0" err="1"/>
              <a:t>acesso</a:t>
            </a:r>
            <a:r>
              <a:rPr lang="en-US" sz="12800" dirty="0"/>
              <a:t> </a:t>
            </a:r>
            <a:r>
              <a:rPr lang="en-US" sz="12800" dirty="0" err="1"/>
              <a:t>às</a:t>
            </a:r>
            <a:r>
              <a:rPr lang="en-US" sz="12800" dirty="0"/>
              <a:t> </a:t>
            </a:r>
            <a:r>
              <a:rPr lang="en-US" sz="12800" dirty="0" err="1"/>
              <a:t>exposições</a:t>
            </a:r>
            <a:r>
              <a:rPr lang="en-US" sz="12800" dirty="0"/>
              <a:t>;</a:t>
            </a:r>
          </a:p>
          <a:p>
            <a:pPr marL="988060" indent="-857250" defTabSz="914400">
              <a:buFont typeface="Wingdings" panose="05000000000000000000" pitchFamily="2" charset="2"/>
              <a:buChar char="§"/>
            </a:pPr>
            <a:r>
              <a:rPr lang="en-US" sz="12800" dirty="0"/>
              <a:t>O </a:t>
            </a:r>
            <a:r>
              <a:rPr lang="en-US" sz="12800" dirty="0" err="1"/>
              <a:t>bilhete</a:t>
            </a:r>
            <a:r>
              <a:rPr lang="en-US" sz="12800" dirty="0"/>
              <a:t> </a:t>
            </a:r>
            <a:r>
              <a:rPr lang="en-US" sz="12800" dirty="0" err="1"/>
              <a:t>poderá</a:t>
            </a:r>
            <a:r>
              <a:rPr lang="en-US" sz="12800" dirty="0"/>
              <a:t> ser </a:t>
            </a:r>
            <a:r>
              <a:rPr lang="en-US" sz="12800" dirty="0" err="1"/>
              <a:t>diário</a:t>
            </a:r>
            <a:r>
              <a:rPr lang="en-US" sz="12800" dirty="0"/>
              <a:t>, </a:t>
            </a:r>
            <a:r>
              <a:rPr lang="en-US" sz="12800" dirty="0" err="1"/>
              <a:t>semanal</a:t>
            </a:r>
            <a:r>
              <a:rPr lang="en-US" sz="12800" dirty="0"/>
              <a:t> (</a:t>
            </a:r>
            <a:r>
              <a:rPr lang="en-US" sz="12800" dirty="0" err="1"/>
              <a:t>caso</a:t>
            </a:r>
            <a:r>
              <a:rPr lang="en-US" sz="12800" dirty="0"/>
              <a:t> o </a:t>
            </a:r>
            <a:r>
              <a:rPr lang="en-US" sz="12800" dirty="0" err="1"/>
              <a:t>visitante</a:t>
            </a:r>
            <a:r>
              <a:rPr lang="en-US" sz="12800" dirty="0"/>
              <a:t> </a:t>
            </a:r>
            <a:r>
              <a:rPr lang="en-US" sz="12800" dirty="0" err="1"/>
              <a:t>desejar</a:t>
            </a:r>
            <a:r>
              <a:rPr lang="en-US" sz="12800" dirty="0"/>
              <a:t> </a:t>
            </a:r>
            <a:r>
              <a:rPr lang="en-US" sz="12800" dirty="0" err="1"/>
              <a:t>ver</a:t>
            </a:r>
            <a:r>
              <a:rPr lang="en-US" sz="12800" dirty="0"/>
              <a:t> com </a:t>
            </a:r>
            <a:r>
              <a:rPr lang="en-US" sz="12800" dirty="0" err="1"/>
              <a:t>pormenor</a:t>
            </a:r>
            <a:r>
              <a:rPr lang="en-US" sz="12800" dirty="0"/>
              <a:t> as </a:t>
            </a:r>
            <a:r>
              <a:rPr lang="en-US" sz="12800" dirty="0" err="1"/>
              <a:t>obras</a:t>
            </a:r>
            <a:r>
              <a:rPr lang="en-US" sz="12800" dirty="0"/>
              <a:t> de </a:t>
            </a:r>
            <a:r>
              <a:rPr lang="en-US" sz="12800" dirty="0" err="1"/>
              <a:t>arte</a:t>
            </a:r>
            <a:r>
              <a:rPr lang="en-US" sz="12800" dirty="0"/>
              <a:t> e </a:t>
            </a:r>
            <a:r>
              <a:rPr lang="en-US" sz="12800" dirty="0" err="1"/>
              <a:t>usufruir</a:t>
            </a:r>
            <a:r>
              <a:rPr lang="en-US" sz="12800" dirty="0"/>
              <a:t> de </a:t>
            </a:r>
            <a:r>
              <a:rPr lang="en-US" sz="12800" dirty="0" err="1"/>
              <a:t>toda</a:t>
            </a:r>
            <a:r>
              <a:rPr lang="en-US" sz="12800" dirty="0"/>
              <a:t> a </a:t>
            </a:r>
            <a:r>
              <a:rPr lang="en-US" sz="12800" dirty="0" err="1"/>
              <a:t>experiência</a:t>
            </a:r>
            <a:r>
              <a:rPr lang="en-US" sz="12800" dirty="0"/>
              <a:t>) </a:t>
            </a:r>
            <a:r>
              <a:rPr lang="en-US" sz="12800" dirty="0" err="1"/>
              <a:t>ou</a:t>
            </a:r>
            <a:r>
              <a:rPr lang="en-US" sz="12800" dirty="0"/>
              <a:t> </a:t>
            </a:r>
            <a:r>
              <a:rPr lang="en-US" sz="12800" dirty="0" err="1"/>
              <a:t>até</a:t>
            </a:r>
            <a:r>
              <a:rPr lang="en-US" sz="12800" dirty="0"/>
              <a:t> </a:t>
            </a:r>
            <a:r>
              <a:rPr lang="en-US" sz="12800" dirty="0" err="1"/>
              <a:t>anual</a:t>
            </a:r>
            <a:r>
              <a:rPr lang="en-US" sz="12800" dirty="0"/>
              <a:t> (para </a:t>
            </a:r>
            <a:r>
              <a:rPr lang="en-US" sz="12800" dirty="0" err="1"/>
              <a:t>os</a:t>
            </a:r>
            <a:r>
              <a:rPr lang="en-US" sz="12800" dirty="0"/>
              <a:t> </a:t>
            </a:r>
            <a:r>
              <a:rPr lang="en-US" sz="12800" dirty="0" err="1"/>
              <a:t>verdadeiros</a:t>
            </a:r>
            <a:r>
              <a:rPr lang="en-US" sz="12800" dirty="0"/>
              <a:t> </a:t>
            </a:r>
            <a:r>
              <a:rPr lang="en-US" sz="12800" dirty="0" err="1"/>
              <a:t>fãs</a:t>
            </a:r>
            <a:r>
              <a:rPr lang="en-US" sz="12800" dirty="0"/>
              <a:t> que </a:t>
            </a:r>
            <a:r>
              <a:rPr lang="en-US" sz="12800" dirty="0" err="1"/>
              <a:t>não</a:t>
            </a:r>
            <a:r>
              <a:rPr lang="en-US" sz="12800" dirty="0"/>
              <a:t> </a:t>
            </a:r>
            <a:r>
              <a:rPr lang="en-US" sz="12800" dirty="0" err="1"/>
              <a:t>queiram</a:t>
            </a:r>
            <a:r>
              <a:rPr lang="en-US" sz="12800" dirty="0"/>
              <a:t> </a:t>
            </a:r>
            <a:r>
              <a:rPr lang="en-US" sz="12800" dirty="0" err="1"/>
              <a:t>perder</a:t>
            </a:r>
            <a:r>
              <a:rPr lang="en-US" sz="12800" dirty="0"/>
              <a:t> as </a:t>
            </a:r>
            <a:r>
              <a:rPr lang="en-US" sz="12800" dirty="0" err="1"/>
              <a:t>novas</a:t>
            </a:r>
            <a:r>
              <a:rPr lang="en-US" sz="12800" dirty="0"/>
              <a:t> </a:t>
            </a:r>
            <a:r>
              <a:rPr lang="en-US" sz="12800" dirty="0" err="1"/>
              <a:t>exposições</a:t>
            </a:r>
            <a:r>
              <a:rPr lang="en-US" sz="12800" dirty="0"/>
              <a:t> </a:t>
            </a:r>
            <a:r>
              <a:rPr lang="en-US" sz="12800" dirty="0" err="1"/>
              <a:t>ou</a:t>
            </a:r>
            <a:r>
              <a:rPr lang="en-US" sz="12800" dirty="0"/>
              <a:t> as </a:t>
            </a:r>
            <a:r>
              <a:rPr lang="en-US" sz="12800" dirty="0" err="1"/>
              <a:t>exposições</a:t>
            </a:r>
            <a:r>
              <a:rPr lang="en-US" sz="12800" dirty="0"/>
              <a:t> </a:t>
            </a:r>
            <a:r>
              <a:rPr lang="en-US" sz="12800" dirty="0" err="1"/>
              <a:t>anuais</a:t>
            </a:r>
            <a:r>
              <a:rPr lang="en-US" sz="12800" dirty="0"/>
              <a:t>.</a:t>
            </a:r>
          </a:p>
          <a:p>
            <a:pPr marL="359410" indent="-228600" defTabSz="914400"/>
            <a:endParaRPr lang="en-US" sz="1800" dirty="0"/>
          </a:p>
          <a:p>
            <a:pPr marL="1079500" lvl="1" indent="-228600" defTabSz="914400"/>
            <a:endParaRPr lang="en-US" sz="1800" dirty="0"/>
          </a:p>
          <a:p>
            <a:pPr marL="720090" lvl="1" indent="-228600" defTabSz="914400"/>
            <a:endParaRPr lang="en-US" sz="1800" dirty="0"/>
          </a:p>
          <a:p>
            <a:pPr marL="1079500" lvl="1" indent="-228600" defTabSz="914400"/>
            <a:endParaRPr lang="en-US" sz="900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65D3CCDE-ECD0-4508-A47D-3F6BDCD2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037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xão reta 17">
            <a:extLst>
              <a:ext uri="{FF2B5EF4-FFF2-40B4-BE49-F238E27FC236}">
                <a16:creationId xmlns:a16="http://schemas.microsoft.com/office/drawing/2014/main" id="{CB9D585C-BF2E-4F35-A199-BB034B1408B9}"/>
              </a:ext>
            </a:extLst>
          </p:cNvPr>
          <p:cNvCxnSpPr>
            <a:cxnSpLocks/>
          </p:cNvCxnSpPr>
          <p:nvPr/>
        </p:nvCxnSpPr>
        <p:spPr>
          <a:xfrm flipH="1" flipV="1">
            <a:off x="11301548" y="2855648"/>
            <a:ext cx="6940" cy="465521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3" name="Retângulo 54">
            <a:extLst>
              <a:ext uri="{FF2B5EF4-FFF2-40B4-BE49-F238E27FC236}">
                <a16:creationId xmlns:a16="http://schemas.microsoft.com/office/drawing/2014/main" id="{B06353ED-8ADF-42DB-AE15-58822E71D54D}"/>
              </a:ext>
            </a:extLst>
          </p:cNvPr>
          <p:cNvSpPr/>
          <p:nvPr/>
        </p:nvSpPr>
        <p:spPr>
          <a:xfrm>
            <a:off x="10992812" y="2303815"/>
            <a:ext cx="1026463" cy="543753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Pessoa</a:t>
            </a:r>
            <a:endParaRPr lang="pt-PT" sz="1600">
              <a:solidFill>
                <a:srgbClr val="FFFFFF"/>
              </a:solidFill>
              <a:latin typeface="Agency FB" pitchFamily="34"/>
            </a:endParaRPr>
          </a:p>
        </p:txBody>
      </p:sp>
      <p:cxnSp>
        <p:nvCxnSpPr>
          <p:cNvPr id="4" name="Conexão reta 55">
            <a:extLst>
              <a:ext uri="{FF2B5EF4-FFF2-40B4-BE49-F238E27FC236}">
                <a16:creationId xmlns:a16="http://schemas.microsoft.com/office/drawing/2014/main" id="{1A30660F-DBB9-4C21-9411-13F41838604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1261808" y="2855647"/>
            <a:ext cx="5494" cy="26789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5" name="Retângulo 32">
            <a:extLst>
              <a:ext uri="{FF2B5EF4-FFF2-40B4-BE49-F238E27FC236}">
                <a16:creationId xmlns:a16="http://schemas.microsoft.com/office/drawing/2014/main" id="{35B046CE-331E-4808-B334-45E5E783CBA5}"/>
              </a:ext>
            </a:extLst>
          </p:cNvPr>
          <p:cNvSpPr/>
          <p:nvPr/>
        </p:nvSpPr>
        <p:spPr>
          <a:xfrm>
            <a:off x="7769756" y="2416694"/>
            <a:ext cx="1187184" cy="460446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Artista</a:t>
            </a:r>
          </a:p>
        </p:txBody>
      </p:sp>
      <p:sp>
        <p:nvSpPr>
          <p:cNvPr id="6" name="Retângulo 32">
            <a:extLst>
              <a:ext uri="{FF2B5EF4-FFF2-40B4-BE49-F238E27FC236}">
                <a16:creationId xmlns:a16="http://schemas.microsoft.com/office/drawing/2014/main" id="{D20685E5-2AA2-4F05-B011-79F8C2F5496B}"/>
              </a:ext>
            </a:extLst>
          </p:cNvPr>
          <p:cNvSpPr/>
          <p:nvPr/>
        </p:nvSpPr>
        <p:spPr>
          <a:xfrm>
            <a:off x="10517318" y="4148782"/>
            <a:ext cx="1501956" cy="460446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Visitante</a:t>
            </a:r>
          </a:p>
        </p:txBody>
      </p:sp>
      <p:cxnSp>
        <p:nvCxnSpPr>
          <p:cNvPr id="7" name="Conexão reta 9">
            <a:extLst>
              <a:ext uri="{FF2B5EF4-FFF2-40B4-BE49-F238E27FC236}">
                <a16:creationId xmlns:a16="http://schemas.microsoft.com/office/drawing/2014/main" id="{70ECAFED-4DA7-4F9F-ABD3-F6A7CE120A32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956941" y="2646917"/>
            <a:ext cx="2206555" cy="71384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8" name="Conexão reta 9">
            <a:extLst>
              <a:ext uri="{FF2B5EF4-FFF2-40B4-BE49-F238E27FC236}">
                <a16:creationId xmlns:a16="http://schemas.microsoft.com/office/drawing/2014/main" id="{CEF4B9C7-99B2-4782-BC90-7462938DFEFB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11267302" y="4609228"/>
            <a:ext cx="995" cy="33821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9" name="Conexão reta 9">
            <a:extLst>
              <a:ext uri="{FF2B5EF4-FFF2-40B4-BE49-F238E27FC236}">
                <a16:creationId xmlns:a16="http://schemas.microsoft.com/office/drawing/2014/main" id="{DF6F27C1-EC49-4D4F-97B3-F4509EF86CB6}"/>
              </a:ext>
            </a:extLst>
          </p:cNvPr>
          <p:cNvCxnSpPr>
            <a:cxnSpLocks/>
          </p:cNvCxnSpPr>
          <p:nvPr/>
        </p:nvCxnSpPr>
        <p:spPr>
          <a:xfrm flipH="1">
            <a:off x="9734723" y="3391321"/>
            <a:ext cx="1428772" cy="550811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0" name="Triângulo isósceles 52">
            <a:extLst>
              <a:ext uri="{FF2B5EF4-FFF2-40B4-BE49-F238E27FC236}">
                <a16:creationId xmlns:a16="http://schemas.microsoft.com/office/drawing/2014/main" id="{B58D0EC0-B360-4B4B-951A-BF283DC5ED9E}"/>
              </a:ext>
            </a:extLst>
          </p:cNvPr>
          <p:cNvSpPr/>
          <p:nvPr/>
        </p:nvSpPr>
        <p:spPr>
          <a:xfrm>
            <a:off x="10699420" y="3123543"/>
            <a:ext cx="1124776" cy="668371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err="1">
                <a:solidFill>
                  <a:srgbClr val="FFFFFF"/>
                </a:solidFill>
                <a:latin typeface="Agency FB" pitchFamily="34"/>
              </a:rPr>
              <a:t>Is-a</a:t>
            </a:r>
            <a:endParaRPr lang="pt-PT" sz="2000">
              <a:solidFill>
                <a:srgbClr val="FFFFFF"/>
              </a:solidFill>
              <a:latin typeface="Agency FB" pitchFamily="34"/>
            </a:endParaRPr>
          </a:p>
        </p:txBody>
      </p:sp>
      <p:sp>
        <p:nvSpPr>
          <p:cNvPr id="11" name="Retângulo 32">
            <a:extLst>
              <a:ext uri="{FF2B5EF4-FFF2-40B4-BE49-F238E27FC236}">
                <a16:creationId xmlns:a16="http://schemas.microsoft.com/office/drawing/2014/main" id="{F3486A73-BB0B-4DF4-9389-CB47833CC654}"/>
              </a:ext>
            </a:extLst>
          </p:cNvPr>
          <p:cNvSpPr/>
          <p:nvPr/>
        </p:nvSpPr>
        <p:spPr>
          <a:xfrm>
            <a:off x="8780581" y="3942131"/>
            <a:ext cx="1501956" cy="460446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Funcionário</a:t>
            </a:r>
          </a:p>
        </p:txBody>
      </p:sp>
      <p:sp>
        <p:nvSpPr>
          <p:cNvPr id="12" name="Retângulo 54">
            <a:extLst>
              <a:ext uri="{FF2B5EF4-FFF2-40B4-BE49-F238E27FC236}">
                <a16:creationId xmlns:a16="http://schemas.microsoft.com/office/drawing/2014/main" id="{956BA512-CBD5-4B1B-B3C4-D82FF9FDC252}"/>
              </a:ext>
            </a:extLst>
          </p:cNvPr>
          <p:cNvSpPr/>
          <p:nvPr/>
        </p:nvSpPr>
        <p:spPr>
          <a:xfrm>
            <a:off x="10809801" y="5756006"/>
            <a:ext cx="1026463" cy="543753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Bilhete</a:t>
            </a:r>
            <a:endParaRPr lang="pt-PT" sz="1600">
              <a:solidFill>
                <a:srgbClr val="FFFFFF"/>
              </a:solidFill>
              <a:latin typeface="Agency FB" pitchFamily="34"/>
            </a:endParaRPr>
          </a:p>
        </p:txBody>
      </p:sp>
      <p:sp>
        <p:nvSpPr>
          <p:cNvPr id="13" name="Fluxograma: Decisão 87">
            <a:extLst>
              <a:ext uri="{FF2B5EF4-FFF2-40B4-BE49-F238E27FC236}">
                <a16:creationId xmlns:a16="http://schemas.microsoft.com/office/drawing/2014/main" id="{04F99481-8372-44FC-89D3-DA0AA1651B26}"/>
              </a:ext>
            </a:extLst>
          </p:cNvPr>
          <p:cNvSpPr/>
          <p:nvPr/>
        </p:nvSpPr>
        <p:spPr>
          <a:xfrm>
            <a:off x="10552915" y="4947440"/>
            <a:ext cx="1428772" cy="497250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Adquire</a:t>
            </a:r>
          </a:p>
        </p:txBody>
      </p:sp>
      <p:sp>
        <p:nvSpPr>
          <p:cNvPr id="14" name="Fluxograma: Decisão 87">
            <a:extLst>
              <a:ext uri="{FF2B5EF4-FFF2-40B4-BE49-F238E27FC236}">
                <a16:creationId xmlns:a16="http://schemas.microsoft.com/office/drawing/2014/main" id="{05D41E1F-4524-4773-ACC5-87197AF16A33}"/>
              </a:ext>
            </a:extLst>
          </p:cNvPr>
          <p:cNvSpPr/>
          <p:nvPr/>
        </p:nvSpPr>
        <p:spPr>
          <a:xfrm>
            <a:off x="9124143" y="5793426"/>
            <a:ext cx="1428772" cy="497250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Vende</a:t>
            </a:r>
          </a:p>
        </p:txBody>
      </p:sp>
      <p:cxnSp>
        <p:nvCxnSpPr>
          <p:cNvPr id="15" name="Conexão reta 9">
            <a:extLst>
              <a:ext uri="{FF2B5EF4-FFF2-40B4-BE49-F238E27FC236}">
                <a16:creationId xmlns:a16="http://schemas.microsoft.com/office/drawing/2014/main" id="{998649C3-F430-4D0C-9381-1B221FBF598F}"/>
              </a:ext>
            </a:extLst>
          </p:cNvPr>
          <p:cNvCxnSpPr>
            <a:cxnSpLocks/>
          </p:cNvCxnSpPr>
          <p:nvPr/>
        </p:nvCxnSpPr>
        <p:spPr>
          <a:xfrm flipV="1">
            <a:off x="8780582" y="5728675"/>
            <a:ext cx="6353" cy="28152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6" name="Conexão reta 9">
            <a:extLst>
              <a:ext uri="{FF2B5EF4-FFF2-40B4-BE49-F238E27FC236}">
                <a16:creationId xmlns:a16="http://schemas.microsoft.com/office/drawing/2014/main" id="{0401756F-8D6A-4D58-9DF0-B396C73D53B7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flipH="1">
            <a:off x="10552916" y="6027883"/>
            <a:ext cx="256885" cy="1416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7" name="Conexão reta 9">
            <a:extLst>
              <a:ext uri="{FF2B5EF4-FFF2-40B4-BE49-F238E27FC236}">
                <a16:creationId xmlns:a16="http://schemas.microsoft.com/office/drawing/2014/main" id="{5762FE53-EF8C-4AB5-9DF8-D0A148719D2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268296" y="3720782"/>
            <a:ext cx="0" cy="42800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8" name="Conexão reta 9">
            <a:extLst>
              <a:ext uri="{FF2B5EF4-FFF2-40B4-BE49-F238E27FC236}">
                <a16:creationId xmlns:a16="http://schemas.microsoft.com/office/drawing/2014/main" id="{25C9DD54-34D9-4C50-8E19-1D60A9832FC1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11281847" y="5444691"/>
            <a:ext cx="26641" cy="369495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9" name="Triângulo isósceles 52">
            <a:extLst>
              <a:ext uri="{FF2B5EF4-FFF2-40B4-BE49-F238E27FC236}">
                <a16:creationId xmlns:a16="http://schemas.microsoft.com/office/drawing/2014/main" id="{1B25E931-A3B6-448E-829E-4745D0876F12}"/>
              </a:ext>
            </a:extLst>
          </p:cNvPr>
          <p:cNvSpPr/>
          <p:nvPr/>
        </p:nvSpPr>
        <p:spPr>
          <a:xfrm>
            <a:off x="7497538" y="4305560"/>
            <a:ext cx="1022064" cy="607337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err="1">
                <a:solidFill>
                  <a:srgbClr val="FFFFFF"/>
                </a:solidFill>
                <a:latin typeface="Agency FB" pitchFamily="34"/>
              </a:rPr>
              <a:t>Is-a</a:t>
            </a:r>
            <a:endParaRPr lang="pt-PT" sz="2000">
              <a:solidFill>
                <a:srgbClr val="FFFFFF"/>
              </a:solidFill>
              <a:latin typeface="Agency FB" pitchFamily="34"/>
            </a:endParaRPr>
          </a:p>
        </p:txBody>
      </p:sp>
      <p:cxnSp>
        <p:nvCxnSpPr>
          <p:cNvPr id="20" name="Conexão reta 9">
            <a:extLst>
              <a:ext uri="{FF2B5EF4-FFF2-40B4-BE49-F238E27FC236}">
                <a16:creationId xmlns:a16="http://schemas.microsoft.com/office/drawing/2014/main" id="{DE2E9898-21FD-4E11-AF00-3A9C34D30B0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070421" y="4172355"/>
            <a:ext cx="710161" cy="25393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1" name="Conexão reta 9">
            <a:extLst>
              <a:ext uri="{FF2B5EF4-FFF2-40B4-BE49-F238E27FC236}">
                <a16:creationId xmlns:a16="http://schemas.microsoft.com/office/drawing/2014/main" id="{432EA8E8-CB2C-4DBF-949B-BA0439FBCA33}"/>
              </a:ext>
            </a:extLst>
          </p:cNvPr>
          <p:cNvCxnSpPr>
            <a:cxnSpLocks/>
          </p:cNvCxnSpPr>
          <p:nvPr/>
        </p:nvCxnSpPr>
        <p:spPr>
          <a:xfrm flipH="1">
            <a:off x="6890371" y="4606805"/>
            <a:ext cx="882611" cy="1601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2" name="Conexão reta 9">
            <a:extLst>
              <a:ext uri="{FF2B5EF4-FFF2-40B4-BE49-F238E27FC236}">
                <a16:creationId xmlns:a16="http://schemas.microsoft.com/office/drawing/2014/main" id="{F2F1B760-A72D-47BD-A8E6-59C7B5EB6C7A}"/>
              </a:ext>
            </a:extLst>
          </p:cNvPr>
          <p:cNvCxnSpPr>
            <a:cxnSpLocks/>
          </p:cNvCxnSpPr>
          <p:nvPr/>
        </p:nvCxnSpPr>
        <p:spPr>
          <a:xfrm flipH="1">
            <a:off x="7154190" y="4896110"/>
            <a:ext cx="472495" cy="64238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3" name="Conexão reta 9">
            <a:extLst>
              <a:ext uri="{FF2B5EF4-FFF2-40B4-BE49-F238E27FC236}">
                <a16:creationId xmlns:a16="http://schemas.microsoft.com/office/drawing/2014/main" id="{86551D80-0838-4D8A-99A9-BA9F9078EB4F}"/>
              </a:ext>
            </a:extLst>
          </p:cNvPr>
          <p:cNvCxnSpPr>
            <a:cxnSpLocks/>
          </p:cNvCxnSpPr>
          <p:nvPr/>
        </p:nvCxnSpPr>
        <p:spPr>
          <a:xfrm>
            <a:off x="8302244" y="4889591"/>
            <a:ext cx="38827" cy="86400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24" name="Retângulo 32">
            <a:extLst>
              <a:ext uri="{FF2B5EF4-FFF2-40B4-BE49-F238E27FC236}">
                <a16:creationId xmlns:a16="http://schemas.microsoft.com/office/drawing/2014/main" id="{57E19136-FF1D-4BA2-8FE5-4F4800DB78F9}"/>
              </a:ext>
            </a:extLst>
          </p:cNvPr>
          <p:cNvSpPr/>
          <p:nvPr/>
        </p:nvSpPr>
        <p:spPr>
          <a:xfrm>
            <a:off x="5822009" y="4496051"/>
            <a:ext cx="1148198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Gerente</a:t>
            </a:r>
          </a:p>
        </p:txBody>
      </p:sp>
      <p:sp>
        <p:nvSpPr>
          <p:cNvPr id="25" name="Retângulo 32">
            <a:extLst>
              <a:ext uri="{FF2B5EF4-FFF2-40B4-BE49-F238E27FC236}">
                <a16:creationId xmlns:a16="http://schemas.microsoft.com/office/drawing/2014/main" id="{69256DF2-2386-4297-B4F6-021823021B55}"/>
              </a:ext>
            </a:extLst>
          </p:cNvPr>
          <p:cNvSpPr/>
          <p:nvPr/>
        </p:nvSpPr>
        <p:spPr>
          <a:xfrm>
            <a:off x="6819015" y="5216564"/>
            <a:ext cx="737860" cy="393174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dirty="0">
                <a:solidFill>
                  <a:srgbClr val="FFFFFF"/>
                </a:solidFill>
                <a:latin typeface="Agency FB" pitchFamily="34"/>
              </a:rPr>
              <a:t>Guia</a:t>
            </a:r>
          </a:p>
        </p:txBody>
      </p:sp>
      <p:cxnSp>
        <p:nvCxnSpPr>
          <p:cNvPr id="26" name="Conexão reta 9">
            <a:extLst>
              <a:ext uri="{FF2B5EF4-FFF2-40B4-BE49-F238E27FC236}">
                <a16:creationId xmlns:a16="http://schemas.microsoft.com/office/drawing/2014/main" id="{206F9879-4180-4A62-9058-FEF228EBD453}"/>
              </a:ext>
            </a:extLst>
          </p:cNvPr>
          <p:cNvCxnSpPr>
            <a:cxnSpLocks/>
          </p:cNvCxnSpPr>
          <p:nvPr/>
        </p:nvCxnSpPr>
        <p:spPr>
          <a:xfrm flipH="1">
            <a:off x="8108563" y="4289301"/>
            <a:ext cx="645820" cy="20028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27" name="Retângulo 32">
            <a:extLst>
              <a:ext uri="{FF2B5EF4-FFF2-40B4-BE49-F238E27FC236}">
                <a16:creationId xmlns:a16="http://schemas.microsoft.com/office/drawing/2014/main" id="{C2C0B338-866B-427D-BFFE-A69A5D86295D}"/>
              </a:ext>
            </a:extLst>
          </p:cNvPr>
          <p:cNvSpPr/>
          <p:nvPr/>
        </p:nvSpPr>
        <p:spPr>
          <a:xfrm>
            <a:off x="3551663" y="2421755"/>
            <a:ext cx="1718153" cy="473570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Obra de Arte</a:t>
            </a:r>
          </a:p>
        </p:txBody>
      </p:sp>
      <p:sp>
        <p:nvSpPr>
          <p:cNvPr id="28" name="Fluxograma: Decisão 87">
            <a:extLst>
              <a:ext uri="{FF2B5EF4-FFF2-40B4-BE49-F238E27FC236}">
                <a16:creationId xmlns:a16="http://schemas.microsoft.com/office/drawing/2014/main" id="{D7CC48A6-FAF7-4B3B-8A9E-ED41A7E15F7B}"/>
              </a:ext>
            </a:extLst>
          </p:cNvPr>
          <p:cNvSpPr/>
          <p:nvPr/>
        </p:nvSpPr>
        <p:spPr>
          <a:xfrm>
            <a:off x="5868395" y="2416694"/>
            <a:ext cx="1428772" cy="497250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Feita por</a:t>
            </a:r>
          </a:p>
        </p:txBody>
      </p:sp>
      <p:cxnSp>
        <p:nvCxnSpPr>
          <p:cNvPr id="29" name="Conexão reta 9">
            <a:extLst>
              <a:ext uri="{FF2B5EF4-FFF2-40B4-BE49-F238E27FC236}">
                <a16:creationId xmlns:a16="http://schemas.microsoft.com/office/drawing/2014/main" id="{0EDCA2B5-B3EC-45BD-ABDC-3AA213A412EA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275978" y="2646918"/>
            <a:ext cx="493778" cy="2219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0" name="Conexão reta 9">
            <a:extLst>
              <a:ext uri="{FF2B5EF4-FFF2-40B4-BE49-F238E27FC236}">
                <a16:creationId xmlns:a16="http://schemas.microsoft.com/office/drawing/2014/main" id="{C7F096B9-F43F-430A-8251-0381A89AD5D5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5269815" y="2665319"/>
            <a:ext cx="598580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31" name="Triângulo isósceles 52">
            <a:extLst>
              <a:ext uri="{FF2B5EF4-FFF2-40B4-BE49-F238E27FC236}">
                <a16:creationId xmlns:a16="http://schemas.microsoft.com/office/drawing/2014/main" id="{FE18ADC5-B50F-47AC-97CF-6712FBFBE2CD}"/>
              </a:ext>
            </a:extLst>
          </p:cNvPr>
          <p:cNvSpPr/>
          <p:nvPr/>
        </p:nvSpPr>
        <p:spPr>
          <a:xfrm>
            <a:off x="2685532" y="3811070"/>
            <a:ext cx="1022064" cy="607337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err="1">
                <a:solidFill>
                  <a:srgbClr val="FFFFFF"/>
                </a:solidFill>
                <a:latin typeface="Agency FB" pitchFamily="34"/>
              </a:rPr>
              <a:t>Is-a</a:t>
            </a:r>
            <a:endParaRPr lang="pt-PT" sz="2000">
              <a:solidFill>
                <a:srgbClr val="FFFFFF"/>
              </a:solidFill>
              <a:latin typeface="Agency FB" pitchFamily="34"/>
            </a:endParaRPr>
          </a:p>
        </p:txBody>
      </p:sp>
      <p:sp>
        <p:nvSpPr>
          <p:cNvPr id="32" name="Retângulo 32">
            <a:extLst>
              <a:ext uri="{FF2B5EF4-FFF2-40B4-BE49-F238E27FC236}">
                <a16:creationId xmlns:a16="http://schemas.microsoft.com/office/drawing/2014/main" id="{FBB511B2-AD13-4A98-B1FC-47263A358E3F}"/>
              </a:ext>
            </a:extLst>
          </p:cNvPr>
          <p:cNvSpPr/>
          <p:nvPr/>
        </p:nvSpPr>
        <p:spPr>
          <a:xfrm>
            <a:off x="1656851" y="4995092"/>
            <a:ext cx="1148198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Filme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00D8AE6-FFE8-4B98-8227-4CBF444407E9}"/>
              </a:ext>
            </a:extLst>
          </p:cNvPr>
          <p:cNvSpPr/>
          <p:nvPr/>
        </p:nvSpPr>
        <p:spPr>
          <a:xfrm>
            <a:off x="3346790" y="4985654"/>
            <a:ext cx="1148198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Pintura</a:t>
            </a:r>
          </a:p>
        </p:txBody>
      </p:sp>
      <p:sp>
        <p:nvSpPr>
          <p:cNvPr id="34" name="Retângulo 32">
            <a:extLst>
              <a:ext uri="{FF2B5EF4-FFF2-40B4-BE49-F238E27FC236}">
                <a16:creationId xmlns:a16="http://schemas.microsoft.com/office/drawing/2014/main" id="{D64B605A-B5F0-49C9-A501-83E3D962EAF8}"/>
              </a:ext>
            </a:extLst>
          </p:cNvPr>
          <p:cNvSpPr/>
          <p:nvPr/>
        </p:nvSpPr>
        <p:spPr>
          <a:xfrm>
            <a:off x="2537866" y="5848206"/>
            <a:ext cx="1317396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Escultura</a:t>
            </a:r>
          </a:p>
        </p:txBody>
      </p:sp>
      <p:sp>
        <p:nvSpPr>
          <p:cNvPr id="35" name="Retângulo 32">
            <a:extLst>
              <a:ext uri="{FF2B5EF4-FFF2-40B4-BE49-F238E27FC236}">
                <a16:creationId xmlns:a16="http://schemas.microsoft.com/office/drawing/2014/main" id="{2911B07B-5F53-4D40-90FA-51997F961103}"/>
              </a:ext>
            </a:extLst>
          </p:cNvPr>
          <p:cNvSpPr/>
          <p:nvPr/>
        </p:nvSpPr>
        <p:spPr>
          <a:xfrm>
            <a:off x="4342149" y="5598250"/>
            <a:ext cx="1453287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dirty="0">
                <a:solidFill>
                  <a:srgbClr val="FFFFFF"/>
                </a:solidFill>
                <a:latin typeface="Agency FB"/>
              </a:rPr>
              <a:t>Exposição</a:t>
            </a:r>
            <a:endParaRPr lang="en-US" dirty="0"/>
          </a:p>
        </p:txBody>
      </p:sp>
      <p:sp>
        <p:nvSpPr>
          <p:cNvPr id="36" name="Retângulo 32">
            <a:extLst>
              <a:ext uri="{FF2B5EF4-FFF2-40B4-BE49-F238E27FC236}">
                <a16:creationId xmlns:a16="http://schemas.microsoft.com/office/drawing/2014/main" id="{85D0F354-934D-4021-9FC8-5D1BDD114C92}"/>
              </a:ext>
            </a:extLst>
          </p:cNvPr>
          <p:cNvSpPr/>
          <p:nvPr/>
        </p:nvSpPr>
        <p:spPr>
          <a:xfrm>
            <a:off x="4624608" y="7695528"/>
            <a:ext cx="1148198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Sala</a:t>
            </a:r>
          </a:p>
        </p:txBody>
      </p:sp>
      <p:sp>
        <p:nvSpPr>
          <p:cNvPr id="37" name="Fluxograma: Decisão 87">
            <a:extLst>
              <a:ext uri="{FF2B5EF4-FFF2-40B4-BE49-F238E27FC236}">
                <a16:creationId xmlns:a16="http://schemas.microsoft.com/office/drawing/2014/main" id="{15CC11CE-A55A-484F-8861-27F1D52FE4DB}"/>
              </a:ext>
            </a:extLst>
          </p:cNvPr>
          <p:cNvSpPr/>
          <p:nvPr/>
        </p:nvSpPr>
        <p:spPr>
          <a:xfrm>
            <a:off x="4412129" y="6831099"/>
            <a:ext cx="1573156" cy="476643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Compõe</a:t>
            </a:r>
          </a:p>
        </p:txBody>
      </p:sp>
      <p:cxnSp>
        <p:nvCxnSpPr>
          <p:cNvPr id="38" name="Conexão reta 9">
            <a:extLst>
              <a:ext uri="{FF2B5EF4-FFF2-40B4-BE49-F238E27FC236}">
                <a16:creationId xmlns:a16="http://schemas.microsoft.com/office/drawing/2014/main" id="{13DE31BE-F996-4ADB-BFC0-53336CFB0392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5177523" y="5922126"/>
            <a:ext cx="21184" cy="90897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39" name="Fluxograma: Decisão 87">
            <a:extLst>
              <a:ext uri="{FF2B5EF4-FFF2-40B4-BE49-F238E27FC236}">
                <a16:creationId xmlns:a16="http://schemas.microsoft.com/office/drawing/2014/main" id="{27D68A38-1EAB-487B-B892-FEDEB1A78FFC}"/>
              </a:ext>
            </a:extLst>
          </p:cNvPr>
          <p:cNvSpPr/>
          <p:nvPr/>
        </p:nvSpPr>
        <p:spPr>
          <a:xfrm>
            <a:off x="4313946" y="3908243"/>
            <a:ext cx="1389044" cy="412505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Contém</a:t>
            </a:r>
          </a:p>
        </p:txBody>
      </p:sp>
      <p:cxnSp>
        <p:nvCxnSpPr>
          <p:cNvPr id="40" name="Conexão reta 9">
            <a:extLst>
              <a:ext uri="{FF2B5EF4-FFF2-40B4-BE49-F238E27FC236}">
                <a16:creationId xmlns:a16="http://schemas.microsoft.com/office/drawing/2014/main" id="{AF63DDD9-4659-427C-A50D-0814B92B9DDE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5198707" y="7307742"/>
            <a:ext cx="0" cy="38778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1" name="Conexão reta 9">
            <a:extLst>
              <a:ext uri="{FF2B5EF4-FFF2-40B4-BE49-F238E27FC236}">
                <a16:creationId xmlns:a16="http://schemas.microsoft.com/office/drawing/2014/main" id="{60AD3675-93BF-498E-ACA0-AF5AB0C842E9}"/>
              </a:ext>
            </a:extLst>
          </p:cNvPr>
          <p:cNvCxnSpPr>
            <a:cxnSpLocks/>
            <a:stCxn id="35" idx="0"/>
            <a:endCxn id="39" idx="2"/>
          </p:cNvCxnSpPr>
          <p:nvPr/>
        </p:nvCxnSpPr>
        <p:spPr>
          <a:xfrm flipH="1" flipV="1">
            <a:off x="5008468" y="4320748"/>
            <a:ext cx="60325" cy="127750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2" name="Conexão reta 9">
            <a:extLst>
              <a:ext uri="{FF2B5EF4-FFF2-40B4-BE49-F238E27FC236}">
                <a16:creationId xmlns:a16="http://schemas.microsoft.com/office/drawing/2014/main" id="{8520C6AB-06FD-4A03-BC22-EB523969853B}"/>
              </a:ext>
            </a:extLst>
          </p:cNvPr>
          <p:cNvCxnSpPr>
            <a:cxnSpLocks/>
          </p:cNvCxnSpPr>
          <p:nvPr/>
        </p:nvCxnSpPr>
        <p:spPr>
          <a:xfrm flipH="1" flipV="1">
            <a:off x="4792561" y="2921221"/>
            <a:ext cx="189772" cy="101604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3" name="Conexão reta 9">
            <a:extLst>
              <a:ext uri="{FF2B5EF4-FFF2-40B4-BE49-F238E27FC236}">
                <a16:creationId xmlns:a16="http://schemas.microsoft.com/office/drawing/2014/main" id="{00AA890E-CD18-417E-8A42-26C9FBA57101}"/>
              </a:ext>
            </a:extLst>
          </p:cNvPr>
          <p:cNvCxnSpPr>
            <a:cxnSpLocks/>
            <a:stCxn id="76" idx="3"/>
            <a:endCxn id="36" idx="3"/>
          </p:cNvCxnSpPr>
          <p:nvPr/>
        </p:nvCxnSpPr>
        <p:spPr>
          <a:xfrm flipH="1">
            <a:off x="5772807" y="7863224"/>
            <a:ext cx="1658199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4" name="Conexão reta 9">
            <a:extLst>
              <a:ext uri="{FF2B5EF4-FFF2-40B4-BE49-F238E27FC236}">
                <a16:creationId xmlns:a16="http://schemas.microsoft.com/office/drawing/2014/main" id="{40376273-38DA-4681-926A-F939EE397125}"/>
              </a:ext>
            </a:extLst>
          </p:cNvPr>
          <p:cNvCxnSpPr>
            <a:cxnSpLocks/>
          </p:cNvCxnSpPr>
          <p:nvPr/>
        </p:nvCxnSpPr>
        <p:spPr>
          <a:xfrm flipV="1">
            <a:off x="2632783" y="4394565"/>
            <a:ext cx="374443" cy="57239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5" name="Conexão reta 9">
            <a:extLst>
              <a:ext uri="{FF2B5EF4-FFF2-40B4-BE49-F238E27FC236}">
                <a16:creationId xmlns:a16="http://schemas.microsoft.com/office/drawing/2014/main" id="{2CFABFF9-6A62-4FC3-B967-513F64F28E3C}"/>
              </a:ext>
            </a:extLst>
          </p:cNvPr>
          <p:cNvCxnSpPr>
            <a:cxnSpLocks/>
          </p:cNvCxnSpPr>
          <p:nvPr/>
        </p:nvCxnSpPr>
        <p:spPr>
          <a:xfrm flipH="1" flipV="1">
            <a:off x="3503589" y="4413688"/>
            <a:ext cx="274755" cy="581405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6" name="Conexão reta 9">
            <a:extLst>
              <a:ext uri="{FF2B5EF4-FFF2-40B4-BE49-F238E27FC236}">
                <a16:creationId xmlns:a16="http://schemas.microsoft.com/office/drawing/2014/main" id="{6762600E-BC45-4283-A5EC-B627CE990BE1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3174503" y="4419018"/>
            <a:ext cx="15134" cy="142918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7" name="Conexão reta 9">
            <a:extLst>
              <a:ext uri="{FF2B5EF4-FFF2-40B4-BE49-F238E27FC236}">
                <a16:creationId xmlns:a16="http://schemas.microsoft.com/office/drawing/2014/main" id="{C5DAAD99-099E-43CA-AA1E-BF839903036D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3196565" y="2874089"/>
            <a:ext cx="342151" cy="936981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8" name="Conexão reta 9">
            <a:extLst>
              <a:ext uri="{FF2B5EF4-FFF2-40B4-BE49-F238E27FC236}">
                <a16:creationId xmlns:a16="http://schemas.microsoft.com/office/drawing/2014/main" id="{E0418449-29F0-4AB4-859B-E68546B0D140}"/>
              </a:ext>
            </a:extLst>
          </p:cNvPr>
          <p:cNvCxnSpPr>
            <a:cxnSpLocks/>
          </p:cNvCxnSpPr>
          <p:nvPr/>
        </p:nvCxnSpPr>
        <p:spPr>
          <a:xfrm flipV="1">
            <a:off x="3213846" y="2855646"/>
            <a:ext cx="414924" cy="106014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9" name="Conexão reta 9">
            <a:extLst>
              <a:ext uri="{FF2B5EF4-FFF2-40B4-BE49-F238E27FC236}">
                <a16:creationId xmlns:a16="http://schemas.microsoft.com/office/drawing/2014/main" id="{A8E89F4D-FAA5-41DB-A816-758AACAD3AA7}"/>
              </a:ext>
            </a:extLst>
          </p:cNvPr>
          <p:cNvCxnSpPr>
            <a:cxnSpLocks/>
          </p:cNvCxnSpPr>
          <p:nvPr/>
        </p:nvCxnSpPr>
        <p:spPr>
          <a:xfrm>
            <a:off x="11312952" y="6266796"/>
            <a:ext cx="0" cy="159642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50" name="Retângulo 54">
            <a:extLst>
              <a:ext uri="{FF2B5EF4-FFF2-40B4-BE49-F238E27FC236}">
                <a16:creationId xmlns:a16="http://schemas.microsoft.com/office/drawing/2014/main" id="{A6B09468-0D61-4269-86A5-D20BA6F7F53A}"/>
              </a:ext>
            </a:extLst>
          </p:cNvPr>
          <p:cNvSpPr/>
          <p:nvPr/>
        </p:nvSpPr>
        <p:spPr>
          <a:xfrm>
            <a:off x="8070420" y="5453179"/>
            <a:ext cx="1279510" cy="300419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Rececionista</a:t>
            </a:r>
          </a:p>
        </p:txBody>
      </p:sp>
      <p:cxnSp>
        <p:nvCxnSpPr>
          <p:cNvPr id="51" name="Conexão reta 9">
            <a:extLst>
              <a:ext uri="{FF2B5EF4-FFF2-40B4-BE49-F238E27FC236}">
                <a16:creationId xmlns:a16="http://schemas.microsoft.com/office/drawing/2014/main" id="{014E9EB8-4DC3-4CF2-A0A1-6055E49A196D}"/>
              </a:ext>
            </a:extLst>
          </p:cNvPr>
          <p:cNvCxnSpPr>
            <a:cxnSpLocks/>
          </p:cNvCxnSpPr>
          <p:nvPr/>
        </p:nvCxnSpPr>
        <p:spPr>
          <a:xfrm flipH="1">
            <a:off x="7934284" y="4909098"/>
            <a:ext cx="15389" cy="118458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52" name="Retângulo 54">
            <a:extLst>
              <a:ext uri="{FF2B5EF4-FFF2-40B4-BE49-F238E27FC236}">
                <a16:creationId xmlns:a16="http://schemas.microsoft.com/office/drawing/2014/main" id="{8A0214A5-067E-45BB-9858-0A70AA2D9E9A}"/>
              </a:ext>
            </a:extLst>
          </p:cNvPr>
          <p:cNvSpPr/>
          <p:nvPr/>
        </p:nvSpPr>
        <p:spPr>
          <a:xfrm>
            <a:off x="7368815" y="5940441"/>
            <a:ext cx="1279510" cy="300419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Segurança</a:t>
            </a:r>
          </a:p>
        </p:txBody>
      </p:sp>
      <p:sp>
        <p:nvSpPr>
          <p:cNvPr id="53" name="CaixaDeTexto 28">
            <a:extLst>
              <a:ext uri="{FF2B5EF4-FFF2-40B4-BE49-F238E27FC236}">
                <a16:creationId xmlns:a16="http://schemas.microsoft.com/office/drawing/2014/main" id="{5C72BF64-5E7D-42ED-9E94-B5D7E8DD59DC}"/>
              </a:ext>
            </a:extLst>
          </p:cNvPr>
          <p:cNvSpPr txBox="1"/>
          <p:nvPr/>
        </p:nvSpPr>
        <p:spPr>
          <a:xfrm>
            <a:off x="5238643" y="2354413"/>
            <a:ext cx="38183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M</a:t>
            </a:r>
          </a:p>
        </p:txBody>
      </p:sp>
      <p:sp>
        <p:nvSpPr>
          <p:cNvPr id="54" name="CaixaDeTexto 28">
            <a:extLst>
              <a:ext uri="{FF2B5EF4-FFF2-40B4-BE49-F238E27FC236}">
                <a16:creationId xmlns:a16="http://schemas.microsoft.com/office/drawing/2014/main" id="{C87C9A76-64D7-405E-9AA1-DB9FD07820E1}"/>
              </a:ext>
            </a:extLst>
          </p:cNvPr>
          <p:cNvSpPr txBox="1"/>
          <p:nvPr/>
        </p:nvSpPr>
        <p:spPr>
          <a:xfrm>
            <a:off x="7413880" y="2354412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55" name="CaixaDeTexto 28">
            <a:extLst>
              <a:ext uri="{FF2B5EF4-FFF2-40B4-BE49-F238E27FC236}">
                <a16:creationId xmlns:a16="http://schemas.microsoft.com/office/drawing/2014/main" id="{E7F321D1-3AE8-4BF2-9F99-8806A45D8226}"/>
              </a:ext>
            </a:extLst>
          </p:cNvPr>
          <p:cNvSpPr txBox="1"/>
          <p:nvPr/>
        </p:nvSpPr>
        <p:spPr>
          <a:xfrm>
            <a:off x="11369667" y="4676876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56" name="CaixaDeTexto 28">
            <a:extLst>
              <a:ext uri="{FF2B5EF4-FFF2-40B4-BE49-F238E27FC236}">
                <a16:creationId xmlns:a16="http://schemas.microsoft.com/office/drawing/2014/main" id="{EDB1DF08-BEC3-4377-B343-52D5A939569C}"/>
              </a:ext>
            </a:extLst>
          </p:cNvPr>
          <p:cNvSpPr txBox="1"/>
          <p:nvPr/>
        </p:nvSpPr>
        <p:spPr>
          <a:xfrm>
            <a:off x="11651514" y="5373969"/>
            <a:ext cx="30168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dirty="0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57" name="CaixaDeTexto 28">
            <a:extLst>
              <a:ext uri="{FF2B5EF4-FFF2-40B4-BE49-F238E27FC236}">
                <a16:creationId xmlns:a16="http://schemas.microsoft.com/office/drawing/2014/main" id="{F273F15C-9DFD-403E-A922-D8A8A4C97091}"/>
              </a:ext>
            </a:extLst>
          </p:cNvPr>
          <p:cNvSpPr txBox="1"/>
          <p:nvPr/>
        </p:nvSpPr>
        <p:spPr>
          <a:xfrm>
            <a:off x="5921214" y="7584895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58" name="CaixaDeTexto 28">
            <a:extLst>
              <a:ext uri="{FF2B5EF4-FFF2-40B4-BE49-F238E27FC236}">
                <a16:creationId xmlns:a16="http://schemas.microsoft.com/office/drawing/2014/main" id="{3EE48D16-F9FB-41FE-96D3-C28D343FD1ED}"/>
              </a:ext>
            </a:extLst>
          </p:cNvPr>
          <p:cNvSpPr txBox="1"/>
          <p:nvPr/>
        </p:nvSpPr>
        <p:spPr>
          <a:xfrm>
            <a:off x="5283802" y="7381449"/>
            <a:ext cx="30168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59" name="CaixaDeTexto 28">
            <a:extLst>
              <a:ext uri="{FF2B5EF4-FFF2-40B4-BE49-F238E27FC236}">
                <a16:creationId xmlns:a16="http://schemas.microsoft.com/office/drawing/2014/main" id="{2B7C5D0A-3322-4685-A619-65C9894C1C71}"/>
              </a:ext>
            </a:extLst>
          </p:cNvPr>
          <p:cNvSpPr txBox="1"/>
          <p:nvPr/>
        </p:nvSpPr>
        <p:spPr>
          <a:xfrm>
            <a:off x="5140847" y="5922125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60" name="CaixaDeTexto 28">
            <a:extLst>
              <a:ext uri="{FF2B5EF4-FFF2-40B4-BE49-F238E27FC236}">
                <a16:creationId xmlns:a16="http://schemas.microsoft.com/office/drawing/2014/main" id="{FA49AD3C-F57B-46F2-A2AD-466716041AC4}"/>
              </a:ext>
            </a:extLst>
          </p:cNvPr>
          <p:cNvSpPr txBox="1"/>
          <p:nvPr/>
        </p:nvSpPr>
        <p:spPr>
          <a:xfrm>
            <a:off x="5189081" y="5220742"/>
            <a:ext cx="30168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dirty="0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61" name="CaixaDeTexto 28">
            <a:extLst>
              <a:ext uri="{FF2B5EF4-FFF2-40B4-BE49-F238E27FC236}">
                <a16:creationId xmlns:a16="http://schemas.microsoft.com/office/drawing/2014/main" id="{D3B30AAB-6AD1-4957-B605-D02277EE6073}"/>
              </a:ext>
            </a:extLst>
          </p:cNvPr>
          <p:cNvSpPr txBox="1"/>
          <p:nvPr/>
        </p:nvSpPr>
        <p:spPr>
          <a:xfrm>
            <a:off x="5011012" y="2894723"/>
            <a:ext cx="38183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M</a:t>
            </a:r>
          </a:p>
        </p:txBody>
      </p:sp>
      <p:cxnSp>
        <p:nvCxnSpPr>
          <p:cNvPr id="62" name="Conexão reta 80">
            <a:extLst>
              <a:ext uri="{FF2B5EF4-FFF2-40B4-BE49-F238E27FC236}">
                <a16:creationId xmlns:a16="http://schemas.microsoft.com/office/drawing/2014/main" id="{51981EBA-70C9-4446-B472-14D10D4FC28A}"/>
              </a:ext>
            </a:extLst>
          </p:cNvPr>
          <p:cNvCxnSpPr>
            <a:cxnSpLocks/>
            <a:stCxn id="63" idx="5"/>
            <a:endCxn id="3" idx="3"/>
          </p:cNvCxnSpPr>
          <p:nvPr/>
        </p:nvCxnSpPr>
        <p:spPr>
          <a:xfrm flipH="1" flipV="1">
            <a:off x="12019275" y="2575692"/>
            <a:ext cx="226845" cy="641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63" name="Oval 81">
            <a:extLst>
              <a:ext uri="{FF2B5EF4-FFF2-40B4-BE49-F238E27FC236}">
                <a16:creationId xmlns:a16="http://schemas.microsoft.com/office/drawing/2014/main" id="{BA84F12D-7A3F-477E-94C8-7CF3ACB46BF7}"/>
              </a:ext>
            </a:extLst>
          </p:cNvPr>
          <p:cNvSpPr/>
          <p:nvPr/>
        </p:nvSpPr>
        <p:spPr>
          <a:xfrm>
            <a:off x="12122640" y="2073375"/>
            <a:ext cx="843164" cy="59602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Nome</a:t>
            </a:r>
          </a:p>
        </p:txBody>
      </p:sp>
      <p:cxnSp>
        <p:nvCxnSpPr>
          <p:cNvPr id="64" name="Conexão reta 82">
            <a:extLst>
              <a:ext uri="{FF2B5EF4-FFF2-40B4-BE49-F238E27FC236}">
                <a16:creationId xmlns:a16="http://schemas.microsoft.com/office/drawing/2014/main" id="{378EE00C-AA29-4F70-8D24-8C045E178FB0}"/>
              </a:ext>
            </a:extLst>
          </p:cNvPr>
          <p:cNvCxnSpPr>
            <a:cxnSpLocks/>
            <a:endCxn id="67" idx="3"/>
          </p:cNvCxnSpPr>
          <p:nvPr/>
        </p:nvCxnSpPr>
        <p:spPr>
          <a:xfrm>
            <a:off x="11965821" y="2846698"/>
            <a:ext cx="208677" cy="15621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65" name="Oval 83">
            <a:extLst>
              <a:ext uri="{FF2B5EF4-FFF2-40B4-BE49-F238E27FC236}">
                <a16:creationId xmlns:a16="http://schemas.microsoft.com/office/drawing/2014/main" id="{5ABC509B-16B6-450A-9D58-85D2FD895312}"/>
              </a:ext>
            </a:extLst>
          </p:cNvPr>
          <p:cNvSpPr/>
          <p:nvPr/>
        </p:nvSpPr>
        <p:spPr>
          <a:xfrm>
            <a:off x="9738909" y="2119784"/>
            <a:ext cx="1138958" cy="4414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>
                <a:solidFill>
                  <a:srgbClr val="FFFFFF"/>
                </a:solidFill>
                <a:latin typeface="Agency FB" pitchFamily="34"/>
              </a:rPr>
              <a:t>Data de nascimento</a:t>
            </a:r>
          </a:p>
        </p:txBody>
      </p:sp>
      <p:cxnSp>
        <p:nvCxnSpPr>
          <p:cNvPr id="66" name="Conexão reta 84">
            <a:extLst>
              <a:ext uri="{FF2B5EF4-FFF2-40B4-BE49-F238E27FC236}">
                <a16:creationId xmlns:a16="http://schemas.microsoft.com/office/drawing/2014/main" id="{9301EE87-3C58-4185-9E45-FC5383633E08}"/>
              </a:ext>
            </a:extLst>
          </p:cNvPr>
          <p:cNvCxnSpPr>
            <a:cxnSpLocks/>
            <a:stCxn id="65" idx="1"/>
            <a:endCxn id="3" idx="1"/>
          </p:cNvCxnSpPr>
          <p:nvPr/>
        </p:nvCxnSpPr>
        <p:spPr>
          <a:xfrm>
            <a:off x="10877867" y="2340533"/>
            <a:ext cx="114944" cy="23515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67" name="Oval 87">
            <a:extLst>
              <a:ext uri="{FF2B5EF4-FFF2-40B4-BE49-F238E27FC236}">
                <a16:creationId xmlns:a16="http://schemas.microsoft.com/office/drawing/2014/main" id="{93296714-4808-4DD8-861C-F913588F3EDB}"/>
              </a:ext>
            </a:extLst>
          </p:cNvPr>
          <p:cNvSpPr/>
          <p:nvPr/>
        </p:nvSpPr>
        <p:spPr>
          <a:xfrm>
            <a:off x="12174498" y="2774608"/>
            <a:ext cx="648771" cy="4566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400" u="sng">
                <a:solidFill>
                  <a:srgbClr val="FFFFFF"/>
                </a:solidFill>
                <a:latin typeface="Agency FB" pitchFamily="34"/>
              </a:rPr>
              <a:t>NIF</a:t>
            </a:r>
            <a:endParaRPr lang="pt-PT" sz="1800" u="sng">
              <a:solidFill>
                <a:srgbClr val="FFFFFF"/>
              </a:solidFill>
              <a:latin typeface="Agency FB" pitchFamily="34"/>
            </a:endParaRPr>
          </a:p>
        </p:txBody>
      </p:sp>
      <p:cxnSp>
        <p:nvCxnSpPr>
          <p:cNvPr id="68" name="Conexão reta 91">
            <a:extLst>
              <a:ext uri="{FF2B5EF4-FFF2-40B4-BE49-F238E27FC236}">
                <a16:creationId xmlns:a16="http://schemas.microsoft.com/office/drawing/2014/main" id="{9880442C-0526-4AB4-BB40-514B7EC98D0C}"/>
              </a:ext>
            </a:extLst>
          </p:cNvPr>
          <p:cNvCxnSpPr>
            <a:cxnSpLocks/>
            <a:stCxn id="3" idx="2"/>
            <a:endCxn id="69" idx="3"/>
          </p:cNvCxnSpPr>
          <p:nvPr/>
        </p:nvCxnSpPr>
        <p:spPr>
          <a:xfrm>
            <a:off x="11506043" y="2847568"/>
            <a:ext cx="699556" cy="679611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69" name="Oval 92">
            <a:extLst>
              <a:ext uri="{FF2B5EF4-FFF2-40B4-BE49-F238E27FC236}">
                <a16:creationId xmlns:a16="http://schemas.microsoft.com/office/drawing/2014/main" id="{E9D533A8-CDBF-4906-B72F-4E3EA92F07D6}"/>
              </a:ext>
            </a:extLst>
          </p:cNvPr>
          <p:cNvSpPr/>
          <p:nvPr/>
        </p:nvSpPr>
        <p:spPr>
          <a:xfrm>
            <a:off x="12205600" y="3321169"/>
            <a:ext cx="843159" cy="41201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100">
                <a:solidFill>
                  <a:srgbClr val="FFFFFF"/>
                </a:solidFill>
                <a:latin typeface="Agency FB" pitchFamily="34"/>
              </a:rPr>
              <a:t>Endereço</a:t>
            </a:r>
          </a:p>
        </p:txBody>
      </p:sp>
      <p:cxnSp>
        <p:nvCxnSpPr>
          <p:cNvPr id="70" name="Conexão reta 89">
            <a:extLst>
              <a:ext uri="{FF2B5EF4-FFF2-40B4-BE49-F238E27FC236}">
                <a16:creationId xmlns:a16="http://schemas.microsoft.com/office/drawing/2014/main" id="{FECF03DF-9F80-4575-8F9E-1AC2359B4F88}"/>
              </a:ext>
            </a:extLst>
          </p:cNvPr>
          <p:cNvCxnSpPr>
            <a:cxnSpLocks/>
            <a:stCxn id="12" idx="3"/>
            <a:endCxn id="71" idx="3"/>
          </p:cNvCxnSpPr>
          <p:nvPr/>
        </p:nvCxnSpPr>
        <p:spPr>
          <a:xfrm>
            <a:off x="11836264" y="6027883"/>
            <a:ext cx="257497" cy="100483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71" name="Oval 90">
            <a:extLst>
              <a:ext uri="{FF2B5EF4-FFF2-40B4-BE49-F238E27FC236}">
                <a16:creationId xmlns:a16="http://schemas.microsoft.com/office/drawing/2014/main" id="{7585C12E-3FE0-4462-92A8-4A9057B6F296}"/>
              </a:ext>
            </a:extLst>
          </p:cNvPr>
          <p:cNvSpPr/>
          <p:nvPr/>
        </p:nvSpPr>
        <p:spPr>
          <a:xfrm rot="49453">
            <a:off x="12093709" y="5891663"/>
            <a:ext cx="1010651" cy="48794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u="sng">
                <a:solidFill>
                  <a:srgbClr val="FFFFFF"/>
                </a:solidFill>
                <a:latin typeface="Agency FB" pitchFamily="34"/>
              </a:rPr>
              <a:t>Nº do bilhete</a:t>
            </a:r>
          </a:p>
        </p:txBody>
      </p:sp>
      <p:cxnSp>
        <p:nvCxnSpPr>
          <p:cNvPr id="72" name="Conexão reta 80">
            <a:extLst>
              <a:ext uri="{FF2B5EF4-FFF2-40B4-BE49-F238E27FC236}">
                <a16:creationId xmlns:a16="http://schemas.microsoft.com/office/drawing/2014/main" id="{9B566B13-3841-47E0-AB8B-7B892022E5F3}"/>
              </a:ext>
            </a:extLst>
          </p:cNvPr>
          <p:cNvCxnSpPr>
            <a:cxnSpLocks/>
            <a:stCxn id="73" idx="2"/>
            <a:endCxn id="11" idx="0"/>
          </p:cNvCxnSpPr>
          <p:nvPr/>
        </p:nvCxnSpPr>
        <p:spPr>
          <a:xfrm flipH="1">
            <a:off x="9531559" y="3691185"/>
            <a:ext cx="153910" cy="25094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73" name="Oval 81">
            <a:extLst>
              <a:ext uri="{FF2B5EF4-FFF2-40B4-BE49-F238E27FC236}">
                <a16:creationId xmlns:a16="http://schemas.microsoft.com/office/drawing/2014/main" id="{C00FAAB9-6D8D-45E7-99CB-4D7B130BF957}"/>
              </a:ext>
            </a:extLst>
          </p:cNvPr>
          <p:cNvSpPr/>
          <p:nvPr/>
        </p:nvSpPr>
        <p:spPr>
          <a:xfrm>
            <a:off x="9014067" y="3220256"/>
            <a:ext cx="1342805" cy="47092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400" u="sng">
                <a:solidFill>
                  <a:srgbClr val="FFFFFF"/>
                </a:solidFill>
                <a:latin typeface="Agency FB" pitchFamily="34"/>
              </a:rPr>
              <a:t>Nº de funcionário</a:t>
            </a:r>
          </a:p>
        </p:txBody>
      </p:sp>
      <p:cxnSp>
        <p:nvCxnSpPr>
          <p:cNvPr id="74" name="Conexão reta 9">
            <a:extLst>
              <a:ext uri="{FF2B5EF4-FFF2-40B4-BE49-F238E27FC236}">
                <a16:creationId xmlns:a16="http://schemas.microsoft.com/office/drawing/2014/main" id="{C12227AC-3C32-4338-92F7-F8DF98EB3599}"/>
              </a:ext>
            </a:extLst>
          </p:cNvPr>
          <p:cNvCxnSpPr>
            <a:cxnSpLocks/>
          </p:cNvCxnSpPr>
          <p:nvPr/>
        </p:nvCxnSpPr>
        <p:spPr>
          <a:xfrm flipV="1">
            <a:off x="7187946" y="5629773"/>
            <a:ext cx="5167" cy="99774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75" name="Fluxograma: Decisão 87">
            <a:extLst>
              <a:ext uri="{FF2B5EF4-FFF2-40B4-BE49-F238E27FC236}">
                <a16:creationId xmlns:a16="http://schemas.microsoft.com/office/drawing/2014/main" id="{F0B48411-1FAF-41CA-BC0D-1094B24A13AC}"/>
              </a:ext>
            </a:extLst>
          </p:cNvPr>
          <p:cNvSpPr/>
          <p:nvPr/>
        </p:nvSpPr>
        <p:spPr>
          <a:xfrm>
            <a:off x="6405587" y="6617274"/>
            <a:ext cx="1564716" cy="497250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Agency FB" pitchFamily="34"/>
              </a:rPr>
              <a:t>Realiza</a:t>
            </a:r>
          </a:p>
        </p:txBody>
      </p:sp>
      <p:sp>
        <p:nvSpPr>
          <p:cNvPr id="76" name="Fluxograma: Decisão 87">
            <a:extLst>
              <a:ext uri="{FF2B5EF4-FFF2-40B4-BE49-F238E27FC236}">
                <a16:creationId xmlns:a16="http://schemas.microsoft.com/office/drawing/2014/main" id="{CA39B171-6B82-4FE3-98CB-B21CD9A24C10}"/>
              </a:ext>
            </a:extLst>
          </p:cNvPr>
          <p:cNvSpPr/>
          <p:nvPr/>
        </p:nvSpPr>
        <p:spPr>
          <a:xfrm>
            <a:off x="7431005" y="7554286"/>
            <a:ext cx="1781302" cy="617876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Dá acesso a</a:t>
            </a:r>
          </a:p>
        </p:txBody>
      </p:sp>
      <p:cxnSp>
        <p:nvCxnSpPr>
          <p:cNvPr id="77" name="Conexão reta 9">
            <a:extLst>
              <a:ext uri="{FF2B5EF4-FFF2-40B4-BE49-F238E27FC236}">
                <a16:creationId xmlns:a16="http://schemas.microsoft.com/office/drawing/2014/main" id="{E4252856-FF00-44FD-938F-610727187A10}"/>
              </a:ext>
            </a:extLst>
          </p:cNvPr>
          <p:cNvCxnSpPr>
            <a:cxnSpLocks/>
          </p:cNvCxnSpPr>
          <p:nvPr/>
        </p:nvCxnSpPr>
        <p:spPr>
          <a:xfrm flipH="1">
            <a:off x="9183432" y="7863224"/>
            <a:ext cx="2157360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78" name="Conexão reta 80">
            <a:extLst>
              <a:ext uri="{FF2B5EF4-FFF2-40B4-BE49-F238E27FC236}">
                <a16:creationId xmlns:a16="http://schemas.microsoft.com/office/drawing/2014/main" id="{CB5F6072-D7BD-45F0-8216-CD6B64907443}"/>
              </a:ext>
            </a:extLst>
          </p:cNvPr>
          <p:cNvCxnSpPr>
            <a:cxnSpLocks/>
            <a:stCxn id="79" idx="2"/>
            <a:endCxn id="5" idx="2"/>
          </p:cNvCxnSpPr>
          <p:nvPr/>
        </p:nvCxnSpPr>
        <p:spPr>
          <a:xfrm flipV="1">
            <a:off x="7827320" y="2877140"/>
            <a:ext cx="536029" cy="73795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79" name="Oval 81">
            <a:extLst>
              <a:ext uri="{FF2B5EF4-FFF2-40B4-BE49-F238E27FC236}">
                <a16:creationId xmlns:a16="http://schemas.microsoft.com/office/drawing/2014/main" id="{2EA7BBF0-D4EB-41C4-ABD1-A7B1B5504FBD}"/>
              </a:ext>
            </a:extLst>
          </p:cNvPr>
          <p:cNvSpPr/>
          <p:nvPr/>
        </p:nvSpPr>
        <p:spPr>
          <a:xfrm>
            <a:off x="7155917" y="3144168"/>
            <a:ext cx="1342805" cy="47092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400">
                <a:solidFill>
                  <a:srgbClr val="FFFFFF"/>
                </a:solidFill>
                <a:latin typeface="Agency FB" pitchFamily="34"/>
              </a:rPr>
              <a:t>Estilo</a:t>
            </a:r>
          </a:p>
        </p:txBody>
      </p:sp>
      <p:cxnSp>
        <p:nvCxnSpPr>
          <p:cNvPr id="80" name="Conexão reta 80">
            <a:extLst>
              <a:ext uri="{FF2B5EF4-FFF2-40B4-BE49-F238E27FC236}">
                <a16:creationId xmlns:a16="http://schemas.microsoft.com/office/drawing/2014/main" id="{F2172B85-4B10-4EB0-A189-089E676072C6}"/>
              </a:ext>
            </a:extLst>
          </p:cNvPr>
          <p:cNvCxnSpPr>
            <a:cxnSpLocks/>
            <a:stCxn id="81" idx="1"/>
            <a:endCxn id="27" idx="1"/>
          </p:cNvCxnSpPr>
          <p:nvPr/>
        </p:nvCxnSpPr>
        <p:spPr>
          <a:xfrm>
            <a:off x="3184376" y="2635934"/>
            <a:ext cx="367286" cy="2260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81" name="Oval 81">
            <a:extLst>
              <a:ext uri="{FF2B5EF4-FFF2-40B4-BE49-F238E27FC236}">
                <a16:creationId xmlns:a16="http://schemas.microsoft.com/office/drawing/2014/main" id="{22C51B1D-72ED-4B0C-8FEE-C25B844D3573}"/>
              </a:ext>
            </a:extLst>
          </p:cNvPr>
          <p:cNvSpPr/>
          <p:nvPr/>
        </p:nvSpPr>
        <p:spPr>
          <a:xfrm>
            <a:off x="2036178" y="2468237"/>
            <a:ext cx="1148198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Data de produção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F2280A2-CC12-40E8-8E56-B15CBB0E047E}"/>
              </a:ext>
            </a:extLst>
          </p:cNvPr>
          <p:cNvSpPr/>
          <p:nvPr/>
        </p:nvSpPr>
        <p:spPr>
          <a:xfrm>
            <a:off x="2805048" y="2033994"/>
            <a:ext cx="688870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Valor</a:t>
            </a:r>
          </a:p>
        </p:txBody>
      </p:sp>
      <p:cxnSp>
        <p:nvCxnSpPr>
          <p:cNvPr id="83" name="Conexão reta 80">
            <a:extLst>
              <a:ext uri="{FF2B5EF4-FFF2-40B4-BE49-F238E27FC236}">
                <a16:creationId xmlns:a16="http://schemas.microsoft.com/office/drawing/2014/main" id="{7089AB8E-8E62-41F7-9466-B16F2B6D1106}"/>
              </a:ext>
            </a:extLst>
          </p:cNvPr>
          <p:cNvCxnSpPr>
            <a:cxnSpLocks/>
            <a:stCxn id="82" idx="1"/>
            <a:endCxn id="27" idx="0"/>
          </p:cNvCxnSpPr>
          <p:nvPr/>
        </p:nvCxnSpPr>
        <p:spPr>
          <a:xfrm>
            <a:off x="3493919" y="2201691"/>
            <a:ext cx="916821" cy="220065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84" name="Oval 81">
            <a:extLst>
              <a:ext uri="{FF2B5EF4-FFF2-40B4-BE49-F238E27FC236}">
                <a16:creationId xmlns:a16="http://schemas.microsoft.com/office/drawing/2014/main" id="{BD32594C-8E73-44C6-B116-255859695DEC}"/>
              </a:ext>
            </a:extLst>
          </p:cNvPr>
          <p:cNvSpPr/>
          <p:nvPr/>
        </p:nvSpPr>
        <p:spPr>
          <a:xfrm>
            <a:off x="4104190" y="1991711"/>
            <a:ext cx="1017876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 u="sng">
                <a:solidFill>
                  <a:srgbClr val="FFFFFF"/>
                </a:solidFill>
                <a:latin typeface="Agency FB" pitchFamily="34"/>
              </a:rPr>
              <a:t>Referência</a:t>
            </a:r>
          </a:p>
        </p:txBody>
      </p:sp>
      <p:cxnSp>
        <p:nvCxnSpPr>
          <p:cNvPr id="85" name="Conexão reta 80">
            <a:extLst>
              <a:ext uri="{FF2B5EF4-FFF2-40B4-BE49-F238E27FC236}">
                <a16:creationId xmlns:a16="http://schemas.microsoft.com/office/drawing/2014/main" id="{6ADD7510-9E74-48C7-A58E-CD35D96E7610}"/>
              </a:ext>
            </a:extLst>
          </p:cNvPr>
          <p:cNvCxnSpPr>
            <a:cxnSpLocks/>
            <a:stCxn id="84" idx="2"/>
            <a:endCxn id="27" idx="0"/>
          </p:cNvCxnSpPr>
          <p:nvPr/>
        </p:nvCxnSpPr>
        <p:spPr>
          <a:xfrm flipH="1">
            <a:off x="4410740" y="2327103"/>
            <a:ext cx="202389" cy="9465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86" name="Oval 81">
            <a:extLst>
              <a:ext uri="{FF2B5EF4-FFF2-40B4-BE49-F238E27FC236}">
                <a16:creationId xmlns:a16="http://schemas.microsoft.com/office/drawing/2014/main" id="{FA91CEBA-CDFF-4AE6-B36E-7BC6A590ABBC}"/>
              </a:ext>
            </a:extLst>
          </p:cNvPr>
          <p:cNvSpPr/>
          <p:nvPr/>
        </p:nvSpPr>
        <p:spPr>
          <a:xfrm>
            <a:off x="5342418" y="1978339"/>
            <a:ext cx="1148198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/>
              </a:rPr>
              <a:t>Descrição</a:t>
            </a:r>
            <a:endParaRPr lang="pt-PT" sz="1050" kern="0">
              <a:solidFill>
                <a:srgbClr val="FFFFFF"/>
              </a:solidFill>
              <a:latin typeface="Agency FB" pitchFamily="34"/>
            </a:endParaRPr>
          </a:p>
        </p:txBody>
      </p:sp>
      <p:sp>
        <p:nvSpPr>
          <p:cNvPr id="87" name="Oval 81">
            <a:extLst>
              <a:ext uri="{FF2B5EF4-FFF2-40B4-BE49-F238E27FC236}">
                <a16:creationId xmlns:a16="http://schemas.microsoft.com/office/drawing/2014/main" id="{718A43A0-47F3-43F9-BF05-6CE5003A4C1A}"/>
              </a:ext>
            </a:extLst>
          </p:cNvPr>
          <p:cNvSpPr/>
          <p:nvPr/>
        </p:nvSpPr>
        <p:spPr>
          <a:xfrm>
            <a:off x="1134498" y="4476012"/>
            <a:ext cx="692771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Elenco</a:t>
            </a:r>
          </a:p>
        </p:txBody>
      </p:sp>
      <p:cxnSp>
        <p:nvCxnSpPr>
          <p:cNvPr id="88" name="Conexão reta 9">
            <a:extLst>
              <a:ext uri="{FF2B5EF4-FFF2-40B4-BE49-F238E27FC236}">
                <a16:creationId xmlns:a16="http://schemas.microsoft.com/office/drawing/2014/main" id="{E5F216FC-6933-4623-9C45-277F95CA08C0}"/>
              </a:ext>
            </a:extLst>
          </p:cNvPr>
          <p:cNvCxnSpPr>
            <a:cxnSpLocks/>
          </p:cNvCxnSpPr>
          <p:nvPr/>
        </p:nvCxnSpPr>
        <p:spPr>
          <a:xfrm flipH="1" flipV="1">
            <a:off x="7172090" y="7114044"/>
            <a:ext cx="22685" cy="133370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89" name="Conexão reta 9">
            <a:extLst>
              <a:ext uri="{FF2B5EF4-FFF2-40B4-BE49-F238E27FC236}">
                <a16:creationId xmlns:a16="http://schemas.microsoft.com/office/drawing/2014/main" id="{784B021D-9024-46BF-8C27-0E0338FAC0C3}"/>
              </a:ext>
            </a:extLst>
          </p:cNvPr>
          <p:cNvCxnSpPr>
            <a:cxnSpLocks/>
          </p:cNvCxnSpPr>
          <p:nvPr/>
        </p:nvCxnSpPr>
        <p:spPr>
          <a:xfrm flipH="1" flipV="1">
            <a:off x="11981690" y="4368782"/>
            <a:ext cx="1890464" cy="1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90" name="Conexão reta 9">
            <a:extLst>
              <a:ext uri="{FF2B5EF4-FFF2-40B4-BE49-F238E27FC236}">
                <a16:creationId xmlns:a16="http://schemas.microsoft.com/office/drawing/2014/main" id="{EC99DAD8-BE25-4C08-909B-3DF802EE9D5D}"/>
              </a:ext>
            </a:extLst>
          </p:cNvPr>
          <p:cNvCxnSpPr>
            <a:cxnSpLocks/>
          </p:cNvCxnSpPr>
          <p:nvPr/>
        </p:nvCxnSpPr>
        <p:spPr>
          <a:xfrm>
            <a:off x="13859981" y="4368782"/>
            <a:ext cx="0" cy="410195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91" name="Conexão reta 9">
            <a:extLst>
              <a:ext uri="{FF2B5EF4-FFF2-40B4-BE49-F238E27FC236}">
                <a16:creationId xmlns:a16="http://schemas.microsoft.com/office/drawing/2014/main" id="{491444F9-99BF-49F9-9490-3CD172566C3D}"/>
              </a:ext>
            </a:extLst>
          </p:cNvPr>
          <p:cNvCxnSpPr>
            <a:cxnSpLocks/>
            <a:stCxn id="143" idx="3"/>
          </p:cNvCxnSpPr>
          <p:nvPr/>
        </p:nvCxnSpPr>
        <p:spPr>
          <a:xfrm flipH="1">
            <a:off x="7103375" y="8429364"/>
            <a:ext cx="5219878" cy="1684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92" name="CaixaDeTexto 28">
            <a:extLst>
              <a:ext uri="{FF2B5EF4-FFF2-40B4-BE49-F238E27FC236}">
                <a16:creationId xmlns:a16="http://schemas.microsoft.com/office/drawing/2014/main" id="{40839522-9F79-4476-80F7-CC3CC08978C1}"/>
              </a:ext>
            </a:extLst>
          </p:cNvPr>
          <p:cNvSpPr txBox="1"/>
          <p:nvPr/>
        </p:nvSpPr>
        <p:spPr>
          <a:xfrm>
            <a:off x="12061085" y="4060948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93" name="CaixaDeTexto 28">
            <a:extLst>
              <a:ext uri="{FF2B5EF4-FFF2-40B4-BE49-F238E27FC236}">
                <a16:creationId xmlns:a16="http://schemas.microsoft.com/office/drawing/2014/main" id="{BCA39E11-8991-4DEC-A170-A8EE0F72DA3F}"/>
              </a:ext>
            </a:extLst>
          </p:cNvPr>
          <p:cNvSpPr txBox="1"/>
          <p:nvPr/>
        </p:nvSpPr>
        <p:spPr>
          <a:xfrm>
            <a:off x="6735958" y="5584877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dirty="0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cxnSp>
        <p:nvCxnSpPr>
          <p:cNvPr id="94" name="Conexão reta 9">
            <a:extLst>
              <a:ext uri="{FF2B5EF4-FFF2-40B4-BE49-F238E27FC236}">
                <a16:creationId xmlns:a16="http://schemas.microsoft.com/office/drawing/2014/main" id="{18705DEB-A4C5-412C-98E7-8974E5B4757C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8780581" y="6042051"/>
            <a:ext cx="343562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95" name="CaixaDeTexto 28">
            <a:extLst>
              <a:ext uri="{FF2B5EF4-FFF2-40B4-BE49-F238E27FC236}">
                <a16:creationId xmlns:a16="http://schemas.microsoft.com/office/drawing/2014/main" id="{90F02F4C-50A8-4720-B1AD-C28AE81D57E2}"/>
              </a:ext>
            </a:extLst>
          </p:cNvPr>
          <p:cNvSpPr txBox="1"/>
          <p:nvPr/>
        </p:nvSpPr>
        <p:spPr>
          <a:xfrm>
            <a:off x="8904354" y="5700429"/>
            <a:ext cx="30168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96" name="CaixaDeTexto 28">
            <a:extLst>
              <a:ext uri="{FF2B5EF4-FFF2-40B4-BE49-F238E27FC236}">
                <a16:creationId xmlns:a16="http://schemas.microsoft.com/office/drawing/2014/main" id="{D9C2CEFF-BC3C-44BD-A456-FF1001911C09}"/>
              </a:ext>
            </a:extLst>
          </p:cNvPr>
          <p:cNvSpPr txBox="1"/>
          <p:nvPr/>
        </p:nvSpPr>
        <p:spPr>
          <a:xfrm>
            <a:off x="10436577" y="5623579"/>
            <a:ext cx="30168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cxnSp>
        <p:nvCxnSpPr>
          <p:cNvPr id="97" name="Conexão reta 80">
            <a:extLst>
              <a:ext uri="{FF2B5EF4-FFF2-40B4-BE49-F238E27FC236}">
                <a16:creationId xmlns:a16="http://schemas.microsoft.com/office/drawing/2014/main" id="{F3C52690-ACB7-460E-A3BE-B3FF846124DE}"/>
              </a:ext>
            </a:extLst>
          </p:cNvPr>
          <p:cNvCxnSpPr>
            <a:cxnSpLocks/>
            <a:stCxn id="98" idx="1"/>
            <a:endCxn id="36" idx="1"/>
          </p:cNvCxnSpPr>
          <p:nvPr/>
        </p:nvCxnSpPr>
        <p:spPr>
          <a:xfrm>
            <a:off x="4281578" y="7837992"/>
            <a:ext cx="343030" cy="2523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98" name="Oval 81">
            <a:extLst>
              <a:ext uri="{FF2B5EF4-FFF2-40B4-BE49-F238E27FC236}">
                <a16:creationId xmlns:a16="http://schemas.microsoft.com/office/drawing/2014/main" id="{2E409D30-5C33-4FB7-A4EA-BD2B3771BB1B}"/>
              </a:ext>
            </a:extLst>
          </p:cNvPr>
          <p:cNvSpPr/>
          <p:nvPr/>
        </p:nvSpPr>
        <p:spPr>
          <a:xfrm>
            <a:off x="3133380" y="7670296"/>
            <a:ext cx="1148198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 u="sng">
                <a:solidFill>
                  <a:srgbClr val="FFFFFF"/>
                </a:solidFill>
                <a:latin typeface="Agency FB" pitchFamily="34"/>
              </a:rPr>
              <a:t>Nº da sala</a:t>
            </a:r>
          </a:p>
        </p:txBody>
      </p:sp>
      <p:sp>
        <p:nvSpPr>
          <p:cNvPr id="99" name="Oval 81">
            <a:extLst>
              <a:ext uri="{FF2B5EF4-FFF2-40B4-BE49-F238E27FC236}">
                <a16:creationId xmlns:a16="http://schemas.microsoft.com/office/drawing/2014/main" id="{3C3F5A91-40AC-4F75-86DA-CE3C2C3659C2}"/>
              </a:ext>
            </a:extLst>
          </p:cNvPr>
          <p:cNvSpPr/>
          <p:nvPr/>
        </p:nvSpPr>
        <p:spPr>
          <a:xfrm>
            <a:off x="4765774" y="8216800"/>
            <a:ext cx="819714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Piso</a:t>
            </a:r>
          </a:p>
        </p:txBody>
      </p:sp>
      <p:cxnSp>
        <p:nvCxnSpPr>
          <p:cNvPr id="100" name="Conexão reta 80">
            <a:extLst>
              <a:ext uri="{FF2B5EF4-FFF2-40B4-BE49-F238E27FC236}">
                <a16:creationId xmlns:a16="http://schemas.microsoft.com/office/drawing/2014/main" id="{5D153627-BB0E-4155-BD09-CD150E22439B}"/>
              </a:ext>
            </a:extLst>
          </p:cNvPr>
          <p:cNvCxnSpPr>
            <a:cxnSpLocks/>
            <a:stCxn id="36" idx="2"/>
            <a:endCxn id="99" idx="0"/>
          </p:cNvCxnSpPr>
          <p:nvPr/>
        </p:nvCxnSpPr>
        <p:spPr>
          <a:xfrm flipH="1">
            <a:off x="5175631" y="8030921"/>
            <a:ext cx="23076" cy="18587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1" name="Conexão reta 80">
            <a:extLst>
              <a:ext uri="{FF2B5EF4-FFF2-40B4-BE49-F238E27FC236}">
                <a16:creationId xmlns:a16="http://schemas.microsoft.com/office/drawing/2014/main" id="{5B1F83AF-FC44-4EB5-AA73-994F5F8D277A}"/>
              </a:ext>
            </a:extLst>
          </p:cNvPr>
          <p:cNvCxnSpPr>
            <a:cxnSpLocks/>
            <a:stCxn id="102" idx="0"/>
            <a:endCxn id="35" idx="3"/>
          </p:cNvCxnSpPr>
          <p:nvPr/>
        </p:nvCxnSpPr>
        <p:spPr>
          <a:xfrm flipH="1" flipV="1">
            <a:off x="5795436" y="5765946"/>
            <a:ext cx="422992" cy="29351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02" name="Oval 81">
            <a:extLst>
              <a:ext uri="{FF2B5EF4-FFF2-40B4-BE49-F238E27FC236}">
                <a16:creationId xmlns:a16="http://schemas.microsoft.com/office/drawing/2014/main" id="{ABE3A881-460E-4B82-B1C1-E5A13A7FC18F}"/>
              </a:ext>
            </a:extLst>
          </p:cNvPr>
          <p:cNvSpPr/>
          <p:nvPr/>
        </p:nvSpPr>
        <p:spPr>
          <a:xfrm>
            <a:off x="5644329" y="6059458"/>
            <a:ext cx="1148198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Data em exposição</a:t>
            </a:r>
          </a:p>
        </p:txBody>
      </p:sp>
      <p:sp>
        <p:nvSpPr>
          <p:cNvPr id="103" name="Oval 81">
            <a:extLst>
              <a:ext uri="{FF2B5EF4-FFF2-40B4-BE49-F238E27FC236}">
                <a16:creationId xmlns:a16="http://schemas.microsoft.com/office/drawing/2014/main" id="{673FFA98-832D-49AE-A7B1-B0632A87B4D7}"/>
              </a:ext>
            </a:extLst>
          </p:cNvPr>
          <p:cNvSpPr/>
          <p:nvPr/>
        </p:nvSpPr>
        <p:spPr>
          <a:xfrm>
            <a:off x="5513512" y="5123693"/>
            <a:ext cx="751932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Estilo</a:t>
            </a:r>
          </a:p>
        </p:txBody>
      </p:sp>
      <p:cxnSp>
        <p:nvCxnSpPr>
          <p:cNvPr id="104" name="Conexão reta 80">
            <a:extLst>
              <a:ext uri="{FF2B5EF4-FFF2-40B4-BE49-F238E27FC236}">
                <a16:creationId xmlns:a16="http://schemas.microsoft.com/office/drawing/2014/main" id="{65DA6B88-1E06-47A8-BA0B-53228DDD5432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5688182" y="5459086"/>
            <a:ext cx="201296" cy="139165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05" name="Oval 81">
            <a:extLst>
              <a:ext uri="{FF2B5EF4-FFF2-40B4-BE49-F238E27FC236}">
                <a16:creationId xmlns:a16="http://schemas.microsoft.com/office/drawing/2014/main" id="{3862F570-1721-45CC-AD2C-A07779D6D69F}"/>
              </a:ext>
            </a:extLst>
          </p:cNvPr>
          <p:cNvSpPr/>
          <p:nvPr/>
        </p:nvSpPr>
        <p:spPr>
          <a:xfrm>
            <a:off x="3725106" y="3058122"/>
            <a:ext cx="751932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Época</a:t>
            </a:r>
          </a:p>
        </p:txBody>
      </p:sp>
      <p:cxnSp>
        <p:nvCxnSpPr>
          <p:cNvPr id="106" name="Conexão reta 80">
            <a:extLst>
              <a:ext uri="{FF2B5EF4-FFF2-40B4-BE49-F238E27FC236}">
                <a16:creationId xmlns:a16="http://schemas.microsoft.com/office/drawing/2014/main" id="{198B9041-5FCD-400D-81D7-BE88D788243E}"/>
              </a:ext>
            </a:extLst>
          </p:cNvPr>
          <p:cNvCxnSpPr>
            <a:cxnSpLocks/>
          </p:cNvCxnSpPr>
          <p:nvPr/>
        </p:nvCxnSpPr>
        <p:spPr>
          <a:xfrm flipV="1">
            <a:off x="4188875" y="2884735"/>
            <a:ext cx="128877" cy="16089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07" name="Oval 81">
            <a:extLst>
              <a:ext uri="{FF2B5EF4-FFF2-40B4-BE49-F238E27FC236}">
                <a16:creationId xmlns:a16="http://schemas.microsoft.com/office/drawing/2014/main" id="{BFA5A8D5-0D08-4F2D-8C86-3F5E4E9D3354}"/>
              </a:ext>
            </a:extLst>
          </p:cNvPr>
          <p:cNvSpPr/>
          <p:nvPr/>
        </p:nvSpPr>
        <p:spPr>
          <a:xfrm>
            <a:off x="3026474" y="6330415"/>
            <a:ext cx="838243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Material</a:t>
            </a:r>
          </a:p>
        </p:txBody>
      </p:sp>
      <p:cxnSp>
        <p:nvCxnSpPr>
          <p:cNvPr id="108" name="Conexão reta 80">
            <a:extLst>
              <a:ext uri="{FF2B5EF4-FFF2-40B4-BE49-F238E27FC236}">
                <a16:creationId xmlns:a16="http://schemas.microsoft.com/office/drawing/2014/main" id="{1D364F49-8529-4944-890A-4E59C4543EF5}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3445595" y="6168596"/>
            <a:ext cx="6580" cy="16181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09" name="Oval 81">
            <a:extLst>
              <a:ext uri="{FF2B5EF4-FFF2-40B4-BE49-F238E27FC236}">
                <a16:creationId xmlns:a16="http://schemas.microsoft.com/office/drawing/2014/main" id="{BBC074E0-FF41-4C04-AD84-8D5914566406}"/>
              </a:ext>
            </a:extLst>
          </p:cNvPr>
          <p:cNvSpPr/>
          <p:nvPr/>
        </p:nvSpPr>
        <p:spPr>
          <a:xfrm>
            <a:off x="3864717" y="4565222"/>
            <a:ext cx="838243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Técnica </a:t>
            </a:r>
          </a:p>
        </p:txBody>
      </p:sp>
      <p:cxnSp>
        <p:nvCxnSpPr>
          <p:cNvPr id="110" name="Conexão reta 80">
            <a:extLst>
              <a:ext uri="{FF2B5EF4-FFF2-40B4-BE49-F238E27FC236}">
                <a16:creationId xmlns:a16="http://schemas.microsoft.com/office/drawing/2014/main" id="{D89A2C4B-AD43-439F-B7E9-2BA26F49885C}"/>
              </a:ext>
            </a:extLst>
          </p:cNvPr>
          <p:cNvCxnSpPr>
            <a:cxnSpLocks/>
          </p:cNvCxnSpPr>
          <p:nvPr/>
        </p:nvCxnSpPr>
        <p:spPr>
          <a:xfrm flipV="1">
            <a:off x="4283838" y="4864783"/>
            <a:ext cx="21834" cy="13896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1" name="Oval 81">
            <a:extLst>
              <a:ext uri="{FF2B5EF4-FFF2-40B4-BE49-F238E27FC236}">
                <a16:creationId xmlns:a16="http://schemas.microsoft.com/office/drawing/2014/main" id="{3854DFC1-6971-417D-A42E-328EB1F29296}"/>
              </a:ext>
            </a:extLst>
          </p:cNvPr>
          <p:cNvSpPr/>
          <p:nvPr/>
        </p:nvSpPr>
        <p:spPr>
          <a:xfrm>
            <a:off x="1987368" y="5435375"/>
            <a:ext cx="902345" cy="34924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Realizador</a:t>
            </a:r>
          </a:p>
        </p:txBody>
      </p:sp>
      <p:sp>
        <p:nvSpPr>
          <p:cNvPr id="112" name="Oval 81">
            <a:extLst>
              <a:ext uri="{FF2B5EF4-FFF2-40B4-BE49-F238E27FC236}">
                <a16:creationId xmlns:a16="http://schemas.microsoft.com/office/drawing/2014/main" id="{2F875B7F-4C41-4879-93FA-AC53301FFE32}"/>
              </a:ext>
            </a:extLst>
          </p:cNvPr>
          <p:cNvSpPr/>
          <p:nvPr/>
        </p:nvSpPr>
        <p:spPr>
          <a:xfrm>
            <a:off x="1153912" y="5417181"/>
            <a:ext cx="743018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Género</a:t>
            </a:r>
          </a:p>
        </p:txBody>
      </p:sp>
      <p:sp>
        <p:nvSpPr>
          <p:cNvPr id="113" name="Oval 81">
            <a:extLst>
              <a:ext uri="{FF2B5EF4-FFF2-40B4-BE49-F238E27FC236}">
                <a16:creationId xmlns:a16="http://schemas.microsoft.com/office/drawing/2014/main" id="{E1280FA1-A169-4C63-91A4-B4CA33BB27DF}"/>
              </a:ext>
            </a:extLst>
          </p:cNvPr>
          <p:cNvSpPr/>
          <p:nvPr/>
        </p:nvSpPr>
        <p:spPr>
          <a:xfrm>
            <a:off x="1897661" y="4447422"/>
            <a:ext cx="791509" cy="34232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Duração</a:t>
            </a:r>
          </a:p>
        </p:txBody>
      </p:sp>
      <p:sp>
        <p:nvSpPr>
          <p:cNvPr id="114" name="Oval 81">
            <a:extLst>
              <a:ext uri="{FF2B5EF4-FFF2-40B4-BE49-F238E27FC236}">
                <a16:creationId xmlns:a16="http://schemas.microsoft.com/office/drawing/2014/main" id="{CEEAB933-C6A4-438F-B5E5-3632DDA82A98}"/>
              </a:ext>
            </a:extLst>
          </p:cNvPr>
          <p:cNvSpPr/>
          <p:nvPr/>
        </p:nvSpPr>
        <p:spPr>
          <a:xfrm>
            <a:off x="2115607" y="6329653"/>
            <a:ext cx="838243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Técnica</a:t>
            </a:r>
          </a:p>
        </p:txBody>
      </p:sp>
      <p:sp>
        <p:nvSpPr>
          <p:cNvPr id="115" name="Oval 87">
            <a:extLst>
              <a:ext uri="{FF2B5EF4-FFF2-40B4-BE49-F238E27FC236}">
                <a16:creationId xmlns:a16="http://schemas.microsoft.com/office/drawing/2014/main" id="{BEC02984-2933-49C9-A4D7-A81C347892D2}"/>
              </a:ext>
            </a:extLst>
          </p:cNvPr>
          <p:cNvSpPr/>
          <p:nvPr/>
        </p:nvSpPr>
        <p:spPr>
          <a:xfrm>
            <a:off x="11646247" y="6718223"/>
            <a:ext cx="2065248" cy="61787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FFFFFF"/>
                </a:solidFill>
                <a:latin typeface="Agency FB"/>
              </a:rPr>
              <a:t>Validade(diário, semanal, </a:t>
            </a:r>
            <a:r>
              <a:rPr lang="pt-PT">
                <a:solidFill>
                  <a:srgbClr val="FFFFFF"/>
                </a:solidFill>
                <a:latin typeface="Agency FB"/>
              </a:rPr>
              <a:t>anual)</a:t>
            </a:r>
            <a:endParaRPr lang="pt-PT" sz="1800">
              <a:solidFill>
                <a:srgbClr val="FFFFFF"/>
              </a:solidFill>
              <a:latin typeface="Agency FB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C00377C-294A-45C7-AEBA-830B4941E731}"/>
              </a:ext>
            </a:extLst>
          </p:cNvPr>
          <p:cNvSpPr/>
          <p:nvPr/>
        </p:nvSpPr>
        <p:spPr>
          <a:xfrm>
            <a:off x="11499203" y="6653409"/>
            <a:ext cx="2372951" cy="73792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7" name="Conexão reta 80">
            <a:extLst>
              <a:ext uri="{FF2B5EF4-FFF2-40B4-BE49-F238E27FC236}">
                <a16:creationId xmlns:a16="http://schemas.microsoft.com/office/drawing/2014/main" id="{3F0C972C-DF5E-461E-A645-2424B21F4EEC}"/>
              </a:ext>
            </a:extLst>
          </p:cNvPr>
          <p:cNvCxnSpPr>
            <a:cxnSpLocks/>
          </p:cNvCxnSpPr>
          <p:nvPr/>
        </p:nvCxnSpPr>
        <p:spPr>
          <a:xfrm>
            <a:off x="5245685" y="2880165"/>
            <a:ext cx="132825" cy="23752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8" name="Oval 81">
            <a:extLst>
              <a:ext uri="{FF2B5EF4-FFF2-40B4-BE49-F238E27FC236}">
                <a16:creationId xmlns:a16="http://schemas.microsoft.com/office/drawing/2014/main" id="{AF71C041-A5B3-47F9-BA8D-4D1BA8766CA5}"/>
              </a:ext>
            </a:extLst>
          </p:cNvPr>
          <p:cNvSpPr/>
          <p:nvPr/>
        </p:nvSpPr>
        <p:spPr>
          <a:xfrm>
            <a:off x="5279563" y="2966467"/>
            <a:ext cx="1206812" cy="3549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>
                <a:solidFill>
                  <a:srgbClr val="FFFFFF"/>
                </a:solidFill>
                <a:latin typeface="Agency FB"/>
              </a:rPr>
              <a:t>Título</a:t>
            </a:r>
            <a:endParaRPr lang="en-US" sz="1200">
              <a:cs typeface="Calibri"/>
            </a:endParaRPr>
          </a:p>
        </p:txBody>
      </p:sp>
      <p:cxnSp>
        <p:nvCxnSpPr>
          <p:cNvPr id="119" name="Conexão reta 118">
            <a:extLst>
              <a:ext uri="{FF2B5EF4-FFF2-40B4-BE49-F238E27FC236}">
                <a16:creationId xmlns:a16="http://schemas.microsoft.com/office/drawing/2014/main" id="{C52E1E16-94CF-4053-BCCC-BDE0BA76E3D7}"/>
              </a:ext>
            </a:extLst>
          </p:cNvPr>
          <p:cNvCxnSpPr>
            <a:cxnSpLocks/>
            <a:endCxn id="86" idx="5"/>
          </p:cNvCxnSpPr>
          <p:nvPr/>
        </p:nvCxnSpPr>
        <p:spPr>
          <a:xfrm flipV="1">
            <a:off x="5190886" y="2264615"/>
            <a:ext cx="319683" cy="152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xão reta 80">
            <a:extLst>
              <a:ext uri="{FF2B5EF4-FFF2-40B4-BE49-F238E27FC236}">
                <a16:creationId xmlns:a16="http://schemas.microsoft.com/office/drawing/2014/main" id="{1B3CA5DC-410D-4C2E-8235-165A58904236}"/>
              </a:ext>
            </a:extLst>
          </p:cNvPr>
          <p:cNvCxnSpPr>
            <a:cxnSpLocks/>
          </p:cNvCxnSpPr>
          <p:nvPr/>
        </p:nvCxnSpPr>
        <p:spPr>
          <a:xfrm flipH="1">
            <a:off x="2718231" y="6182450"/>
            <a:ext cx="6580" cy="16181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1" name="Conexão reta 80">
            <a:extLst>
              <a:ext uri="{FF2B5EF4-FFF2-40B4-BE49-F238E27FC236}">
                <a16:creationId xmlns:a16="http://schemas.microsoft.com/office/drawing/2014/main" id="{95FA269C-6F3E-4C26-BB0F-18DB6E435196}"/>
              </a:ext>
            </a:extLst>
          </p:cNvPr>
          <p:cNvCxnSpPr>
            <a:cxnSpLocks/>
          </p:cNvCxnSpPr>
          <p:nvPr/>
        </p:nvCxnSpPr>
        <p:spPr>
          <a:xfrm>
            <a:off x="2336884" y="4790068"/>
            <a:ext cx="347" cy="18952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2" name="Conexão reta 80">
            <a:extLst>
              <a:ext uri="{FF2B5EF4-FFF2-40B4-BE49-F238E27FC236}">
                <a16:creationId xmlns:a16="http://schemas.microsoft.com/office/drawing/2014/main" id="{78835F46-E277-4440-A7E6-1762F9FD7C4B}"/>
              </a:ext>
            </a:extLst>
          </p:cNvPr>
          <p:cNvCxnSpPr>
            <a:cxnSpLocks/>
          </p:cNvCxnSpPr>
          <p:nvPr/>
        </p:nvCxnSpPr>
        <p:spPr>
          <a:xfrm>
            <a:off x="2371519" y="5323466"/>
            <a:ext cx="21128" cy="11332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3" name="Conexão reta 80">
            <a:extLst>
              <a:ext uri="{FF2B5EF4-FFF2-40B4-BE49-F238E27FC236}">
                <a16:creationId xmlns:a16="http://schemas.microsoft.com/office/drawing/2014/main" id="{4A8F4867-5580-40B7-BE6E-E5F394233614}"/>
              </a:ext>
            </a:extLst>
          </p:cNvPr>
          <p:cNvCxnSpPr>
            <a:cxnSpLocks/>
          </p:cNvCxnSpPr>
          <p:nvPr/>
        </p:nvCxnSpPr>
        <p:spPr>
          <a:xfrm flipH="1">
            <a:off x="1810756" y="5351175"/>
            <a:ext cx="318308" cy="12025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4" name="Conexão reta 80">
            <a:extLst>
              <a:ext uri="{FF2B5EF4-FFF2-40B4-BE49-F238E27FC236}">
                <a16:creationId xmlns:a16="http://schemas.microsoft.com/office/drawing/2014/main" id="{A2F75818-E38C-4197-A69C-DF38EEA360ED}"/>
              </a:ext>
            </a:extLst>
          </p:cNvPr>
          <p:cNvCxnSpPr>
            <a:cxnSpLocks/>
          </p:cNvCxnSpPr>
          <p:nvPr/>
        </p:nvCxnSpPr>
        <p:spPr>
          <a:xfrm>
            <a:off x="1685720" y="4769285"/>
            <a:ext cx="145819" cy="203381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25" name="Oval 81">
            <a:extLst>
              <a:ext uri="{FF2B5EF4-FFF2-40B4-BE49-F238E27FC236}">
                <a16:creationId xmlns:a16="http://schemas.microsoft.com/office/drawing/2014/main" id="{CCC38E0C-D427-4112-BACB-AC2656DE8E08}"/>
              </a:ext>
            </a:extLst>
          </p:cNvPr>
          <p:cNvSpPr/>
          <p:nvPr/>
        </p:nvSpPr>
        <p:spPr>
          <a:xfrm>
            <a:off x="4391293" y="6093510"/>
            <a:ext cx="751932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 u="sng">
                <a:solidFill>
                  <a:srgbClr val="FFFFFF"/>
                </a:solidFill>
                <a:latin typeface="Agency FB" pitchFamily="34"/>
              </a:rPr>
              <a:t>Nome</a:t>
            </a:r>
          </a:p>
        </p:txBody>
      </p:sp>
      <p:cxnSp>
        <p:nvCxnSpPr>
          <p:cNvPr id="126" name="Conexão reta 9">
            <a:extLst>
              <a:ext uri="{FF2B5EF4-FFF2-40B4-BE49-F238E27FC236}">
                <a16:creationId xmlns:a16="http://schemas.microsoft.com/office/drawing/2014/main" id="{34F78057-AF2A-4068-B048-F738394F0B6A}"/>
              </a:ext>
            </a:extLst>
          </p:cNvPr>
          <p:cNvCxnSpPr>
            <a:cxnSpLocks/>
          </p:cNvCxnSpPr>
          <p:nvPr/>
        </p:nvCxnSpPr>
        <p:spPr>
          <a:xfrm>
            <a:off x="11736142" y="6290676"/>
            <a:ext cx="207521" cy="44886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7" name="Conexão reta 9">
            <a:extLst>
              <a:ext uri="{FF2B5EF4-FFF2-40B4-BE49-F238E27FC236}">
                <a16:creationId xmlns:a16="http://schemas.microsoft.com/office/drawing/2014/main" id="{3832211C-F50F-44D3-8EF4-CC13A15931F5}"/>
              </a:ext>
            </a:extLst>
          </p:cNvPr>
          <p:cNvCxnSpPr>
            <a:cxnSpLocks/>
          </p:cNvCxnSpPr>
          <p:nvPr/>
        </p:nvCxnSpPr>
        <p:spPr>
          <a:xfrm flipH="1">
            <a:off x="5260329" y="2718500"/>
            <a:ext cx="818368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8" name="Conexão reta 9">
            <a:extLst>
              <a:ext uri="{FF2B5EF4-FFF2-40B4-BE49-F238E27FC236}">
                <a16:creationId xmlns:a16="http://schemas.microsoft.com/office/drawing/2014/main" id="{157E756C-246E-48A5-ADD9-930398281616}"/>
              </a:ext>
            </a:extLst>
          </p:cNvPr>
          <p:cNvCxnSpPr>
            <a:cxnSpLocks/>
          </p:cNvCxnSpPr>
          <p:nvPr/>
        </p:nvCxnSpPr>
        <p:spPr>
          <a:xfrm flipV="1">
            <a:off x="4949733" y="4297662"/>
            <a:ext cx="0" cy="130058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9" name="Conexão reta 9">
            <a:extLst>
              <a:ext uri="{FF2B5EF4-FFF2-40B4-BE49-F238E27FC236}">
                <a16:creationId xmlns:a16="http://schemas.microsoft.com/office/drawing/2014/main" id="{6B426490-AA9C-4566-B5F1-CA4C422FB751}"/>
              </a:ext>
            </a:extLst>
          </p:cNvPr>
          <p:cNvCxnSpPr>
            <a:cxnSpLocks/>
          </p:cNvCxnSpPr>
          <p:nvPr/>
        </p:nvCxnSpPr>
        <p:spPr>
          <a:xfrm flipH="1" flipV="1">
            <a:off x="5223884" y="5922125"/>
            <a:ext cx="21184" cy="90897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30" name="CaixaDeTexto 28">
            <a:extLst>
              <a:ext uri="{FF2B5EF4-FFF2-40B4-BE49-F238E27FC236}">
                <a16:creationId xmlns:a16="http://schemas.microsoft.com/office/drawing/2014/main" id="{696EB501-9DDF-4B1D-85CB-9C38D3A3CA61}"/>
              </a:ext>
            </a:extLst>
          </p:cNvPr>
          <p:cNvSpPr txBox="1"/>
          <p:nvPr/>
        </p:nvSpPr>
        <p:spPr>
          <a:xfrm>
            <a:off x="11018869" y="6284077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>
                <a:solidFill>
                  <a:srgbClr val="000000"/>
                </a:solidFill>
                <a:latin typeface="Calibri"/>
              </a:rPr>
              <a:t>1</a:t>
            </a:r>
            <a:endParaRPr lang="pt-PT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Oval 81">
            <a:extLst>
              <a:ext uri="{FF2B5EF4-FFF2-40B4-BE49-F238E27FC236}">
                <a16:creationId xmlns:a16="http://schemas.microsoft.com/office/drawing/2014/main" id="{33B9160A-53BF-4127-B977-D30CEF869A1B}"/>
              </a:ext>
            </a:extLst>
          </p:cNvPr>
          <p:cNvSpPr/>
          <p:nvPr/>
        </p:nvSpPr>
        <p:spPr>
          <a:xfrm>
            <a:off x="5398159" y="6487363"/>
            <a:ext cx="973564" cy="36446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/>
              </a:rPr>
              <a:t>Localização</a:t>
            </a:r>
          </a:p>
        </p:txBody>
      </p:sp>
      <p:cxnSp>
        <p:nvCxnSpPr>
          <p:cNvPr id="132" name="Conexão reta 80">
            <a:extLst>
              <a:ext uri="{FF2B5EF4-FFF2-40B4-BE49-F238E27FC236}">
                <a16:creationId xmlns:a16="http://schemas.microsoft.com/office/drawing/2014/main" id="{F0E7E9A4-1E02-432D-9FA6-6F4CED7A9B67}"/>
              </a:ext>
            </a:extLst>
          </p:cNvPr>
          <p:cNvCxnSpPr>
            <a:cxnSpLocks/>
          </p:cNvCxnSpPr>
          <p:nvPr/>
        </p:nvCxnSpPr>
        <p:spPr>
          <a:xfrm flipV="1">
            <a:off x="4792706" y="5918658"/>
            <a:ext cx="7203" cy="16898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33" name="Conexão reta 80">
            <a:extLst>
              <a:ext uri="{FF2B5EF4-FFF2-40B4-BE49-F238E27FC236}">
                <a16:creationId xmlns:a16="http://schemas.microsoft.com/office/drawing/2014/main" id="{A4D3BCBE-2638-4197-9EBD-5A5908F1B91B}"/>
              </a:ext>
            </a:extLst>
          </p:cNvPr>
          <p:cNvCxnSpPr>
            <a:cxnSpLocks/>
          </p:cNvCxnSpPr>
          <p:nvPr/>
        </p:nvCxnSpPr>
        <p:spPr>
          <a:xfrm flipH="1" flipV="1">
            <a:off x="5455592" y="5923977"/>
            <a:ext cx="179592" cy="565203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34" name="Text Placeholder 2">
            <a:extLst>
              <a:ext uri="{FF2B5EF4-FFF2-40B4-BE49-F238E27FC236}">
                <a16:creationId xmlns:a16="http://schemas.microsoft.com/office/drawing/2014/main" id="{B9215A24-3036-48BC-96DC-A330D1937631}"/>
              </a:ext>
            </a:extLst>
          </p:cNvPr>
          <p:cNvSpPr txBox="1">
            <a:spLocks/>
          </p:cNvSpPr>
          <p:nvPr/>
        </p:nvSpPr>
        <p:spPr>
          <a:xfrm>
            <a:off x="1125066" y="353767"/>
            <a:ext cx="12064085" cy="1297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1439997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None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999" indent="0" algn="ctr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9997" indent="0" algn="ctr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59996" indent="0" algn="ctr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994" indent="0" algn="ctr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9993" indent="0" algn="ctr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19991" indent="0" algn="ctr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39990" indent="0" algn="ctr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59988" indent="0" algn="ctr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>
                <a:ea typeface="+mn-lt"/>
                <a:cs typeface="+mn-lt"/>
              </a:rPr>
              <a:t>1ª versão do Diagrama Entidade-Relacionamento</a:t>
            </a:r>
            <a:endParaRPr lang="en-US" sz="4400" b="1">
              <a:cs typeface="Calibri"/>
            </a:endParaRPr>
          </a:p>
        </p:txBody>
      </p:sp>
      <p:sp>
        <p:nvSpPr>
          <p:cNvPr id="151" name="Marcador de Posição do Número do Diapositivo 150">
            <a:extLst>
              <a:ext uri="{FF2B5EF4-FFF2-40B4-BE49-F238E27FC236}">
                <a16:creationId xmlns:a16="http://schemas.microsoft.com/office/drawing/2014/main" id="{1788B4A8-3FC5-4F8E-B8BE-68A2DBCD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3</a:t>
            </a:fld>
            <a:endParaRPr lang="pt-PT"/>
          </a:p>
        </p:txBody>
      </p:sp>
      <p:sp>
        <p:nvSpPr>
          <p:cNvPr id="136" name="Oval 81">
            <a:extLst>
              <a:ext uri="{FF2B5EF4-FFF2-40B4-BE49-F238E27FC236}">
                <a16:creationId xmlns:a16="http://schemas.microsoft.com/office/drawing/2014/main" id="{2C377D64-3FB6-4468-B88A-CF6683A6AB79}"/>
              </a:ext>
            </a:extLst>
          </p:cNvPr>
          <p:cNvSpPr/>
          <p:nvPr/>
        </p:nvSpPr>
        <p:spPr>
          <a:xfrm>
            <a:off x="6057434" y="3823794"/>
            <a:ext cx="1022064" cy="48176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400" dirty="0">
                <a:solidFill>
                  <a:srgbClr val="FFFFFF"/>
                </a:solidFill>
                <a:latin typeface="Agency FB" pitchFamily="34"/>
              </a:rPr>
              <a:t>Nº de obras</a:t>
            </a:r>
          </a:p>
        </p:txBody>
      </p:sp>
      <p:cxnSp>
        <p:nvCxnSpPr>
          <p:cNvPr id="137" name="Conexão reta 9">
            <a:extLst>
              <a:ext uri="{FF2B5EF4-FFF2-40B4-BE49-F238E27FC236}">
                <a16:creationId xmlns:a16="http://schemas.microsoft.com/office/drawing/2014/main" id="{EB88D674-5D07-406F-A5E3-1D3C3F5F6573}"/>
              </a:ext>
            </a:extLst>
          </p:cNvPr>
          <p:cNvCxnSpPr>
            <a:cxnSpLocks/>
            <a:stCxn id="136" idx="3"/>
            <a:endCxn id="39" idx="1"/>
          </p:cNvCxnSpPr>
          <p:nvPr/>
        </p:nvCxnSpPr>
        <p:spPr>
          <a:xfrm flipH="1">
            <a:off x="5702990" y="4064677"/>
            <a:ext cx="354444" cy="4981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40" name="Retângulo 54">
            <a:extLst>
              <a:ext uri="{FF2B5EF4-FFF2-40B4-BE49-F238E27FC236}">
                <a16:creationId xmlns:a16="http://schemas.microsoft.com/office/drawing/2014/main" id="{1E2D6413-0D62-463A-BB59-8C6AA2648FD4}"/>
              </a:ext>
            </a:extLst>
          </p:cNvPr>
          <p:cNvSpPr/>
          <p:nvPr/>
        </p:nvSpPr>
        <p:spPr>
          <a:xfrm>
            <a:off x="6371723" y="8283161"/>
            <a:ext cx="1392940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Agency FB" pitchFamily="34"/>
              </a:rPr>
              <a:t>Visita Guiada</a:t>
            </a:r>
          </a:p>
        </p:txBody>
      </p:sp>
      <p:sp>
        <p:nvSpPr>
          <p:cNvPr id="142" name="CaixaDeTexto 28">
            <a:extLst>
              <a:ext uri="{FF2B5EF4-FFF2-40B4-BE49-F238E27FC236}">
                <a16:creationId xmlns:a16="http://schemas.microsoft.com/office/drawing/2014/main" id="{78F20949-93B2-451C-9B3C-56B413ACB09F}"/>
              </a:ext>
            </a:extLst>
          </p:cNvPr>
          <p:cNvSpPr txBox="1"/>
          <p:nvPr/>
        </p:nvSpPr>
        <p:spPr>
          <a:xfrm>
            <a:off x="6799420" y="7913829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dirty="0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143" name="Fluxograma: Decisão 87">
            <a:extLst>
              <a:ext uri="{FF2B5EF4-FFF2-40B4-BE49-F238E27FC236}">
                <a16:creationId xmlns:a16="http://schemas.microsoft.com/office/drawing/2014/main" id="{59FCA1E9-BA64-46AC-8DFB-46D43B78C1BA}"/>
              </a:ext>
            </a:extLst>
          </p:cNvPr>
          <p:cNvSpPr/>
          <p:nvPr/>
        </p:nvSpPr>
        <p:spPr>
          <a:xfrm>
            <a:off x="12323253" y="8180739"/>
            <a:ext cx="1564716" cy="497250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Agency FB" pitchFamily="34"/>
              </a:rPr>
              <a:t>Participa</a:t>
            </a:r>
          </a:p>
        </p:txBody>
      </p:sp>
      <p:sp>
        <p:nvSpPr>
          <p:cNvPr id="144" name="CaixaDeTexto 28">
            <a:extLst>
              <a:ext uri="{FF2B5EF4-FFF2-40B4-BE49-F238E27FC236}">
                <a16:creationId xmlns:a16="http://schemas.microsoft.com/office/drawing/2014/main" id="{998F8C26-E3BB-4523-B862-C5674B21E6EC}"/>
              </a:ext>
            </a:extLst>
          </p:cNvPr>
          <p:cNvSpPr txBox="1"/>
          <p:nvPr/>
        </p:nvSpPr>
        <p:spPr>
          <a:xfrm>
            <a:off x="7834009" y="8473949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dirty="0">
                <a:solidFill>
                  <a:srgbClr val="000000"/>
                </a:solidFill>
                <a:latin typeface="Calibri"/>
              </a:rPr>
              <a:t>1</a:t>
            </a:r>
            <a:endParaRPr lang="pt-PT" sz="1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Oval 81">
            <a:extLst>
              <a:ext uri="{FF2B5EF4-FFF2-40B4-BE49-F238E27FC236}">
                <a16:creationId xmlns:a16="http://schemas.microsoft.com/office/drawing/2014/main" id="{B20C6278-0005-46F9-B01B-38E832C54C17}"/>
              </a:ext>
            </a:extLst>
          </p:cNvPr>
          <p:cNvSpPr/>
          <p:nvPr/>
        </p:nvSpPr>
        <p:spPr>
          <a:xfrm>
            <a:off x="5742173" y="8874623"/>
            <a:ext cx="1148198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dirty="0">
                <a:solidFill>
                  <a:srgbClr val="FFFFFF"/>
                </a:solidFill>
                <a:latin typeface="Agency FB" pitchFamily="34"/>
              </a:rPr>
              <a:t>Data</a:t>
            </a:r>
          </a:p>
        </p:txBody>
      </p:sp>
      <p:cxnSp>
        <p:nvCxnSpPr>
          <p:cNvPr id="148" name="Conexão reta 80">
            <a:extLst>
              <a:ext uri="{FF2B5EF4-FFF2-40B4-BE49-F238E27FC236}">
                <a16:creationId xmlns:a16="http://schemas.microsoft.com/office/drawing/2014/main" id="{76A80C6A-6203-4842-AA49-5B5BFD16A23F}"/>
              </a:ext>
            </a:extLst>
          </p:cNvPr>
          <p:cNvCxnSpPr>
            <a:cxnSpLocks/>
          </p:cNvCxnSpPr>
          <p:nvPr/>
        </p:nvCxnSpPr>
        <p:spPr>
          <a:xfrm flipH="1">
            <a:off x="6405587" y="8658615"/>
            <a:ext cx="330371" cy="21600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50" name="Oval 81">
            <a:extLst>
              <a:ext uri="{FF2B5EF4-FFF2-40B4-BE49-F238E27FC236}">
                <a16:creationId xmlns:a16="http://schemas.microsoft.com/office/drawing/2014/main" id="{9F69D3BA-06A7-4219-B7E9-5B7ECC423263}"/>
              </a:ext>
            </a:extLst>
          </p:cNvPr>
          <p:cNvSpPr/>
          <p:nvPr/>
        </p:nvSpPr>
        <p:spPr>
          <a:xfrm>
            <a:off x="6995046" y="9015863"/>
            <a:ext cx="2129097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 dirty="0">
                <a:solidFill>
                  <a:srgbClr val="FFFFFF"/>
                </a:solidFill>
                <a:latin typeface="Agency FB" pitchFamily="34"/>
              </a:rPr>
              <a:t>Nº de participantes</a:t>
            </a:r>
          </a:p>
        </p:txBody>
      </p:sp>
      <p:cxnSp>
        <p:nvCxnSpPr>
          <p:cNvPr id="152" name="Conexão reta 80">
            <a:extLst>
              <a:ext uri="{FF2B5EF4-FFF2-40B4-BE49-F238E27FC236}">
                <a16:creationId xmlns:a16="http://schemas.microsoft.com/office/drawing/2014/main" id="{01ABBA2F-5026-4B17-8103-F925F7B7A00C}"/>
              </a:ext>
            </a:extLst>
          </p:cNvPr>
          <p:cNvCxnSpPr>
            <a:cxnSpLocks/>
            <a:endCxn id="150" idx="0"/>
          </p:cNvCxnSpPr>
          <p:nvPr/>
        </p:nvCxnSpPr>
        <p:spPr>
          <a:xfrm>
            <a:off x="7497538" y="8641634"/>
            <a:ext cx="562057" cy="37422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55" name="Conexão reta 80">
            <a:extLst>
              <a:ext uri="{FF2B5EF4-FFF2-40B4-BE49-F238E27FC236}">
                <a16:creationId xmlns:a16="http://schemas.microsoft.com/office/drawing/2014/main" id="{6438B94F-96DA-4ABE-9C66-300F2F0F15A9}"/>
              </a:ext>
            </a:extLst>
          </p:cNvPr>
          <p:cNvCxnSpPr>
            <a:cxnSpLocks/>
          </p:cNvCxnSpPr>
          <p:nvPr/>
        </p:nvCxnSpPr>
        <p:spPr>
          <a:xfrm flipH="1">
            <a:off x="5328031" y="8183321"/>
            <a:ext cx="23076" cy="18587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91022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F9FCCA3-738F-4DE4-90C2-CE5F41C09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784865"/>
              </p:ext>
            </p:extLst>
          </p:nvPr>
        </p:nvGraphicFramePr>
        <p:xfrm>
          <a:off x="1628142" y="454166"/>
          <a:ext cx="6000086" cy="2717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4420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  <a:gridCol w="1635615">
                  <a:extLst>
                    <a:ext uri="{9D8B030D-6E8A-4147-A177-3AD203B41FA5}">
                      <a16:colId xmlns:a16="http://schemas.microsoft.com/office/drawing/2014/main" val="2116403472"/>
                    </a:ext>
                  </a:extLst>
                </a:gridCol>
                <a:gridCol w="1200017">
                  <a:extLst>
                    <a:ext uri="{9D8B030D-6E8A-4147-A177-3AD203B41FA5}">
                      <a16:colId xmlns:a16="http://schemas.microsoft.com/office/drawing/2014/main" val="600480596"/>
                    </a:ext>
                  </a:extLst>
                </a:gridCol>
                <a:gridCol w="1200017">
                  <a:extLst>
                    <a:ext uri="{9D8B030D-6E8A-4147-A177-3AD203B41FA5}">
                      <a16:colId xmlns:a16="http://schemas.microsoft.com/office/drawing/2014/main" val="2376685673"/>
                    </a:ext>
                  </a:extLst>
                </a:gridCol>
                <a:gridCol w="1200017">
                  <a:extLst>
                    <a:ext uri="{9D8B030D-6E8A-4147-A177-3AD203B41FA5}">
                      <a16:colId xmlns:a16="http://schemas.microsoft.com/office/drawing/2014/main" val="2950841847"/>
                    </a:ext>
                  </a:extLst>
                </a:gridCol>
              </a:tblGrid>
              <a:tr h="2717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/>
                        <a:t>NIF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/>
                        <a:t>Data de nascimento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/>
                        <a:t>Pessoa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none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/>
                        <a:t>Endereço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6E9D570-6234-477B-8176-04D2B1BF8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669816"/>
              </p:ext>
            </p:extLst>
          </p:nvPr>
        </p:nvGraphicFramePr>
        <p:xfrm>
          <a:off x="1612901" y="4459588"/>
          <a:ext cx="1437113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113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</a:tblGrid>
              <a:tr h="245779">
                <a:tc>
                  <a:txBody>
                    <a:bodyPr/>
                    <a:lstStyle/>
                    <a:p>
                      <a:r>
                        <a:rPr lang="pt-PT" sz="1100" u="sng" dirty="0"/>
                        <a:t>FK_NIF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0161598A-8886-4A65-BDE5-4FDA0D1B0E05}"/>
              </a:ext>
            </a:extLst>
          </p:cNvPr>
          <p:cNvSpPr txBox="1"/>
          <p:nvPr/>
        </p:nvSpPr>
        <p:spPr>
          <a:xfrm>
            <a:off x="1628142" y="237506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Pessoa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B57437-BEAD-4967-BC43-EF2A2A3BE242}"/>
              </a:ext>
            </a:extLst>
          </p:cNvPr>
          <p:cNvSpPr txBox="1"/>
          <p:nvPr/>
        </p:nvSpPr>
        <p:spPr>
          <a:xfrm>
            <a:off x="1628142" y="979038"/>
            <a:ext cx="745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Visitante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6E41652-EC9B-4484-89A9-74429DECCCFF}"/>
              </a:ext>
            </a:extLst>
          </p:cNvPr>
          <p:cNvSpPr txBox="1"/>
          <p:nvPr/>
        </p:nvSpPr>
        <p:spPr>
          <a:xfrm>
            <a:off x="1628142" y="1508694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Artista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1BB451B-0029-4AA8-9700-05F41E0A9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75071"/>
              </p:ext>
            </p:extLst>
          </p:nvPr>
        </p:nvGraphicFramePr>
        <p:xfrm>
          <a:off x="1628142" y="1721938"/>
          <a:ext cx="1930916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458">
                  <a:extLst>
                    <a:ext uri="{9D8B030D-6E8A-4147-A177-3AD203B41FA5}">
                      <a16:colId xmlns:a16="http://schemas.microsoft.com/office/drawing/2014/main" val="337369652"/>
                    </a:ext>
                  </a:extLst>
                </a:gridCol>
                <a:gridCol w="965458">
                  <a:extLst>
                    <a:ext uri="{9D8B030D-6E8A-4147-A177-3AD203B41FA5}">
                      <a16:colId xmlns:a16="http://schemas.microsoft.com/office/drawing/2014/main" val="3997440601"/>
                    </a:ext>
                  </a:extLst>
                </a:gridCol>
              </a:tblGrid>
              <a:tr h="1832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 dirty="0" err="1"/>
                        <a:t>NIF_Artista</a:t>
                      </a:r>
                      <a:endParaRPr lang="pt-PT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 dirty="0"/>
                        <a:t>Estilo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12659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2208579C-F444-4B6F-87D3-457600069FC3}"/>
              </a:ext>
            </a:extLst>
          </p:cNvPr>
          <p:cNvSpPr txBox="1"/>
          <p:nvPr/>
        </p:nvSpPr>
        <p:spPr>
          <a:xfrm>
            <a:off x="1628142" y="2181945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Funcionário</a:t>
            </a: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DC47F294-0080-4FC8-BDC8-30CEDDE70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526776"/>
              </p:ext>
            </p:extLst>
          </p:nvPr>
        </p:nvGraphicFramePr>
        <p:xfrm>
          <a:off x="1628142" y="2392514"/>
          <a:ext cx="2919402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944">
                  <a:extLst>
                    <a:ext uri="{9D8B030D-6E8A-4147-A177-3AD203B41FA5}">
                      <a16:colId xmlns:a16="http://schemas.microsoft.com/office/drawing/2014/main" val="337369652"/>
                    </a:ext>
                  </a:extLst>
                </a:gridCol>
                <a:gridCol w="1484458">
                  <a:extLst>
                    <a:ext uri="{9D8B030D-6E8A-4147-A177-3AD203B41FA5}">
                      <a16:colId xmlns:a16="http://schemas.microsoft.com/office/drawing/2014/main" val="735778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sng" dirty="0" err="1"/>
                        <a:t>FK_NIF_func</a:t>
                      </a:r>
                      <a:endParaRPr lang="en-US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sng" dirty="0" err="1"/>
                        <a:t>N_de_funcionario</a:t>
                      </a:r>
                      <a:endParaRPr lang="en-US" sz="11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12659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E65FA25F-631E-447A-BC0C-0767209A51C4}"/>
              </a:ext>
            </a:extLst>
          </p:cNvPr>
          <p:cNvSpPr txBox="1"/>
          <p:nvPr/>
        </p:nvSpPr>
        <p:spPr>
          <a:xfrm>
            <a:off x="1628142" y="2805825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Gerente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9693606-007B-486F-A4F3-259CD003F3F0}"/>
              </a:ext>
            </a:extLst>
          </p:cNvPr>
          <p:cNvSpPr txBox="1"/>
          <p:nvPr/>
        </p:nvSpPr>
        <p:spPr>
          <a:xfrm>
            <a:off x="1628142" y="3514990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Guia</a:t>
            </a:r>
          </a:p>
        </p:txBody>
      </p: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5B70E0AC-7D53-47F0-A183-C2B9DADF9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68834"/>
              </p:ext>
            </p:extLst>
          </p:nvPr>
        </p:nvGraphicFramePr>
        <p:xfrm>
          <a:off x="3050423" y="4464403"/>
          <a:ext cx="1503894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3894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</a:tblGrid>
              <a:tr h="183228">
                <a:tc>
                  <a:txBody>
                    <a:bodyPr/>
                    <a:lstStyle/>
                    <a:p>
                      <a:r>
                        <a:rPr lang="pt-PT" sz="1100" dirty="0"/>
                        <a:t>FK_</a:t>
                      </a:r>
                      <a:r>
                        <a:rPr lang="en-US" sz="1100" u="sng" dirty="0" err="1"/>
                        <a:t>N_de_funcionario</a:t>
                      </a:r>
                      <a:endParaRPr lang="pt-P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sp>
        <p:nvSpPr>
          <p:cNvPr id="18" name="CaixaDeTexto 17">
            <a:extLst>
              <a:ext uri="{FF2B5EF4-FFF2-40B4-BE49-F238E27FC236}">
                <a16:creationId xmlns:a16="http://schemas.microsoft.com/office/drawing/2014/main" id="{0DFA136A-0EFA-40CA-BA33-7B5B807C974B}"/>
              </a:ext>
            </a:extLst>
          </p:cNvPr>
          <p:cNvSpPr txBox="1"/>
          <p:nvPr/>
        </p:nvSpPr>
        <p:spPr>
          <a:xfrm>
            <a:off x="1628142" y="4225681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Segurança</a:t>
            </a: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19A0C714-786D-4C6E-927F-9B8FD1F47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473365"/>
              </p:ext>
            </p:extLst>
          </p:nvPr>
        </p:nvGraphicFramePr>
        <p:xfrm>
          <a:off x="2993757" y="5167495"/>
          <a:ext cx="1560556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556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</a:tblGrid>
              <a:tr h="183228">
                <a:tc>
                  <a:txBody>
                    <a:bodyPr/>
                    <a:lstStyle/>
                    <a:p>
                      <a:r>
                        <a:rPr lang="pt-PT" sz="1100" dirty="0"/>
                        <a:t>FK_</a:t>
                      </a:r>
                      <a:r>
                        <a:rPr lang="en-US" sz="1100" u="sng" dirty="0" err="1"/>
                        <a:t>N_de_funcionario</a:t>
                      </a:r>
                      <a:endParaRPr lang="pt-P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sp>
        <p:nvSpPr>
          <p:cNvPr id="20" name="CaixaDeTexto 19">
            <a:extLst>
              <a:ext uri="{FF2B5EF4-FFF2-40B4-BE49-F238E27FC236}">
                <a16:creationId xmlns:a16="http://schemas.microsoft.com/office/drawing/2014/main" id="{A3FB2338-7C29-4D4F-8180-CF34FF6F771C}"/>
              </a:ext>
            </a:extLst>
          </p:cNvPr>
          <p:cNvSpPr txBox="1"/>
          <p:nvPr/>
        </p:nvSpPr>
        <p:spPr>
          <a:xfrm>
            <a:off x="1628142" y="4965311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Rececionista</a:t>
            </a:r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04A572EA-C0E3-4467-B0CE-A6938F9A8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791836"/>
              </p:ext>
            </p:extLst>
          </p:nvPr>
        </p:nvGraphicFramePr>
        <p:xfrm>
          <a:off x="1612901" y="5867324"/>
          <a:ext cx="1200018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018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</a:tblGrid>
              <a:tr h="183228">
                <a:tc>
                  <a:txBody>
                    <a:bodyPr/>
                    <a:lstStyle/>
                    <a:p>
                      <a:r>
                        <a:rPr lang="pt-PT" sz="1100" u="sng" dirty="0"/>
                        <a:t>Nº do bilhete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sp>
        <p:nvSpPr>
          <p:cNvPr id="22" name="CaixaDeTexto 21">
            <a:extLst>
              <a:ext uri="{FF2B5EF4-FFF2-40B4-BE49-F238E27FC236}">
                <a16:creationId xmlns:a16="http://schemas.microsoft.com/office/drawing/2014/main" id="{4AB6D8D9-CC23-405D-AF49-74F84381F252}"/>
              </a:ext>
            </a:extLst>
          </p:cNvPr>
          <p:cNvSpPr txBox="1"/>
          <p:nvPr/>
        </p:nvSpPr>
        <p:spPr>
          <a:xfrm>
            <a:off x="1612901" y="5632346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Bilhete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4D9CF91-1954-4BDC-B408-9A477FAFB51C}"/>
              </a:ext>
            </a:extLst>
          </p:cNvPr>
          <p:cNvSpPr txBox="1"/>
          <p:nvPr/>
        </p:nvSpPr>
        <p:spPr>
          <a:xfrm>
            <a:off x="1612901" y="6304461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Sala</a:t>
            </a:r>
          </a:p>
        </p:txBody>
      </p: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84FD10C8-1548-4E99-A056-D6F7C6CA7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184073"/>
              </p:ext>
            </p:extLst>
          </p:nvPr>
        </p:nvGraphicFramePr>
        <p:xfrm>
          <a:off x="1597660" y="6540430"/>
          <a:ext cx="2092958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944">
                  <a:extLst>
                    <a:ext uri="{9D8B030D-6E8A-4147-A177-3AD203B41FA5}">
                      <a16:colId xmlns:a16="http://schemas.microsoft.com/office/drawing/2014/main" val="337369652"/>
                    </a:ext>
                  </a:extLst>
                </a:gridCol>
                <a:gridCol w="658014">
                  <a:extLst>
                    <a:ext uri="{9D8B030D-6E8A-4147-A177-3AD203B41FA5}">
                      <a16:colId xmlns:a16="http://schemas.microsoft.com/office/drawing/2014/main" val="735778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/>
                        <a:t>Nº da sala</a:t>
                      </a:r>
                      <a:endParaRPr lang="en-US" sz="11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none" dirty="0" err="1"/>
                        <a:t>Piso</a:t>
                      </a:r>
                      <a:endParaRPr lang="en-US" sz="11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12659"/>
                  </a:ext>
                </a:extLst>
              </a:tr>
            </a:tbl>
          </a:graphicData>
        </a:graphic>
      </p:graphicFrame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D0E81489-E895-4155-9CE8-BB487FC81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25168"/>
              </p:ext>
            </p:extLst>
          </p:nvPr>
        </p:nvGraphicFramePr>
        <p:xfrm>
          <a:off x="1609724" y="7166832"/>
          <a:ext cx="3876669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005">
                  <a:extLst>
                    <a:ext uri="{9D8B030D-6E8A-4147-A177-3AD203B41FA5}">
                      <a16:colId xmlns:a16="http://schemas.microsoft.com/office/drawing/2014/main" val="4283604483"/>
                    </a:ext>
                  </a:extLst>
                </a:gridCol>
                <a:gridCol w="1575877">
                  <a:extLst>
                    <a:ext uri="{9D8B030D-6E8A-4147-A177-3AD203B41FA5}">
                      <a16:colId xmlns:a16="http://schemas.microsoft.com/office/drawing/2014/main" val="1898828488"/>
                    </a:ext>
                  </a:extLst>
                </a:gridCol>
                <a:gridCol w="694620">
                  <a:extLst>
                    <a:ext uri="{9D8B030D-6E8A-4147-A177-3AD203B41FA5}">
                      <a16:colId xmlns:a16="http://schemas.microsoft.com/office/drawing/2014/main" val="810413911"/>
                    </a:ext>
                  </a:extLst>
                </a:gridCol>
                <a:gridCol w="969167">
                  <a:extLst>
                    <a:ext uri="{9D8B030D-6E8A-4147-A177-3AD203B41FA5}">
                      <a16:colId xmlns:a16="http://schemas.microsoft.com/office/drawing/2014/main" val="14970534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/>
                        <a:t>Estilo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/>
                        <a:t>Data em exposição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sng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sng" err="1"/>
                        <a:t>FK_Num_sala</a:t>
                      </a:r>
                      <a:endParaRPr lang="pt-PT" sz="1100" u="sn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949530"/>
                  </a:ext>
                </a:extLst>
              </a:tr>
            </a:tbl>
          </a:graphicData>
        </a:graphic>
      </p:graphicFrame>
      <p:sp>
        <p:nvSpPr>
          <p:cNvPr id="29" name="CaixaDeTexto 24">
            <a:extLst>
              <a:ext uri="{FF2B5EF4-FFF2-40B4-BE49-F238E27FC236}">
                <a16:creationId xmlns:a16="http://schemas.microsoft.com/office/drawing/2014/main" id="{A1BBECE6-17E8-48EC-872A-969C3B5E471A}"/>
              </a:ext>
            </a:extLst>
          </p:cNvPr>
          <p:cNvSpPr txBox="1"/>
          <p:nvPr/>
        </p:nvSpPr>
        <p:spPr>
          <a:xfrm>
            <a:off x="1561996" y="6932200"/>
            <a:ext cx="250447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100" b="1" dirty="0"/>
              <a:t>Exposição</a:t>
            </a:r>
            <a:endParaRPr lang="en-US" b="1" dirty="0"/>
          </a:p>
        </p:txBody>
      </p:sp>
      <p:graphicFrame>
        <p:nvGraphicFramePr>
          <p:cNvPr id="31" name="Tabela 4">
            <a:extLst>
              <a:ext uri="{FF2B5EF4-FFF2-40B4-BE49-F238E27FC236}">
                <a16:creationId xmlns:a16="http://schemas.microsoft.com/office/drawing/2014/main" id="{622C590F-E69F-4795-A128-AD063B658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192802"/>
              </p:ext>
            </p:extLst>
          </p:nvPr>
        </p:nvGraphicFramePr>
        <p:xfrm>
          <a:off x="1636029" y="8211864"/>
          <a:ext cx="4219519" cy="2717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704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  <a:gridCol w="1305539">
                  <a:extLst>
                    <a:ext uri="{9D8B030D-6E8A-4147-A177-3AD203B41FA5}">
                      <a16:colId xmlns:a16="http://schemas.microsoft.com/office/drawing/2014/main" val="2116403472"/>
                    </a:ext>
                  </a:extLst>
                </a:gridCol>
                <a:gridCol w="558876">
                  <a:extLst>
                    <a:ext uri="{9D8B030D-6E8A-4147-A177-3AD203B41FA5}">
                      <a16:colId xmlns:a16="http://schemas.microsoft.com/office/drawing/2014/main" val="6004805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76685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7948582"/>
                    </a:ext>
                  </a:extLst>
                </a:gridCol>
              </a:tblGrid>
              <a:tr h="2717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/>
                        <a:t>Referência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/>
                        <a:t>Data de produção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none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none"/>
                        <a:t>Título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sp>
        <p:nvSpPr>
          <p:cNvPr id="32" name="CaixaDeTexto 31">
            <a:extLst>
              <a:ext uri="{FF2B5EF4-FFF2-40B4-BE49-F238E27FC236}">
                <a16:creationId xmlns:a16="http://schemas.microsoft.com/office/drawing/2014/main" id="{74D10D5E-411C-4D25-9CBB-36C2391DCAB5}"/>
              </a:ext>
            </a:extLst>
          </p:cNvPr>
          <p:cNvSpPr txBox="1"/>
          <p:nvPr/>
        </p:nvSpPr>
        <p:spPr>
          <a:xfrm>
            <a:off x="1606404" y="8017087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110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1FC0A41-6F07-457C-8D21-5E381092F1EC}"/>
              </a:ext>
            </a:extLst>
          </p:cNvPr>
          <p:cNvSpPr txBox="1"/>
          <p:nvPr/>
        </p:nvSpPr>
        <p:spPr>
          <a:xfrm>
            <a:off x="1607580" y="7970517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Obra de Arte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22A2E53-772B-45D3-9706-0CBED6BFAE22}"/>
              </a:ext>
            </a:extLst>
          </p:cNvPr>
          <p:cNvSpPr txBox="1"/>
          <p:nvPr/>
        </p:nvSpPr>
        <p:spPr>
          <a:xfrm>
            <a:off x="1606404" y="8871273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Filme</a:t>
            </a:r>
          </a:p>
        </p:txBody>
      </p:sp>
      <p:graphicFrame>
        <p:nvGraphicFramePr>
          <p:cNvPr id="36" name="Tabela 4">
            <a:extLst>
              <a:ext uri="{FF2B5EF4-FFF2-40B4-BE49-F238E27FC236}">
                <a16:creationId xmlns:a16="http://schemas.microsoft.com/office/drawing/2014/main" id="{F520FAED-5C85-44FE-BE8C-DA5E3C3DB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925167"/>
              </p:ext>
            </p:extLst>
          </p:nvPr>
        </p:nvGraphicFramePr>
        <p:xfrm>
          <a:off x="1620523" y="9087264"/>
          <a:ext cx="4800070" cy="2717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455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  <a:gridCol w="791573">
                  <a:extLst>
                    <a:ext uri="{9D8B030D-6E8A-4147-A177-3AD203B41FA5}">
                      <a16:colId xmlns:a16="http://schemas.microsoft.com/office/drawing/2014/main" val="2116403472"/>
                    </a:ext>
                  </a:extLst>
                </a:gridCol>
                <a:gridCol w="960014">
                  <a:extLst>
                    <a:ext uri="{9D8B030D-6E8A-4147-A177-3AD203B41FA5}">
                      <a16:colId xmlns:a16="http://schemas.microsoft.com/office/drawing/2014/main" val="600480596"/>
                    </a:ext>
                  </a:extLst>
                </a:gridCol>
                <a:gridCol w="960014">
                  <a:extLst>
                    <a:ext uri="{9D8B030D-6E8A-4147-A177-3AD203B41FA5}">
                      <a16:colId xmlns:a16="http://schemas.microsoft.com/office/drawing/2014/main" val="2376685673"/>
                    </a:ext>
                  </a:extLst>
                </a:gridCol>
                <a:gridCol w="960014">
                  <a:extLst>
                    <a:ext uri="{9D8B030D-6E8A-4147-A177-3AD203B41FA5}">
                      <a16:colId xmlns:a16="http://schemas.microsoft.com/office/drawing/2014/main" val="1794212842"/>
                    </a:ext>
                  </a:extLst>
                </a:gridCol>
              </a:tblGrid>
              <a:tr h="271779">
                <a:tc>
                  <a:txBody>
                    <a:bodyPr/>
                    <a:lstStyle/>
                    <a:p>
                      <a:r>
                        <a:rPr lang="pt-PT" sz="1100" u="sng" dirty="0" err="1"/>
                        <a:t>FK_Referencia</a:t>
                      </a:r>
                      <a:endParaRPr lang="pt-PT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/>
                        <a:t>Género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/>
                        <a:t>Realizador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none"/>
                        <a:t>Duração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none" dirty="0"/>
                        <a:t>Elenco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sp>
        <p:nvSpPr>
          <p:cNvPr id="37" name="CaixaDeTexto 36">
            <a:extLst>
              <a:ext uri="{FF2B5EF4-FFF2-40B4-BE49-F238E27FC236}">
                <a16:creationId xmlns:a16="http://schemas.microsoft.com/office/drawing/2014/main" id="{5CF0C0BF-A9F9-422D-9FA1-6362AEF798E3}"/>
              </a:ext>
            </a:extLst>
          </p:cNvPr>
          <p:cNvSpPr txBox="1"/>
          <p:nvPr/>
        </p:nvSpPr>
        <p:spPr>
          <a:xfrm>
            <a:off x="1606404" y="9510576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Pintura</a:t>
            </a:r>
          </a:p>
        </p:txBody>
      </p:sp>
      <p:graphicFrame>
        <p:nvGraphicFramePr>
          <p:cNvPr id="38" name="Tabela 37">
            <a:extLst>
              <a:ext uri="{FF2B5EF4-FFF2-40B4-BE49-F238E27FC236}">
                <a16:creationId xmlns:a16="http://schemas.microsoft.com/office/drawing/2014/main" id="{9B143D66-A0F5-445D-B329-66A6C8E3D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864656"/>
              </p:ext>
            </p:extLst>
          </p:nvPr>
        </p:nvGraphicFramePr>
        <p:xfrm>
          <a:off x="1619104" y="9721145"/>
          <a:ext cx="1987722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6455">
                  <a:extLst>
                    <a:ext uri="{9D8B030D-6E8A-4147-A177-3AD203B41FA5}">
                      <a16:colId xmlns:a16="http://schemas.microsoft.com/office/drawing/2014/main" val="337369652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735778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 dirty="0" err="1"/>
                        <a:t>FK_Referencia</a:t>
                      </a:r>
                      <a:endParaRPr lang="pt-PT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none" dirty="0"/>
                        <a:t>Técnica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12659"/>
                  </a:ext>
                </a:extLst>
              </a:tr>
            </a:tbl>
          </a:graphicData>
        </a:graphic>
      </p:graphicFrame>
      <p:graphicFrame>
        <p:nvGraphicFramePr>
          <p:cNvPr id="39" name="Tabela 38">
            <a:extLst>
              <a:ext uri="{FF2B5EF4-FFF2-40B4-BE49-F238E27FC236}">
                <a16:creationId xmlns:a16="http://schemas.microsoft.com/office/drawing/2014/main" id="{E489A40C-37E9-41D3-A3CA-0A1EA11ED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795595"/>
              </p:ext>
            </p:extLst>
          </p:nvPr>
        </p:nvGraphicFramePr>
        <p:xfrm>
          <a:off x="1619104" y="10355757"/>
          <a:ext cx="2605788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6455">
                  <a:extLst>
                    <a:ext uri="{9D8B030D-6E8A-4147-A177-3AD203B41FA5}">
                      <a16:colId xmlns:a16="http://schemas.microsoft.com/office/drawing/2014/main" val="42836044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98828488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81041391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 dirty="0" err="1"/>
                        <a:t>FK_Referencia</a:t>
                      </a:r>
                      <a:endParaRPr lang="pt-PT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/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none" dirty="0"/>
                        <a:t>Técnica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949530"/>
                  </a:ext>
                </a:extLst>
              </a:tr>
            </a:tbl>
          </a:graphicData>
        </a:graphic>
      </p:graphicFrame>
      <p:sp>
        <p:nvSpPr>
          <p:cNvPr id="40" name="CaixaDeTexto 24">
            <a:extLst>
              <a:ext uri="{FF2B5EF4-FFF2-40B4-BE49-F238E27FC236}">
                <a16:creationId xmlns:a16="http://schemas.microsoft.com/office/drawing/2014/main" id="{FCB2BD57-A881-468D-8CC2-2762CC208E6F}"/>
              </a:ext>
            </a:extLst>
          </p:cNvPr>
          <p:cNvSpPr txBox="1"/>
          <p:nvPr/>
        </p:nvSpPr>
        <p:spPr>
          <a:xfrm>
            <a:off x="1636029" y="10110478"/>
            <a:ext cx="250447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100" b="1" dirty="0"/>
              <a:t>Escultura</a:t>
            </a:r>
            <a:endParaRPr lang="en-US" b="1" dirty="0"/>
          </a:p>
        </p:txBody>
      </p:sp>
      <p:cxnSp>
        <p:nvCxnSpPr>
          <p:cNvPr id="44" name="Conexão reta 43">
            <a:extLst>
              <a:ext uri="{FF2B5EF4-FFF2-40B4-BE49-F238E27FC236}">
                <a16:creationId xmlns:a16="http://schemas.microsoft.com/office/drawing/2014/main" id="{C6CD35DD-05B6-43F1-9E04-7155A66E846D}"/>
              </a:ext>
            </a:extLst>
          </p:cNvPr>
          <p:cNvCxnSpPr>
            <a:cxnSpLocks/>
          </p:cNvCxnSpPr>
          <p:nvPr/>
        </p:nvCxnSpPr>
        <p:spPr>
          <a:xfrm flipH="1">
            <a:off x="1475742" y="1018730"/>
            <a:ext cx="745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4E58845E-18C3-49B3-90F4-4A0E9873E987}"/>
              </a:ext>
            </a:extLst>
          </p:cNvPr>
          <p:cNvCxnSpPr>
            <a:cxnSpLocks/>
          </p:cNvCxnSpPr>
          <p:nvPr/>
        </p:nvCxnSpPr>
        <p:spPr>
          <a:xfrm>
            <a:off x="1476611" y="1018730"/>
            <a:ext cx="0" cy="51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9A2DE634-9266-4888-BAA2-C6B91FF5F2D3}"/>
              </a:ext>
            </a:extLst>
          </p:cNvPr>
          <p:cNvCxnSpPr>
            <a:cxnSpLocks/>
          </p:cNvCxnSpPr>
          <p:nvPr/>
        </p:nvCxnSpPr>
        <p:spPr>
          <a:xfrm>
            <a:off x="1476611" y="1537230"/>
            <a:ext cx="372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FEC0E7C4-9576-4F7D-BCCA-CD9690D52738}"/>
              </a:ext>
            </a:extLst>
          </p:cNvPr>
          <p:cNvCxnSpPr>
            <a:cxnSpLocks/>
          </p:cNvCxnSpPr>
          <p:nvPr/>
        </p:nvCxnSpPr>
        <p:spPr>
          <a:xfrm flipV="1">
            <a:off x="1780542" y="725946"/>
            <a:ext cx="869" cy="11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53">
            <a:extLst>
              <a:ext uri="{FF2B5EF4-FFF2-40B4-BE49-F238E27FC236}">
                <a16:creationId xmlns:a16="http://schemas.microsoft.com/office/drawing/2014/main" id="{6BC06BFE-846A-4BEB-B361-DBE1F0EFC893}"/>
              </a:ext>
            </a:extLst>
          </p:cNvPr>
          <p:cNvCxnSpPr/>
          <p:nvPr/>
        </p:nvCxnSpPr>
        <p:spPr>
          <a:xfrm flipV="1">
            <a:off x="1849145" y="1469697"/>
            <a:ext cx="0" cy="6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7ABEBEC7-6C2D-48FB-9634-909127345DFC}"/>
              </a:ext>
            </a:extLst>
          </p:cNvPr>
          <p:cNvCxnSpPr>
            <a:cxnSpLocks/>
          </p:cNvCxnSpPr>
          <p:nvPr/>
        </p:nvCxnSpPr>
        <p:spPr>
          <a:xfrm flipV="1">
            <a:off x="1933811" y="725945"/>
            <a:ext cx="0" cy="17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unidirecional 55">
            <a:extLst>
              <a:ext uri="{FF2B5EF4-FFF2-40B4-BE49-F238E27FC236}">
                <a16:creationId xmlns:a16="http://schemas.microsoft.com/office/drawing/2014/main" id="{2EAC144D-1EEE-4231-89DF-29530BCF3175}"/>
              </a:ext>
            </a:extLst>
          </p:cNvPr>
          <p:cNvCxnSpPr>
            <a:cxnSpLocks/>
          </p:cNvCxnSpPr>
          <p:nvPr/>
        </p:nvCxnSpPr>
        <p:spPr>
          <a:xfrm flipV="1">
            <a:off x="2069277" y="725943"/>
            <a:ext cx="0" cy="23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xão reta unidirecional 56">
            <a:extLst>
              <a:ext uri="{FF2B5EF4-FFF2-40B4-BE49-F238E27FC236}">
                <a16:creationId xmlns:a16="http://schemas.microsoft.com/office/drawing/2014/main" id="{CF9A2957-FF4C-49E0-B6D0-D9567821C55A}"/>
              </a:ext>
            </a:extLst>
          </p:cNvPr>
          <p:cNvCxnSpPr>
            <a:cxnSpLocks/>
          </p:cNvCxnSpPr>
          <p:nvPr/>
        </p:nvCxnSpPr>
        <p:spPr>
          <a:xfrm flipV="1">
            <a:off x="2221677" y="717474"/>
            <a:ext cx="0" cy="30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xão reta 65">
            <a:extLst>
              <a:ext uri="{FF2B5EF4-FFF2-40B4-BE49-F238E27FC236}">
                <a16:creationId xmlns:a16="http://schemas.microsoft.com/office/drawing/2014/main" id="{CAC44E77-8EEB-4D8A-B264-C5868BFE18A3}"/>
              </a:ext>
            </a:extLst>
          </p:cNvPr>
          <p:cNvCxnSpPr>
            <a:cxnSpLocks/>
          </p:cNvCxnSpPr>
          <p:nvPr/>
        </p:nvCxnSpPr>
        <p:spPr>
          <a:xfrm flipH="1">
            <a:off x="1405704" y="963613"/>
            <a:ext cx="663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xão reta 68">
            <a:extLst>
              <a:ext uri="{FF2B5EF4-FFF2-40B4-BE49-F238E27FC236}">
                <a16:creationId xmlns:a16="http://schemas.microsoft.com/office/drawing/2014/main" id="{A2F2EED0-0CE7-4EA9-B9F6-58A954A3EF63}"/>
              </a:ext>
            </a:extLst>
          </p:cNvPr>
          <p:cNvCxnSpPr>
            <a:cxnSpLocks/>
          </p:cNvCxnSpPr>
          <p:nvPr/>
        </p:nvCxnSpPr>
        <p:spPr>
          <a:xfrm flipH="1">
            <a:off x="1275528" y="898525"/>
            <a:ext cx="658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xão reta 70">
            <a:extLst>
              <a:ext uri="{FF2B5EF4-FFF2-40B4-BE49-F238E27FC236}">
                <a16:creationId xmlns:a16="http://schemas.microsoft.com/office/drawing/2014/main" id="{E2ADC41B-EB6F-4547-AA37-1C939F6AA538}"/>
              </a:ext>
            </a:extLst>
          </p:cNvPr>
          <p:cNvCxnSpPr>
            <a:cxnSpLocks/>
          </p:cNvCxnSpPr>
          <p:nvPr/>
        </p:nvCxnSpPr>
        <p:spPr>
          <a:xfrm flipH="1">
            <a:off x="1154878" y="843554"/>
            <a:ext cx="625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xão reta 80">
            <a:extLst>
              <a:ext uri="{FF2B5EF4-FFF2-40B4-BE49-F238E27FC236}">
                <a16:creationId xmlns:a16="http://schemas.microsoft.com/office/drawing/2014/main" id="{B3FF0CF8-D810-4FEB-83BB-A1724EC4F394}"/>
              </a:ext>
            </a:extLst>
          </p:cNvPr>
          <p:cNvCxnSpPr>
            <a:cxnSpLocks/>
          </p:cNvCxnSpPr>
          <p:nvPr/>
        </p:nvCxnSpPr>
        <p:spPr>
          <a:xfrm>
            <a:off x="1405704" y="963613"/>
            <a:ext cx="0" cy="111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675ACC40-2B12-4486-8E96-9315276319E4}"/>
              </a:ext>
            </a:extLst>
          </p:cNvPr>
          <p:cNvCxnSpPr>
            <a:cxnSpLocks/>
          </p:cNvCxnSpPr>
          <p:nvPr/>
        </p:nvCxnSpPr>
        <p:spPr>
          <a:xfrm>
            <a:off x="1275528" y="898525"/>
            <a:ext cx="0" cy="188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xão reta 86">
            <a:extLst>
              <a:ext uri="{FF2B5EF4-FFF2-40B4-BE49-F238E27FC236}">
                <a16:creationId xmlns:a16="http://schemas.microsoft.com/office/drawing/2014/main" id="{7C2483E5-DB5A-41BB-B111-B7426007A3C1}"/>
              </a:ext>
            </a:extLst>
          </p:cNvPr>
          <p:cNvCxnSpPr>
            <a:cxnSpLocks/>
          </p:cNvCxnSpPr>
          <p:nvPr/>
        </p:nvCxnSpPr>
        <p:spPr>
          <a:xfrm>
            <a:off x="1154878" y="843554"/>
            <a:ext cx="0" cy="2607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xão reta 88">
            <a:extLst>
              <a:ext uri="{FF2B5EF4-FFF2-40B4-BE49-F238E27FC236}">
                <a16:creationId xmlns:a16="http://schemas.microsoft.com/office/drawing/2014/main" id="{43C4A0EB-6C5B-4A3E-9C16-7386D9EB67AB}"/>
              </a:ext>
            </a:extLst>
          </p:cNvPr>
          <p:cNvCxnSpPr>
            <a:cxnSpLocks/>
          </p:cNvCxnSpPr>
          <p:nvPr/>
        </p:nvCxnSpPr>
        <p:spPr>
          <a:xfrm>
            <a:off x="1403775" y="2079625"/>
            <a:ext cx="445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xão reta 90">
            <a:extLst>
              <a:ext uri="{FF2B5EF4-FFF2-40B4-BE49-F238E27FC236}">
                <a16:creationId xmlns:a16="http://schemas.microsoft.com/office/drawing/2014/main" id="{DCF5B899-500E-4682-85B0-46DD58EDA659}"/>
              </a:ext>
            </a:extLst>
          </p:cNvPr>
          <p:cNvCxnSpPr>
            <a:cxnSpLocks/>
          </p:cNvCxnSpPr>
          <p:nvPr/>
        </p:nvCxnSpPr>
        <p:spPr>
          <a:xfrm flipV="1">
            <a:off x="1849145" y="1981019"/>
            <a:ext cx="0" cy="9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xão reta 96">
            <a:extLst>
              <a:ext uri="{FF2B5EF4-FFF2-40B4-BE49-F238E27FC236}">
                <a16:creationId xmlns:a16="http://schemas.microsoft.com/office/drawing/2014/main" id="{C858227C-E57B-4A03-87AA-8B3E8320F8FC}"/>
              </a:ext>
            </a:extLst>
          </p:cNvPr>
          <p:cNvCxnSpPr>
            <a:cxnSpLocks/>
          </p:cNvCxnSpPr>
          <p:nvPr/>
        </p:nvCxnSpPr>
        <p:spPr>
          <a:xfrm>
            <a:off x="1275528" y="2781300"/>
            <a:ext cx="629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>
            <a:extLst>
              <a:ext uri="{FF2B5EF4-FFF2-40B4-BE49-F238E27FC236}">
                <a16:creationId xmlns:a16="http://schemas.microsoft.com/office/drawing/2014/main" id="{8910BFB7-D972-4839-8FDD-22AF007EEFF6}"/>
              </a:ext>
            </a:extLst>
          </p:cNvPr>
          <p:cNvCxnSpPr>
            <a:cxnSpLocks/>
          </p:cNvCxnSpPr>
          <p:nvPr/>
        </p:nvCxnSpPr>
        <p:spPr>
          <a:xfrm flipV="1">
            <a:off x="1905236" y="2651594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ela 100">
            <a:extLst>
              <a:ext uri="{FF2B5EF4-FFF2-40B4-BE49-F238E27FC236}">
                <a16:creationId xmlns:a16="http://schemas.microsoft.com/office/drawing/2014/main" id="{DB77FC23-A5DA-44BA-B42C-6DB2A0BEA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399036"/>
              </p:ext>
            </p:extLst>
          </p:nvPr>
        </p:nvGraphicFramePr>
        <p:xfrm>
          <a:off x="1628142" y="3049702"/>
          <a:ext cx="2919402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944">
                  <a:extLst>
                    <a:ext uri="{9D8B030D-6E8A-4147-A177-3AD203B41FA5}">
                      <a16:colId xmlns:a16="http://schemas.microsoft.com/office/drawing/2014/main" val="2175269278"/>
                    </a:ext>
                  </a:extLst>
                </a:gridCol>
                <a:gridCol w="1484458">
                  <a:extLst>
                    <a:ext uri="{9D8B030D-6E8A-4147-A177-3AD203B41FA5}">
                      <a16:colId xmlns:a16="http://schemas.microsoft.com/office/drawing/2014/main" val="3018702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sng" dirty="0"/>
                        <a:t>FK_NIF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sng" dirty="0" err="1"/>
                        <a:t>FK_N_de_funcionario</a:t>
                      </a:r>
                      <a:endParaRPr lang="en-US" sz="11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7991"/>
                  </a:ext>
                </a:extLst>
              </a:tr>
            </a:tbl>
          </a:graphicData>
        </a:graphic>
      </p:graphicFrame>
      <p:cxnSp>
        <p:nvCxnSpPr>
          <p:cNvPr id="104" name="Conexão reta 103">
            <a:extLst>
              <a:ext uri="{FF2B5EF4-FFF2-40B4-BE49-F238E27FC236}">
                <a16:creationId xmlns:a16="http://schemas.microsoft.com/office/drawing/2014/main" id="{1E218534-852A-4C59-BA5B-9FAF5C07DE3A}"/>
              </a:ext>
            </a:extLst>
          </p:cNvPr>
          <p:cNvCxnSpPr>
            <a:cxnSpLocks/>
          </p:cNvCxnSpPr>
          <p:nvPr/>
        </p:nvCxnSpPr>
        <p:spPr>
          <a:xfrm flipV="1">
            <a:off x="1890419" y="3308782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xão reta 104">
            <a:extLst>
              <a:ext uri="{FF2B5EF4-FFF2-40B4-BE49-F238E27FC236}">
                <a16:creationId xmlns:a16="http://schemas.microsoft.com/office/drawing/2014/main" id="{1475C666-B217-4175-B484-5352C30E2542}"/>
              </a:ext>
            </a:extLst>
          </p:cNvPr>
          <p:cNvCxnSpPr>
            <a:cxnSpLocks/>
          </p:cNvCxnSpPr>
          <p:nvPr/>
        </p:nvCxnSpPr>
        <p:spPr>
          <a:xfrm>
            <a:off x="1154878" y="3435350"/>
            <a:ext cx="735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ela 107">
            <a:extLst>
              <a:ext uri="{FF2B5EF4-FFF2-40B4-BE49-F238E27FC236}">
                <a16:creationId xmlns:a16="http://schemas.microsoft.com/office/drawing/2014/main" id="{624FB53F-6543-4B9F-9C4F-A8463B736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8950"/>
              </p:ext>
            </p:extLst>
          </p:nvPr>
        </p:nvGraphicFramePr>
        <p:xfrm>
          <a:off x="1628142" y="3759469"/>
          <a:ext cx="2919402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944">
                  <a:extLst>
                    <a:ext uri="{9D8B030D-6E8A-4147-A177-3AD203B41FA5}">
                      <a16:colId xmlns:a16="http://schemas.microsoft.com/office/drawing/2014/main" val="2175269278"/>
                    </a:ext>
                  </a:extLst>
                </a:gridCol>
                <a:gridCol w="1484458">
                  <a:extLst>
                    <a:ext uri="{9D8B030D-6E8A-4147-A177-3AD203B41FA5}">
                      <a16:colId xmlns:a16="http://schemas.microsoft.com/office/drawing/2014/main" val="3018702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sng" dirty="0"/>
                        <a:t>FK_NIF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sng" dirty="0" err="1"/>
                        <a:t>FK_N_de_funcionario</a:t>
                      </a:r>
                      <a:endParaRPr lang="en-US" sz="11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7991"/>
                  </a:ext>
                </a:extLst>
              </a:tr>
            </a:tbl>
          </a:graphicData>
        </a:graphic>
      </p:graphicFrame>
      <p:cxnSp>
        <p:nvCxnSpPr>
          <p:cNvPr id="109" name="Conexão reta 108">
            <a:extLst>
              <a:ext uri="{FF2B5EF4-FFF2-40B4-BE49-F238E27FC236}">
                <a16:creationId xmlns:a16="http://schemas.microsoft.com/office/drawing/2014/main" id="{12984A90-26DF-4265-A274-D2F908123C2C}"/>
              </a:ext>
            </a:extLst>
          </p:cNvPr>
          <p:cNvCxnSpPr>
            <a:cxnSpLocks/>
          </p:cNvCxnSpPr>
          <p:nvPr/>
        </p:nvCxnSpPr>
        <p:spPr>
          <a:xfrm flipV="1">
            <a:off x="1873485" y="4018549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xão reta 109">
            <a:extLst>
              <a:ext uri="{FF2B5EF4-FFF2-40B4-BE49-F238E27FC236}">
                <a16:creationId xmlns:a16="http://schemas.microsoft.com/office/drawing/2014/main" id="{669D7F55-C1A7-4FAD-A6D8-BDB50C7AC95F}"/>
              </a:ext>
            </a:extLst>
          </p:cNvPr>
          <p:cNvCxnSpPr>
            <a:cxnSpLocks/>
          </p:cNvCxnSpPr>
          <p:nvPr/>
        </p:nvCxnSpPr>
        <p:spPr>
          <a:xfrm>
            <a:off x="1034228" y="4146668"/>
            <a:ext cx="839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xão reta 112">
            <a:extLst>
              <a:ext uri="{FF2B5EF4-FFF2-40B4-BE49-F238E27FC236}">
                <a16:creationId xmlns:a16="http://schemas.microsoft.com/office/drawing/2014/main" id="{3A2C3BCB-D983-4271-AD41-E4C5C3034194}"/>
              </a:ext>
            </a:extLst>
          </p:cNvPr>
          <p:cNvCxnSpPr>
            <a:cxnSpLocks/>
          </p:cNvCxnSpPr>
          <p:nvPr/>
        </p:nvCxnSpPr>
        <p:spPr>
          <a:xfrm>
            <a:off x="1031053" y="590055"/>
            <a:ext cx="0" cy="355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xão reta 119">
            <a:extLst>
              <a:ext uri="{FF2B5EF4-FFF2-40B4-BE49-F238E27FC236}">
                <a16:creationId xmlns:a16="http://schemas.microsoft.com/office/drawing/2014/main" id="{FAFDC5D6-52AE-46B1-A153-A20B36CFA837}"/>
              </a:ext>
            </a:extLst>
          </p:cNvPr>
          <p:cNvCxnSpPr>
            <a:cxnSpLocks/>
          </p:cNvCxnSpPr>
          <p:nvPr/>
        </p:nvCxnSpPr>
        <p:spPr>
          <a:xfrm flipV="1">
            <a:off x="3167711" y="4718668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xão reta 120">
            <a:extLst>
              <a:ext uri="{FF2B5EF4-FFF2-40B4-BE49-F238E27FC236}">
                <a16:creationId xmlns:a16="http://schemas.microsoft.com/office/drawing/2014/main" id="{11F5A035-3617-4696-951A-B504096F7369}"/>
              </a:ext>
            </a:extLst>
          </p:cNvPr>
          <p:cNvCxnSpPr>
            <a:cxnSpLocks/>
          </p:cNvCxnSpPr>
          <p:nvPr/>
        </p:nvCxnSpPr>
        <p:spPr>
          <a:xfrm flipV="1">
            <a:off x="3069917" y="5426576"/>
            <a:ext cx="0" cy="170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xão reta 121">
            <a:extLst>
              <a:ext uri="{FF2B5EF4-FFF2-40B4-BE49-F238E27FC236}">
                <a16:creationId xmlns:a16="http://schemas.microsoft.com/office/drawing/2014/main" id="{4A315CE1-D203-4481-AF14-A193AA4D7810}"/>
              </a:ext>
            </a:extLst>
          </p:cNvPr>
          <p:cNvCxnSpPr>
            <a:cxnSpLocks/>
          </p:cNvCxnSpPr>
          <p:nvPr/>
        </p:nvCxnSpPr>
        <p:spPr>
          <a:xfrm flipV="1">
            <a:off x="3289535" y="4018549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xão reta 122">
            <a:extLst>
              <a:ext uri="{FF2B5EF4-FFF2-40B4-BE49-F238E27FC236}">
                <a16:creationId xmlns:a16="http://schemas.microsoft.com/office/drawing/2014/main" id="{A5DFB2E0-BB1F-40F8-AF03-6E20F32B1E91}"/>
              </a:ext>
            </a:extLst>
          </p:cNvPr>
          <p:cNvCxnSpPr>
            <a:cxnSpLocks/>
          </p:cNvCxnSpPr>
          <p:nvPr/>
        </p:nvCxnSpPr>
        <p:spPr>
          <a:xfrm>
            <a:off x="3289535" y="4146668"/>
            <a:ext cx="1503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xão reta 124">
            <a:extLst>
              <a:ext uri="{FF2B5EF4-FFF2-40B4-BE49-F238E27FC236}">
                <a16:creationId xmlns:a16="http://schemas.microsoft.com/office/drawing/2014/main" id="{1DF69836-3ADD-4774-A846-3780B176244E}"/>
              </a:ext>
            </a:extLst>
          </p:cNvPr>
          <p:cNvCxnSpPr>
            <a:cxnSpLocks/>
          </p:cNvCxnSpPr>
          <p:nvPr/>
        </p:nvCxnSpPr>
        <p:spPr>
          <a:xfrm>
            <a:off x="3167711" y="4841307"/>
            <a:ext cx="1800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xão reta 126">
            <a:extLst>
              <a:ext uri="{FF2B5EF4-FFF2-40B4-BE49-F238E27FC236}">
                <a16:creationId xmlns:a16="http://schemas.microsoft.com/office/drawing/2014/main" id="{60183852-B0C4-40C4-8260-CC87DFB329A9}"/>
              </a:ext>
            </a:extLst>
          </p:cNvPr>
          <p:cNvCxnSpPr>
            <a:cxnSpLocks/>
          </p:cNvCxnSpPr>
          <p:nvPr/>
        </p:nvCxnSpPr>
        <p:spPr>
          <a:xfrm>
            <a:off x="3069917" y="5596957"/>
            <a:ext cx="2323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xão reta 128">
            <a:extLst>
              <a:ext uri="{FF2B5EF4-FFF2-40B4-BE49-F238E27FC236}">
                <a16:creationId xmlns:a16="http://schemas.microsoft.com/office/drawing/2014/main" id="{483DF4C6-594A-4852-B2F6-78DB487D827B}"/>
              </a:ext>
            </a:extLst>
          </p:cNvPr>
          <p:cNvCxnSpPr>
            <a:cxnSpLocks/>
          </p:cNvCxnSpPr>
          <p:nvPr/>
        </p:nvCxnSpPr>
        <p:spPr>
          <a:xfrm flipV="1">
            <a:off x="3281067" y="3323106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xão reta 129">
            <a:extLst>
              <a:ext uri="{FF2B5EF4-FFF2-40B4-BE49-F238E27FC236}">
                <a16:creationId xmlns:a16="http://schemas.microsoft.com/office/drawing/2014/main" id="{0F4375A9-EF9B-4027-8782-63754FA167D6}"/>
              </a:ext>
            </a:extLst>
          </p:cNvPr>
          <p:cNvCxnSpPr>
            <a:cxnSpLocks/>
          </p:cNvCxnSpPr>
          <p:nvPr/>
        </p:nvCxnSpPr>
        <p:spPr>
          <a:xfrm>
            <a:off x="3280010" y="3451343"/>
            <a:ext cx="1367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xão reta 131">
            <a:extLst>
              <a:ext uri="{FF2B5EF4-FFF2-40B4-BE49-F238E27FC236}">
                <a16:creationId xmlns:a16="http://schemas.microsoft.com/office/drawing/2014/main" id="{2F050B27-AD05-49D6-84F6-59D1F87B00C6}"/>
              </a:ext>
            </a:extLst>
          </p:cNvPr>
          <p:cNvCxnSpPr>
            <a:cxnSpLocks/>
          </p:cNvCxnSpPr>
          <p:nvPr/>
        </p:nvCxnSpPr>
        <p:spPr>
          <a:xfrm flipV="1">
            <a:off x="4647378" y="2984500"/>
            <a:ext cx="0" cy="466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xão reta 133">
            <a:extLst>
              <a:ext uri="{FF2B5EF4-FFF2-40B4-BE49-F238E27FC236}">
                <a16:creationId xmlns:a16="http://schemas.microsoft.com/office/drawing/2014/main" id="{684FC7F0-6AF6-4F89-8B45-65529D0380D9}"/>
              </a:ext>
            </a:extLst>
          </p:cNvPr>
          <p:cNvCxnSpPr>
            <a:cxnSpLocks/>
          </p:cNvCxnSpPr>
          <p:nvPr/>
        </p:nvCxnSpPr>
        <p:spPr>
          <a:xfrm flipV="1">
            <a:off x="4790253" y="2898775"/>
            <a:ext cx="0" cy="124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xão reta 138">
            <a:extLst>
              <a:ext uri="{FF2B5EF4-FFF2-40B4-BE49-F238E27FC236}">
                <a16:creationId xmlns:a16="http://schemas.microsoft.com/office/drawing/2014/main" id="{6FAA8EB1-690F-406C-BD64-8124B8A4B46F}"/>
              </a:ext>
            </a:extLst>
          </p:cNvPr>
          <p:cNvCxnSpPr>
            <a:cxnSpLocks/>
          </p:cNvCxnSpPr>
          <p:nvPr/>
        </p:nvCxnSpPr>
        <p:spPr>
          <a:xfrm flipV="1">
            <a:off x="4968053" y="2805825"/>
            <a:ext cx="0" cy="2039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xão reta 144">
            <a:extLst>
              <a:ext uri="{FF2B5EF4-FFF2-40B4-BE49-F238E27FC236}">
                <a16:creationId xmlns:a16="http://schemas.microsoft.com/office/drawing/2014/main" id="{07022E4E-E612-4B98-8E89-E5F5D14936D0}"/>
              </a:ext>
            </a:extLst>
          </p:cNvPr>
          <p:cNvCxnSpPr>
            <a:cxnSpLocks/>
          </p:cNvCxnSpPr>
          <p:nvPr/>
        </p:nvCxnSpPr>
        <p:spPr>
          <a:xfrm flipV="1">
            <a:off x="5393503" y="2522054"/>
            <a:ext cx="0" cy="3074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xão reta unidirecional 150">
            <a:extLst>
              <a:ext uri="{FF2B5EF4-FFF2-40B4-BE49-F238E27FC236}">
                <a16:creationId xmlns:a16="http://schemas.microsoft.com/office/drawing/2014/main" id="{4DC2D3B4-F308-4A0D-88F2-278ACFB7C2A9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4547544" y="2522054"/>
            <a:ext cx="845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8347C751-BFDC-4C55-B700-13D35EC56998}"/>
              </a:ext>
            </a:extLst>
          </p:cNvPr>
          <p:cNvSpPr>
            <a:spLocks noGrp="1"/>
          </p:cNvSpPr>
          <p:nvPr/>
        </p:nvSpPr>
        <p:spPr>
          <a:xfrm>
            <a:off x="9603419" y="1109843"/>
            <a:ext cx="6091964" cy="12974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1439997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None/>
              <a:defRPr sz="37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999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31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9997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83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59996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994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9993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19991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39990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59988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>
                <a:cs typeface="Calibri"/>
              </a:rPr>
              <a:t>Esquema</a:t>
            </a:r>
            <a:r>
              <a:rPr lang="en-US" sz="4400" dirty="0">
                <a:cs typeface="Calibri"/>
              </a:rPr>
              <a:t> </a:t>
            </a:r>
          </a:p>
          <a:p>
            <a:r>
              <a:rPr lang="en-US" sz="4400" dirty="0" err="1">
                <a:cs typeface="Calibri"/>
              </a:rPr>
              <a:t>relacional</a:t>
            </a:r>
            <a:endParaRPr lang="en-US" sz="4400" dirty="0"/>
          </a:p>
        </p:txBody>
      </p:sp>
      <p:cxnSp>
        <p:nvCxnSpPr>
          <p:cNvPr id="158" name="Conexão reta unidirecional 157">
            <a:extLst>
              <a:ext uri="{FF2B5EF4-FFF2-40B4-BE49-F238E27FC236}">
                <a16:creationId xmlns:a16="http://schemas.microsoft.com/office/drawing/2014/main" id="{4584ED58-25C6-4CB6-B385-9B40CE550728}"/>
              </a:ext>
            </a:extLst>
          </p:cNvPr>
          <p:cNvCxnSpPr>
            <a:cxnSpLocks/>
          </p:cNvCxnSpPr>
          <p:nvPr/>
        </p:nvCxnSpPr>
        <p:spPr>
          <a:xfrm flipV="1">
            <a:off x="4155612" y="2651595"/>
            <a:ext cx="0" cy="16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xão reta unidirecional 160">
            <a:extLst>
              <a:ext uri="{FF2B5EF4-FFF2-40B4-BE49-F238E27FC236}">
                <a16:creationId xmlns:a16="http://schemas.microsoft.com/office/drawing/2014/main" id="{0FDDCD15-747D-40D7-BCB7-C6F1C3FA9DB8}"/>
              </a:ext>
            </a:extLst>
          </p:cNvPr>
          <p:cNvCxnSpPr>
            <a:cxnSpLocks/>
          </p:cNvCxnSpPr>
          <p:nvPr/>
        </p:nvCxnSpPr>
        <p:spPr>
          <a:xfrm flipV="1">
            <a:off x="3348597" y="2663627"/>
            <a:ext cx="0" cy="30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xão reta unidirecional 162">
            <a:extLst>
              <a:ext uri="{FF2B5EF4-FFF2-40B4-BE49-F238E27FC236}">
                <a16:creationId xmlns:a16="http://schemas.microsoft.com/office/drawing/2014/main" id="{1AC94B4E-ED9A-4A87-A20D-79FFA4FAE49F}"/>
              </a:ext>
            </a:extLst>
          </p:cNvPr>
          <p:cNvCxnSpPr>
            <a:cxnSpLocks/>
          </p:cNvCxnSpPr>
          <p:nvPr/>
        </p:nvCxnSpPr>
        <p:spPr>
          <a:xfrm flipV="1">
            <a:off x="3715293" y="2654764"/>
            <a:ext cx="0" cy="24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xão reta 164">
            <a:extLst>
              <a:ext uri="{FF2B5EF4-FFF2-40B4-BE49-F238E27FC236}">
                <a16:creationId xmlns:a16="http://schemas.microsoft.com/office/drawing/2014/main" id="{12CD3A6E-D383-4C5F-A0C8-62AEC8EFF178}"/>
              </a:ext>
            </a:extLst>
          </p:cNvPr>
          <p:cNvCxnSpPr>
            <a:cxnSpLocks/>
          </p:cNvCxnSpPr>
          <p:nvPr/>
        </p:nvCxnSpPr>
        <p:spPr>
          <a:xfrm>
            <a:off x="3348597" y="2975594"/>
            <a:ext cx="12987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xão reta 166">
            <a:extLst>
              <a:ext uri="{FF2B5EF4-FFF2-40B4-BE49-F238E27FC236}">
                <a16:creationId xmlns:a16="http://schemas.microsoft.com/office/drawing/2014/main" id="{A98CF80A-BD80-4ABE-87BD-46926CB87933}"/>
              </a:ext>
            </a:extLst>
          </p:cNvPr>
          <p:cNvCxnSpPr>
            <a:cxnSpLocks/>
          </p:cNvCxnSpPr>
          <p:nvPr/>
        </p:nvCxnSpPr>
        <p:spPr>
          <a:xfrm>
            <a:off x="3715293" y="2898775"/>
            <a:ext cx="1074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xão reta 169">
            <a:extLst>
              <a:ext uri="{FF2B5EF4-FFF2-40B4-BE49-F238E27FC236}">
                <a16:creationId xmlns:a16="http://schemas.microsoft.com/office/drawing/2014/main" id="{8FE4A8C2-0ECC-479B-A93D-3442C03DA463}"/>
              </a:ext>
            </a:extLst>
          </p:cNvPr>
          <p:cNvCxnSpPr>
            <a:cxnSpLocks/>
          </p:cNvCxnSpPr>
          <p:nvPr/>
        </p:nvCxnSpPr>
        <p:spPr>
          <a:xfrm flipV="1">
            <a:off x="4155611" y="2802650"/>
            <a:ext cx="812442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xão reta unidirecional 173">
            <a:extLst>
              <a:ext uri="{FF2B5EF4-FFF2-40B4-BE49-F238E27FC236}">
                <a16:creationId xmlns:a16="http://schemas.microsoft.com/office/drawing/2014/main" id="{623C1FB1-CF30-45F1-84AA-BCF8887BA9F2}"/>
              </a:ext>
            </a:extLst>
          </p:cNvPr>
          <p:cNvCxnSpPr>
            <a:cxnSpLocks/>
          </p:cNvCxnSpPr>
          <p:nvPr/>
        </p:nvCxnSpPr>
        <p:spPr>
          <a:xfrm flipH="1" flipV="1">
            <a:off x="1871576" y="8483644"/>
            <a:ext cx="1909" cy="20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xão reta unidirecional 175">
            <a:extLst>
              <a:ext uri="{FF2B5EF4-FFF2-40B4-BE49-F238E27FC236}">
                <a16:creationId xmlns:a16="http://schemas.microsoft.com/office/drawing/2014/main" id="{80A2D47B-4D08-43B1-BF22-A68370809FA6}"/>
              </a:ext>
            </a:extLst>
          </p:cNvPr>
          <p:cNvCxnSpPr>
            <a:cxnSpLocks/>
          </p:cNvCxnSpPr>
          <p:nvPr/>
        </p:nvCxnSpPr>
        <p:spPr>
          <a:xfrm flipV="1">
            <a:off x="2099758" y="8483646"/>
            <a:ext cx="0" cy="31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xão reta unidirecional 177">
            <a:extLst>
              <a:ext uri="{FF2B5EF4-FFF2-40B4-BE49-F238E27FC236}">
                <a16:creationId xmlns:a16="http://schemas.microsoft.com/office/drawing/2014/main" id="{9A8BD52B-595D-4FD5-99FC-026AE5061B89}"/>
              </a:ext>
            </a:extLst>
          </p:cNvPr>
          <p:cNvCxnSpPr>
            <a:cxnSpLocks/>
          </p:cNvCxnSpPr>
          <p:nvPr/>
        </p:nvCxnSpPr>
        <p:spPr>
          <a:xfrm flipV="1">
            <a:off x="2258632" y="8497589"/>
            <a:ext cx="0" cy="37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xão reta 182">
            <a:extLst>
              <a:ext uri="{FF2B5EF4-FFF2-40B4-BE49-F238E27FC236}">
                <a16:creationId xmlns:a16="http://schemas.microsoft.com/office/drawing/2014/main" id="{FEB32927-A228-47B4-858C-D62F23A1C0CA}"/>
              </a:ext>
            </a:extLst>
          </p:cNvPr>
          <p:cNvCxnSpPr>
            <a:cxnSpLocks/>
          </p:cNvCxnSpPr>
          <p:nvPr/>
        </p:nvCxnSpPr>
        <p:spPr>
          <a:xfrm>
            <a:off x="1306009" y="8878113"/>
            <a:ext cx="952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xão reta 185">
            <a:extLst>
              <a:ext uri="{FF2B5EF4-FFF2-40B4-BE49-F238E27FC236}">
                <a16:creationId xmlns:a16="http://schemas.microsoft.com/office/drawing/2014/main" id="{253DAE33-664C-4A7B-9AE5-FB551D7183F1}"/>
              </a:ext>
            </a:extLst>
          </p:cNvPr>
          <p:cNvCxnSpPr>
            <a:cxnSpLocks/>
          </p:cNvCxnSpPr>
          <p:nvPr/>
        </p:nvCxnSpPr>
        <p:spPr>
          <a:xfrm>
            <a:off x="1179136" y="8796417"/>
            <a:ext cx="9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xão reta 186">
            <a:extLst>
              <a:ext uri="{FF2B5EF4-FFF2-40B4-BE49-F238E27FC236}">
                <a16:creationId xmlns:a16="http://schemas.microsoft.com/office/drawing/2014/main" id="{071C5EBA-C3A4-4819-B895-089FF7090DFA}"/>
              </a:ext>
            </a:extLst>
          </p:cNvPr>
          <p:cNvCxnSpPr>
            <a:cxnSpLocks/>
          </p:cNvCxnSpPr>
          <p:nvPr/>
        </p:nvCxnSpPr>
        <p:spPr>
          <a:xfrm>
            <a:off x="1059948" y="8684431"/>
            <a:ext cx="811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xão reta 188">
            <a:extLst>
              <a:ext uri="{FF2B5EF4-FFF2-40B4-BE49-F238E27FC236}">
                <a16:creationId xmlns:a16="http://schemas.microsoft.com/office/drawing/2014/main" id="{B4CB4F26-A033-4982-B730-D10B2617C6EE}"/>
              </a:ext>
            </a:extLst>
          </p:cNvPr>
          <p:cNvCxnSpPr>
            <a:cxnSpLocks/>
          </p:cNvCxnSpPr>
          <p:nvPr/>
        </p:nvCxnSpPr>
        <p:spPr>
          <a:xfrm flipV="1">
            <a:off x="1051259" y="8690093"/>
            <a:ext cx="8689" cy="2058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xão reta 190">
            <a:extLst>
              <a:ext uri="{FF2B5EF4-FFF2-40B4-BE49-F238E27FC236}">
                <a16:creationId xmlns:a16="http://schemas.microsoft.com/office/drawing/2014/main" id="{51519B27-1519-4F1A-99ED-8F5696356F63}"/>
              </a:ext>
            </a:extLst>
          </p:cNvPr>
          <p:cNvCxnSpPr>
            <a:cxnSpLocks/>
          </p:cNvCxnSpPr>
          <p:nvPr/>
        </p:nvCxnSpPr>
        <p:spPr>
          <a:xfrm flipV="1">
            <a:off x="1179136" y="8796418"/>
            <a:ext cx="0" cy="131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xão reta 192">
            <a:extLst>
              <a:ext uri="{FF2B5EF4-FFF2-40B4-BE49-F238E27FC236}">
                <a16:creationId xmlns:a16="http://schemas.microsoft.com/office/drawing/2014/main" id="{BE863433-5EA5-4D4D-A734-07BC1E902BF2}"/>
              </a:ext>
            </a:extLst>
          </p:cNvPr>
          <p:cNvCxnSpPr>
            <a:cxnSpLocks/>
          </p:cNvCxnSpPr>
          <p:nvPr/>
        </p:nvCxnSpPr>
        <p:spPr>
          <a:xfrm flipV="1">
            <a:off x="1316719" y="8871273"/>
            <a:ext cx="0" cy="639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xão reta 194">
            <a:extLst>
              <a:ext uri="{FF2B5EF4-FFF2-40B4-BE49-F238E27FC236}">
                <a16:creationId xmlns:a16="http://schemas.microsoft.com/office/drawing/2014/main" id="{4E24F847-5C41-4574-98B2-4F14C3CC80C6}"/>
              </a:ext>
            </a:extLst>
          </p:cNvPr>
          <p:cNvCxnSpPr>
            <a:cxnSpLocks/>
          </p:cNvCxnSpPr>
          <p:nvPr/>
        </p:nvCxnSpPr>
        <p:spPr>
          <a:xfrm>
            <a:off x="1306009" y="9510576"/>
            <a:ext cx="952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xão reta 195">
            <a:extLst>
              <a:ext uri="{FF2B5EF4-FFF2-40B4-BE49-F238E27FC236}">
                <a16:creationId xmlns:a16="http://schemas.microsoft.com/office/drawing/2014/main" id="{E1F79AA8-C556-490A-ABC3-6CA4624B7864}"/>
              </a:ext>
            </a:extLst>
          </p:cNvPr>
          <p:cNvCxnSpPr>
            <a:cxnSpLocks/>
          </p:cNvCxnSpPr>
          <p:nvPr/>
        </p:nvCxnSpPr>
        <p:spPr>
          <a:xfrm>
            <a:off x="1179136" y="10110478"/>
            <a:ext cx="952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xão reta 196">
            <a:extLst>
              <a:ext uri="{FF2B5EF4-FFF2-40B4-BE49-F238E27FC236}">
                <a16:creationId xmlns:a16="http://schemas.microsoft.com/office/drawing/2014/main" id="{61962546-6A7F-4112-A221-E45BD4B960F9}"/>
              </a:ext>
            </a:extLst>
          </p:cNvPr>
          <p:cNvCxnSpPr>
            <a:cxnSpLocks/>
          </p:cNvCxnSpPr>
          <p:nvPr/>
        </p:nvCxnSpPr>
        <p:spPr>
          <a:xfrm>
            <a:off x="1051259" y="10748242"/>
            <a:ext cx="986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xão reta 200">
            <a:extLst>
              <a:ext uri="{FF2B5EF4-FFF2-40B4-BE49-F238E27FC236}">
                <a16:creationId xmlns:a16="http://schemas.microsoft.com/office/drawing/2014/main" id="{72CA7577-258A-4046-8301-77BFAD29623C}"/>
              </a:ext>
            </a:extLst>
          </p:cNvPr>
          <p:cNvCxnSpPr/>
          <p:nvPr/>
        </p:nvCxnSpPr>
        <p:spPr>
          <a:xfrm flipV="1">
            <a:off x="2258632" y="9359043"/>
            <a:ext cx="0" cy="151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xão reta 202">
            <a:extLst>
              <a:ext uri="{FF2B5EF4-FFF2-40B4-BE49-F238E27FC236}">
                <a16:creationId xmlns:a16="http://schemas.microsoft.com/office/drawing/2014/main" id="{99B2A9D0-EBBB-4FEE-A1BA-27AD80487CE2}"/>
              </a:ext>
            </a:extLst>
          </p:cNvPr>
          <p:cNvCxnSpPr/>
          <p:nvPr/>
        </p:nvCxnSpPr>
        <p:spPr>
          <a:xfrm flipV="1">
            <a:off x="2131759" y="9980225"/>
            <a:ext cx="0" cy="130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xão reta 204">
            <a:extLst>
              <a:ext uri="{FF2B5EF4-FFF2-40B4-BE49-F238E27FC236}">
                <a16:creationId xmlns:a16="http://schemas.microsoft.com/office/drawing/2014/main" id="{7DFF513B-58E5-431A-B892-0BC1DBE66F9D}"/>
              </a:ext>
            </a:extLst>
          </p:cNvPr>
          <p:cNvCxnSpPr>
            <a:cxnSpLocks/>
          </p:cNvCxnSpPr>
          <p:nvPr/>
        </p:nvCxnSpPr>
        <p:spPr>
          <a:xfrm flipV="1">
            <a:off x="2037843" y="10660558"/>
            <a:ext cx="1960" cy="87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Tabela 25">
            <a:extLst>
              <a:ext uri="{FF2B5EF4-FFF2-40B4-BE49-F238E27FC236}">
                <a16:creationId xmlns:a16="http://schemas.microsoft.com/office/drawing/2014/main" id="{2174B766-9FFF-424A-9E82-9F6862354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567639"/>
              </p:ext>
            </p:extLst>
          </p:nvPr>
        </p:nvGraphicFramePr>
        <p:xfrm>
          <a:off x="1597621" y="7706315"/>
          <a:ext cx="2092957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924">
                  <a:extLst>
                    <a:ext uri="{9D8B030D-6E8A-4147-A177-3AD203B41FA5}">
                      <a16:colId xmlns:a16="http://schemas.microsoft.com/office/drawing/2014/main" val="337369652"/>
                    </a:ext>
                  </a:extLst>
                </a:gridCol>
                <a:gridCol w="1169033">
                  <a:extLst>
                    <a:ext uri="{9D8B030D-6E8A-4147-A177-3AD203B41FA5}">
                      <a16:colId xmlns:a16="http://schemas.microsoft.com/office/drawing/2014/main" val="735778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/>
                        <a:t>Fk_Arte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sng"/>
                        <a:t>FK_artista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12659"/>
                  </a:ext>
                </a:extLst>
              </a:tr>
            </a:tbl>
          </a:graphicData>
        </a:graphic>
      </p:graphicFrame>
      <p:sp>
        <p:nvSpPr>
          <p:cNvPr id="95" name="CaixaDeTexto 32">
            <a:extLst>
              <a:ext uri="{FF2B5EF4-FFF2-40B4-BE49-F238E27FC236}">
                <a16:creationId xmlns:a16="http://schemas.microsoft.com/office/drawing/2014/main" id="{846BD2FB-3143-4326-9306-E4ACCD58AF42}"/>
              </a:ext>
            </a:extLst>
          </p:cNvPr>
          <p:cNvSpPr txBox="1"/>
          <p:nvPr/>
        </p:nvSpPr>
        <p:spPr>
          <a:xfrm>
            <a:off x="1561819" y="7490482"/>
            <a:ext cx="250447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100" b="1" dirty="0" err="1"/>
              <a:t>Artista_produz</a:t>
            </a:r>
            <a:endParaRPr lang="en-US" b="1" dirty="0"/>
          </a:p>
        </p:txBody>
      </p:sp>
      <p:cxnSp>
        <p:nvCxnSpPr>
          <p:cNvPr id="96" name="Conexão reta unidirecional 177">
            <a:extLst>
              <a:ext uri="{FF2B5EF4-FFF2-40B4-BE49-F238E27FC236}">
                <a16:creationId xmlns:a16="http://schemas.microsoft.com/office/drawing/2014/main" id="{F1FC1907-E1CA-4440-B3C5-F9B74E89757A}"/>
              </a:ext>
            </a:extLst>
          </p:cNvPr>
          <p:cNvCxnSpPr>
            <a:cxnSpLocks/>
          </p:cNvCxnSpPr>
          <p:nvPr/>
        </p:nvCxnSpPr>
        <p:spPr>
          <a:xfrm flipV="1">
            <a:off x="1677092" y="8450433"/>
            <a:ext cx="0" cy="1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xão reta 214">
            <a:extLst>
              <a:ext uri="{FF2B5EF4-FFF2-40B4-BE49-F238E27FC236}">
                <a16:creationId xmlns:a16="http://schemas.microsoft.com/office/drawing/2014/main" id="{C9EB3859-FFD5-4119-87E2-38BF1DC08D8E}"/>
              </a:ext>
            </a:extLst>
          </p:cNvPr>
          <p:cNvCxnSpPr>
            <a:cxnSpLocks/>
          </p:cNvCxnSpPr>
          <p:nvPr/>
        </p:nvCxnSpPr>
        <p:spPr>
          <a:xfrm flipV="1">
            <a:off x="4647378" y="7490482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xão reta 215">
            <a:extLst>
              <a:ext uri="{FF2B5EF4-FFF2-40B4-BE49-F238E27FC236}">
                <a16:creationId xmlns:a16="http://schemas.microsoft.com/office/drawing/2014/main" id="{5DDDE301-ED22-4D94-AF69-9BA30940CD3D}"/>
              </a:ext>
            </a:extLst>
          </p:cNvPr>
          <p:cNvCxnSpPr>
            <a:cxnSpLocks/>
          </p:cNvCxnSpPr>
          <p:nvPr/>
        </p:nvCxnSpPr>
        <p:spPr>
          <a:xfrm>
            <a:off x="4647378" y="7618601"/>
            <a:ext cx="972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xão reta unidirecional 177">
            <a:extLst>
              <a:ext uri="{FF2B5EF4-FFF2-40B4-BE49-F238E27FC236}">
                <a16:creationId xmlns:a16="http://schemas.microsoft.com/office/drawing/2014/main" id="{CB838673-9782-4A42-8F5E-7A1EEF783327}"/>
              </a:ext>
            </a:extLst>
          </p:cNvPr>
          <p:cNvCxnSpPr>
            <a:cxnSpLocks/>
          </p:cNvCxnSpPr>
          <p:nvPr/>
        </p:nvCxnSpPr>
        <p:spPr>
          <a:xfrm flipV="1">
            <a:off x="1783597" y="6766604"/>
            <a:ext cx="0" cy="17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xão reta 218">
            <a:extLst>
              <a:ext uri="{FF2B5EF4-FFF2-40B4-BE49-F238E27FC236}">
                <a16:creationId xmlns:a16="http://schemas.microsoft.com/office/drawing/2014/main" id="{D3B27028-DBBD-445E-9F1E-C9635881B13C}"/>
              </a:ext>
            </a:extLst>
          </p:cNvPr>
          <p:cNvCxnSpPr>
            <a:cxnSpLocks/>
          </p:cNvCxnSpPr>
          <p:nvPr/>
        </p:nvCxnSpPr>
        <p:spPr>
          <a:xfrm>
            <a:off x="1780065" y="6932200"/>
            <a:ext cx="3839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xão reta 221">
            <a:extLst>
              <a:ext uri="{FF2B5EF4-FFF2-40B4-BE49-F238E27FC236}">
                <a16:creationId xmlns:a16="http://schemas.microsoft.com/office/drawing/2014/main" id="{7293EBE5-7615-4689-A852-951E7B05D5C9}"/>
              </a:ext>
            </a:extLst>
          </p:cNvPr>
          <p:cNvCxnSpPr>
            <a:cxnSpLocks/>
          </p:cNvCxnSpPr>
          <p:nvPr/>
        </p:nvCxnSpPr>
        <p:spPr>
          <a:xfrm flipV="1">
            <a:off x="5612578" y="6941989"/>
            <a:ext cx="0" cy="676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xão reta 224">
            <a:extLst>
              <a:ext uri="{FF2B5EF4-FFF2-40B4-BE49-F238E27FC236}">
                <a16:creationId xmlns:a16="http://schemas.microsoft.com/office/drawing/2014/main" id="{282B043F-7F38-4F99-86AE-2802E50384DA}"/>
              </a:ext>
            </a:extLst>
          </p:cNvPr>
          <p:cNvCxnSpPr>
            <a:cxnSpLocks/>
          </p:cNvCxnSpPr>
          <p:nvPr/>
        </p:nvCxnSpPr>
        <p:spPr>
          <a:xfrm>
            <a:off x="1154878" y="8614194"/>
            <a:ext cx="522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xão reta 227">
            <a:extLst>
              <a:ext uri="{FF2B5EF4-FFF2-40B4-BE49-F238E27FC236}">
                <a16:creationId xmlns:a16="http://schemas.microsoft.com/office/drawing/2014/main" id="{14BF7B91-704B-4F4A-937A-CA0B8D7D5DE0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1154878" y="7835855"/>
            <a:ext cx="442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xão reta 232">
            <a:extLst>
              <a:ext uri="{FF2B5EF4-FFF2-40B4-BE49-F238E27FC236}">
                <a16:creationId xmlns:a16="http://schemas.microsoft.com/office/drawing/2014/main" id="{B45DD545-A12F-46FC-AE50-F0BB0226C451}"/>
              </a:ext>
            </a:extLst>
          </p:cNvPr>
          <p:cNvCxnSpPr>
            <a:cxnSpLocks/>
          </p:cNvCxnSpPr>
          <p:nvPr/>
        </p:nvCxnSpPr>
        <p:spPr>
          <a:xfrm flipV="1">
            <a:off x="1154878" y="7835855"/>
            <a:ext cx="0" cy="77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exão reta unidirecional 238">
            <a:extLst>
              <a:ext uri="{FF2B5EF4-FFF2-40B4-BE49-F238E27FC236}">
                <a16:creationId xmlns:a16="http://schemas.microsoft.com/office/drawing/2014/main" id="{4CA6E13F-77F7-4DBE-A237-EB1EAFA72247}"/>
              </a:ext>
            </a:extLst>
          </p:cNvPr>
          <p:cNvCxnSpPr>
            <a:cxnSpLocks/>
          </p:cNvCxnSpPr>
          <p:nvPr/>
        </p:nvCxnSpPr>
        <p:spPr>
          <a:xfrm flipV="1">
            <a:off x="2037843" y="1981018"/>
            <a:ext cx="0" cy="200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xão reta 240">
            <a:extLst>
              <a:ext uri="{FF2B5EF4-FFF2-40B4-BE49-F238E27FC236}">
                <a16:creationId xmlns:a16="http://schemas.microsoft.com/office/drawing/2014/main" id="{D233551F-CFD5-4123-A251-61CFA51A3DE7}"/>
              </a:ext>
            </a:extLst>
          </p:cNvPr>
          <p:cNvCxnSpPr>
            <a:cxnSpLocks/>
          </p:cNvCxnSpPr>
          <p:nvPr/>
        </p:nvCxnSpPr>
        <p:spPr>
          <a:xfrm flipV="1">
            <a:off x="2026774" y="2184331"/>
            <a:ext cx="40819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xão reta 243">
            <a:extLst>
              <a:ext uri="{FF2B5EF4-FFF2-40B4-BE49-F238E27FC236}">
                <a16:creationId xmlns:a16="http://schemas.microsoft.com/office/drawing/2014/main" id="{04E3A0F9-9A9C-4AEB-B904-782641DFA454}"/>
              </a:ext>
            </a:extLst>
          </p:cNvPr>
          <p:cNvCxnSpPr>
            <a:cxnSpLocks/>
          </p:cNvCxnSpPr>
          <p:nvPr/>
        </p:nvCxnSpPr>
        <p:spPr>
          <a:xfrm>
            <a:off x="3102857" y="8101322"/>
            <a:ext cx="3005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xão reta 245">
            <a:extLst>
              <a:ext uri="{FF2B5EF4-FFF2-40B4-BE49-F238E27FC236}">
                <a16:creationId xmlns:a16="http://schemas.microsoft.com/office/drawing/2014/main" id="{832B4205-DD50-47C9-A7CF-FAAC80CB24E7}"/>
              </a:ext>
            </a:extLst>
          </p:cNvPr>
          <p:cNvCxnSpPr>
            <a:cxnSpLocks/>
          </p:cNvCxnSpPr>
          <p:nvPr/>
        </p:nvCxnSpPr>
        <p:spPr>
          <a:xfrm flipV="1">
            <a:off x="6108700" y="2181946"/>
            <a:ext cx="0" cy="591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xão reta 248">
            <a:extLst>
              <a:ext uri="{FF2B5EF4-FFF2-40B4-BE49-F238E27FC236}">
                <a16:creationId xmlns:a16="http://schemas.microsoft.com/office/drawing/2014/main" id="{46AA0180-F65A-4ECE-9EB9-E34EE6EE1D6F}"/>
              </a:ext>
            </a:extLst>
          </p:cNvPr>
          <p:cNvCxnSpPr>
            <a:cxnSpLocks/>
          </p:cNvCxnSpPr>
          <p:nvPr/>
        </p:nvCxnSpPr>
        <p:spPr>
          <a:xfrm flipV="1">
            <a:off x="3102857" y="7973203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71EFB552-6652-48E9-96ED-410C972A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4</a:t>
            </a:fld>
            <a:endParaRPr lang="pt-PT"/>
          </a:p>
        </p:txBody>
      </p:sp>
      <p:cxnSp>
        <p:nvCxnSpPr>
          <p:cNvPr id="111" name="Conexão reta 110">
            <a:extLst>
              <a:ext uri="{FF2B5EF4-FFF2-40B4-BE49-F238E27FC236}">
                <a16:creationId xmlns:a16="http://schemas.microsoft.com/office/drawing/2014/main" id="{38E509DC-DD6B-480A-BBD2-68855CFFDBCC}"/>
              </a:ext>
            </a:extLst>
          </p:cNvPr>
          <p:cNvCxnSpPr>
            <a:cxnSpLocks/>
          </p:cNvCxnSpPr>
          <p:nvPr/>
        </p:nvCxnSpPr>
        <p:spPr>
          <a:xfrm flipH="1">
            <a:off x="1031053" y="590055"/>
            <a:ext cx="530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xão reta unidirecional 111">
            <a:extLst>
              <a:ext uri="{FF2B5EF4-FFF2-40B4-BE49-F238E27FC236}">
                <a16:creationId xmlns:a16="http://schemas.microsoft.com/office/drawing/2014/main" id="{0D75E981-59F6-4453-8806-1CB858CAC7DA}"/>
              </a:ext>
            </a:extLst>
          </p:cNvPr>
          <p:cNvCxnSpPr>
            <a:cxnSpLocks/>
          </p:cNvCxnSpPr>
          <p:nvPr/>
        </p:nvCxnSpPr>
        <p:spPr>
          <a:xfrm>
            <a:off x="1473724" y="592390"/>
            <a:ext cx="141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4" name="Tabela 123">
            <a:extLst>
              <a:ext uri="{FF2B5EF4-FFF2-40B4-BE49-F238E27FC236}">
                <a16:creationId xmlns:a16="http://schemas.microsoft.com/office/drawing/2014/main" id="{D963F383-74BC-4A9E-BD04-2239F7587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863992"/>
              </p:ext>
            </p:extLst>
          </p:nvPr>
        </p:nvGraphicFramePr>
        <p:xfrm>
          <a:off x="1614278" y="1191200"/>
          <a:ext cx="1200018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018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</a:tblGrid>
              <a:tr h="126100">
                <a:tc>
                  <a:txBody>
                    <a:bodyPr/>
                    <a:lstStyle/>
                    <a:p>
                      <a:r>
                        <a:rPr lang="pt-PT" sz="1100" u="sng" dirty="0"/>
                        <a:t>FK_NIF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graphicFrame>
        <p:nvGraphicFramePr>
          <p:cNvPr id="126" name="Tabela 125">
            <a:extLst>
              <a:ext uri="{FF2B5EF4-FFF2-40B4-BE49-F238E27FC236}">
                <a16:creationId xmlns:a16="http://schemas.microsoft.com/office/drawing/2014/main" id="{D67B96A0-745F-4181-B303-302949D2F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04102"/>
              </p:ext>
            </p:extLst>
          </p:nvPr>
        </p:nvGraphicFramePr>
        <p:xfrm>
          <a:off x="1623564" y="5167495"/>
          <a:ext cx="1370486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486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</a:tblGrid>
              <a:tr h="245779">
                <a:tc>
                  <a:txBody>
                    <a:bodyPr/>
                    <a:lstStyle/>
                    <a:p>
                      <a:r>
                        <a:rPr lang="pt-PT" sz="1100" u="sng" dirty="0"/>
                        <a:t>FK_NIF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sp>
        <p:nvSpPr>
          <p:cNvPr id="58" name="Retângulo 57">
            <a:extLst>
              <a:ext uri="{FF2B5EF4-FFF2-40B4-BE49-F238E27FC236}">
                <a16:creationId xmlns:a16="http://schemas.microsoft.com/office/drawing/2014/main" id="{0D2E6C73-B0E7-4FEF-80F3-11B3541E14C7}"/>
              </a:ext>
            </a:extLst>
          </p:cNvPr>
          <p:cNvSpPr/>
          <p:nvPr/>
        </p:nvSpPr>
        <p:spPr>
          <a:xfrm>
            <a:off x="821342" y="1240648"/>
            <a:ext cx="142115" cy="1571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1" name="Conexão reta 130">
            <a:extLst>
              <a:ext uri="{FF2B5EF4-FFF2-40B4-BE49-F238E27FC236}">
                <a16:creationId xmlns:a16="http://schemas.microsoft.com/office/drawing/2014/main" id="{EEE5D25F-250A-44BA-9070-F32BA9058DA9}"/>
              </a:ext>
            </a:extLst>
          </p:cNvPr>
          <p:cNvCxnSpPr>
            <a:cxnSpLocks/>
          </p:cNvCxnSpPr>
          <p:nvPr/>
        </p:nvCxnSpPr>
        <p:spPr>
          <a:xfrm flipV="1">
            <a:off x="1849145" y="4718668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xão reta 132">
            <a:extLst>
              <a:ext uri="{FF2B5EF4-FFF2-40B4-BE49-F238E27FC236}">
                <a16:creationId xmlns:a16="http://schemas.microsoft.com/office/drawing/2014/main" id="{18A63B19-2D93-416C-8D34-1B0CC2A68B55}"/>
              </a:ext>
            </a:extLst>
          </p:cNvPr>
          <p:cNvCxnSpPr>
            <a:cxnSpLocks/>
          </p:cNvCxnSpPr>
          <p:nvPr/>
        </p:nvCxnSpPr>
        <p:spPr>
          <a:xfrm flipV="1">
            <a:off x="1852021" y="5426575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xão reta 134">
            <a:extLst>
              <a:ext uri="{FF2B5EF4-FFF2-40B4-BE49-F238E27FC236}">
                <a16:creationId xmlns:a16="http://schemas.microsoft.com/office/drawing/2014/main" id="{428D7538-7D69-407A-89B6-8FE564BBE257}"/>
              </a:ext>
            </a:extLst>
          </p:cNvPr>
          <p:cNvCxnSpPr>
            <a:cxnSpLocks/>
          </p:cNvCxnSpPr>
          <p:nvPr/>
        </p:nvCxnSpPr>
        <p:spPr>
          <a:xfrm>
            <a:off x="926538" y="4841307"/>
            <a:ext cx="920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xão reta 135">
            <a:extLst>
              <a:ext uri="{FF2B5EF4-FFF2-40B4-BE49-F238E27FC236}">
                <a16:creationId xmlns:a16="http://schemas.microsoft.com/office/drawing/2014/main" id="{4C0262A4-7809-41B4-B31E-BEACD2D9763D}"/>
              </a:ext>
            </a:extLst>
          </p:cNvPr>
          <p:cNvCxnSpPr>
            <a:cxnSpLocks/>
          </p:cNvCxnSpPr>
          <p:nvPr/>
        </p:nvCxnSpPr>
        <p:spPr>
          <a:xfrm>
            <a:off x="821342" y="5554694"/>
            <a:ext cx="1042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xão reta 136">
            <a:extLst>
              <a:ext uri="{FF2B5EF4-FFF2-40B4-BE49-F238E27FC236}">
                <a16:creationId xmlns:a16="http://schemas.microsoft.com/office/drawing/2014/main" id="{529D2E5E-5E80-480A-AE5F-1452B5FD61C9}"/>
              </a:ext>
            </a:extLst>
          </p:cNvPr>
          <p:cNvCxnSpPr>
            <a:cxnSpLocks/>
          </p:cNvCxnSpPr>
          <p:nvPr/>
        </p:nvCxnSpPr>
        <p:spPr>
          <a:xfrm>
            <a:off x="926538" y="499116"/>
            <a:ext cx="0" cy="4346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xão reta 139">
            <a:extLst>
              <a:ext uri="{FF2B5EF4-FFF2-40B4-BE49-F238E27FC236}">
                <a16:creationId xmlns:a16="http://schemas.microsoft.com/office/drawing/2014/main" id="{85191FAE-7951-48EB-B96C-A86BD87E199B}"/>
              </a:ext>
            </a:extLst>
          </p:cNvPr>
          <p:cNvCxnSpPr>
            <a:cxnSpLocks/>
          </p:cNvCxnSpPr>
          <p:nvPr/>
        </p:nvCxnSpPr>
        <p:spPr>
          <a:xfrm>
            <a:off x="826704" y="454166"/>
            <a:ext cx="0" cy="5106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xão reta 145">
            <a:extLst>
              <a:ext uri="{FF2B5EF4-FFF2-40B4-BE49-F238E27FC236}">
                <a16:creationId xmlns:a16="http://schemas.microsoft.com/office/drawing/2014/main" id="{74C45834-FC25-4B0A-AAD7-84AF3168FD02}"/>
              </a:ext>
            </a:extLst>
          </p:cNvPr>
          <p:cNvCxnSpPr>
            <a:cxnSpLocks/>
          </p:cNvCxnSpPr>
          <p:nvPr/>
        </p:nvCxnSpPr>
        <p:spPr>
          <a:xfrm flipH="1">
            <a:off x="926538" y="499116"/>
            <a:ext cx="6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xão reta unidirecional 146">
            <a:extLst>
              <a:ext uri="{FF2B5EF4-FFF2-40B4-BE49-F238E27FC236}">
                <a16:creationId xmlns:a16="http://schemas.microsoft.com/office/drawing/2014/main" id="{F66018AD-1349-4B6F-926A-E14982CE456E}"/>
              </a:ext>
            </a:extLst>
          </p:cNvPr>
          <p:cNvCxnSpPr>
            <a:cxnSpLocks/>
          </p:cNvCxnSpPr>
          <p:nvPr/>
        </p:nvCxnSpPr>
        <p:spPr>
          <a:xfrm>
            <a:off x="1473724" y="501451"/>
            <a:ext cx="141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xão reta 148">
            <a:extLst>
              <a:ext uri="{FF2B5EF4-FFF2-40B4-BE49-F238E27FC236}">
                <a16:creationId xmlns:a16="http://schemas.microsoft.com/office/drawing/2014/main" id="{1A62ED21-ADAB-4F21-800E-5E2897709B7D}"/>
              </a:ext>
            </a:extLst>
          </p:cNvPr>
          <p:cNvCxnSpPr>
            <a:cxnSpLocks/>
          </p:cNvCxnSpPr>
          <p:nvPr/>
        </p:nvCxnSpPr>
        <p:spPr>
          <a:xfrm flipH="1">
            <a:off x="821342" y="454166"/>
            <a:ext cx="710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xão reta unidirecional 151">
            <a:extLst>
              <a:ext uri="{FF2B5EF4-FFF2-40B4-BE49-F238E27FC236}">
                <a16:creationId xmlns:a16="http://schemas.microsoft.com/office/drawing/2014/main" id="{FD71159C-6033-4D1E-A2A4-7D2ED21815DE}"/>
              </a:ext>
            </a:extLst>
          </p:cNvPr>
          <p:cNvCxnSpPr>
            <a:cxnSpLocks/>
          </p:cNvCxnSpPr>
          <p:nvPr/>
        </p:nvCxnSpPr>
        <p:spPr>
          <a:xfrm>
            <a:off x="1436368" y="454166"/>
            <a:ext cx="141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5" name="Tabela 154">
            <a:extLst>
              <a:ext uri="{FF2B5EF4-FFF2-40B4-BE49-F238E27FC236}">
                <a16:creationId xmlns:a16="http://schemas.microsoft.com/office/drawing/2014/main" id="{9EFE429B-DCB2-4C61-8B61-32997C9D2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135494"/>
              </p:ext>
            </p:extLst>
          </p:nvPr>
        </p:nvGraphicFramePr>
        <p:xfrm>
          <a:off x="2812919" y="1192607"/>
          <a:ext cx="1200018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018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</a:tblGrid>
              <a:tr h="183228">
                <a:tc>
                  <a:txBody>
                    <a:bodyPr/>
                    <a:lstStyle/>
                    <a:p>
                      <a:r>
                        <a:rPr lang="pt-PT" sz="1100" u="sng" dirty="0" err="1"/>
                        <a:t>FK_Nº</a:t>
                      </a:r>
                      <a:r>
                        <a:rPr lang="pt-PT" sz="1100" u="sng" dirty="0"/>
                        <a:t> do bilhete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cxnSp>
        <p:nvCxnSpPr>
          <p:cNvPr id="156" name="Conexão reta 155">
            <a:extLst>
              <a:ext uri="{FF2B5EF4-FFF2-40B4-BE49-F238E27FC236}">
                <a16:creationId xmlns:a16="http://schemas.microsoft.com/office/drawing/2014/main" id="{847B5DB6-63E0-44EC-B91F-03CAD09BECD3}"/>
              </a:ext>
            </a:extLst>
          </p:cNvPr>
          <p:cNvCxnSpPr>
            <a:cxnSpLocks/>
          </p:cNvCxnSpPr>
          <p:nvPr/>
        </p:nvCxnSpPr>
        <p:spPr>
          <a:xfrm flipV="1">
            <a:off x="4012937" y="1307905"/>
            <a:ext cx="40819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xão reta 156">
            <a:extLst>
              <a:ext uri="{FF2B5EF4-FFF2-40B4-BE49-F238E27FC236}">
                <a16:creationId xmlns:a16="http://schemas.microsoft.com/office/drawing/2014/main" id="{E7F5BA92-61A0-42C2-B8A4-25564EE8C937}"/>
              </a:ext>
            </a:extLst>
          </p:cNvPr>
          <p:cNvCxnSpPr>
            <a:cxnSpLocks/>
          </p:cNvCxnSpPr>
          <p:nvPr/>
        </p:nvCxnSpPr>
        <p:spPr>
          <a:xfrm flipV="1">
            <a:off x="8094863" y="1320741"/>
            <a:ext cx="0" cy="4676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xão reta 158">
            <a:extLst>
              <a:ext uri="{FF2B5EF4-FFF2-40B4-BE49-F238E27FC236}">
                <a16:creationId xmlns:a16="http://schemas.microsoft.com/office/drawing/2014/main" id="{1ABA02DF-E13F-4DDC-82FB-19133141C006}"/>
              </a:ext>
            </a:extLst>
          </p:cNvPr>
          <p:cNvCxnSpPr>
            <a:cxnSpLocks/>
          </p:cNvCxnSpPr>
          <p:nvPr/>
        </p:nvCxnSpPr>
        <p:spPr>
          <a:xfrm>
            <a:off x="2925230" y="5996864"/>
            <a:ext cx="5169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xão reta unidirecional 177">
            <a:extLst>
              <a:ext uri="{FF2B5EF4-FFF2-40B4-BE49-F238E27FC236}">
                <a16:creationId xmlns:a16="http://schemas.microsoft.com/office/drawing/2014/main" id="{96C04AD1-364D-49BD-9F5F-8B306734E9A8}"/>
              </a:ext>
            </a:extLst>
          </p:cNvPr>
          <p:cNvCxnSpPr>
            <a:cxnSpLocks/>
          </p:cNvCxnSpPr>
          <p:nvPr/>
        </p:nvCxnSpPr>
        <p:spPr>
          <a:xfrm flipH="1">
            <a:off x="2822385" y="5996864"/>
            <a:ext cx="376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380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4C125C0B92D44CB67AC551F540B4C3" ma:contentTypeVersion="8" ma:contentTypeDescription="Create a new document." ma:contentTypeScope="" ma:versionID="d7d1e84c1abf8484beb386b661512608">
  <xsd:schema xmlns:xsd="http://www.w3.org/2001/XMLSchema" xmlns:xs="http://www.w3.org/2001/XMLSchema" xmlns:p="http://schemas.microsoft.com/office/2006/metadata/properties" xmlns:ns3="adbd8ff4-dc4f-44ff-b43a-3e655b05273c" xmlns:ns4="596c9a97-c3d0-428b-90c3-cee61908c2a1" targetNamespace="http://schemas.microsoft.com/office/2006/metadata/properties" ma:root="true" ma:fieldsID="7a80e598e1a379b7bc0db6ef496fdc58" ns3:_="" ns4:_="">
    <xsd:import namespace="adbd8ff4-dc4f-44ff-b43a-3e655b05273c"/>
    <xsd:import namespace="596c9a97-c3d0-428b-90c3-cee61908c2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bd8ff4-dc4f-44ff-b43a-3e655b0527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6c9a97-c3d0-428b-90c3-cee61908c2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B63236-DBFC-44FD-9B51-D9FA22BA0B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0109C3-CE61-4CC7-B220-B4D65CA78E66}">
  <ds:schemaRefs>
    <ds:schemaRef ds:uri="596c9a97-c3d0-428b-90c3-cee61908c2a1"/>
    <ds:schemaRef ds:uri="adbd8ff4-dc4f-44ff-b43a-3e655b05273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AE36AEB-813C-4EFF-A4CD-FAC518D69638}">
  <ds:schemaRefs>
    <ds:schemaRef ds:uri="596c9a97-c3d0-428b-90c3-cee61908c2a1"/>
    <ds:schemaRef ds:uri="adbd8ff4-dc4f-44ff-b43a-3e655b0527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</TotalTime>
  <Words>435</Words>
  <Application>Microsoft Office PowerPoint</Application>
  <PresentationFormat>Personalizados</PresentationFormat>
  <Paragraphs>156</Paragraphs>
  <Slides>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2" baseType="lpstr">
      <vt:lpstr>Agency FB</vt:lpstr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Apresentação do PowerPoint</vt:lpstr>
      <vt:lpstr>Análise de Requisitos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Anastasiya Lykholat</dc:creator>
  <cp:lastModifiedBy>Mariana Rosa</cp:lastModifiedBy>
  <cp:revision>8</cp:revision>
  <dcterms:created xsi:type="dcterms:W3CDTF">2021-04-23T18:18:46Z</dcterms:created>
  <dcterms:modified xsi:type="dcterms:W3CDTF">2021-04-28T22:05:42Z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0x010100C64C125C0B92D44CB67AC551F540B4C3</vt:lpwstr>
  </property>
</Properties>
</file>