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5"/>
  </p:notesMasterIdLst>
  <p:sldIdLst>
    <p:sldId id="338" r:id="rId2"/>
    <p:sldId id="339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4" r:id="rId20"/>
    <p:sldId id="356" r:id="rId21"/>
    <p:sldId id="357" r:id="rId22"/>
    <p:sldId id="358" r:id="rId23"/>
    <p:sldId id="365" r:id="rId24"/>
    <p:sldId id="359" r:id="rId25"/>
    <p:sldId id="360" r:id="rId26"/>
    <p:sldId id="361" r:id="rId27"/>
    <p:sldId id="362" r:id="rId28"/>
    <p:sldId id="366" r:id="rId29"/>
    <p:sldId id="363" r:id="rId30"/>
    <p:sldId id="367" r:id="rId31"/>
    <p:sldId id="368" r:id="rId32"/>
    <p:sldId id="369" r:id="rId33"/>
    <p:sldId id="372" r:id="rId34"/>
    <p:sldId id="373" r:id="rId35"/>
    <p:sldId id="374" r:id="rId36"/>
    <p:sldId id="383" r:id="rId37"/>
    <p:sldId id="370" r:id="rId38"/>
    <p:sldId id="382" r:id="rId39"/>
    <p:sldId id="384" r:id="rId40"/>
    <p:sldId id="385" r:id="rId41"/>
    <p:sldId id="386" r:id="rId42"/>
    <p:sldId id="387" r:id="rId43"/>
    <p:sldId id="388" r:id="rId44"/>
    <p:sldId id="390" r:id="rId45"/>
    <p:sldId id="391" r:id="rId46"/>
    <p:sldId id="392" r:id="rId47"/>
    <p:sldId id="400" r:id="rId48"/>
    <p:sldId id="395" r:id="rId49"/>
    <p:sldId id="396" r:id="rId50"/>
    <p:sldId id="397" r:id="rId51"/>
    <p:sldId id="398" r:id="rId52"/>
    <p:sldId id="399" r:id="rId53"/>
    <p:sldId id="401" r:id="rId54"/>
    <p:sldId id="402" r:id="rId55"/>
    <p:sldId id="406" r:id="rId56"/>
    <p:sldId id="403" r:id="rId57"/>
    <p:sldId id="404" r:id="rId58"/>
    <p:sldId id="407" r:id="rId59"/>
    <p:sldId id="408" r:id="rId60"/>
    <p:sldId id="417" r:id="rId61"/>
    <p:sldId id="419" r:id="rId62"/>
    <p:sldId id="420" r:id="rId63"/>
    <p:sldId id="421" r:id="rId64"/>
    <p:sldId id="416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8" r:id="rId75"/>
    <p:sldId id="440" r:id="rId76"/>
    <p:sldId id="439" r:id="rId77"/>
    <p:sldId id="431" r:id="rId78"/>
    <p:sldId id="441" r:id="rId79"/>
    <p:sldId id="437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1" r:id="rId89"/>
    <p:sldId id="452" r:id="rId90"/>
    <p:sldId id="457" r:id="rId91"/>
    <p:sldId id="580" r:id="rId92"/>
    <p:sldId id="581" r:id="rId93"/>
    <p:sldId id="577" r:id="rId94"/>
    <p:sldId id="579" r:id="rId95"/>
    <p:sldId id="578" r:id="rId96"/>
    <p:sldId id="582" r:id="rId97"/>
    <p:sldId id="576" r:id="rId98"/>
    <p:sldId id="588" r:id="rId99"/>
    <p:sldId id="587" r:id="rId100"/>
    <p:sldId id="586" r:id="rId101"/>
    <p:sldId id="585" r:id="rId102"/>
    <p:sldId id="584" r:id="rId103"/>
    <p:sldId id="591" r:id="rId104"/>
    <p:sldId id="594" r:id="rId105"/>
    <p:sldId id="593" r:id="rId106"/>
    <p:sldId id="592" r:id="rId107"/>
    <p:sldId id="575" r:id="rId108"/>
    <p:sldId id="590" r:id="rId109"/>
    <p:sldId id="589" r:id="rId110"/>
    <p:sldId id="599" r:id="rId111"/>
    <p:sldId id="598" r:id="rId112"/>
    <p:sldId id="574" r:id="rId113"/>
    <p:sldId id="597" r:id="rId114"/>
    <p:sldId id="596" r:id="rId115"/>
    <p:sldId id="595" r:id="rId116"/>
    <p:sldId id="603" r:id="rId117"/>
    <p:sldId id="605" r:id="rId118"/>
    <p:sldId id="604" r:id="rId119"/>
    <p:sldId id="602" r:id="rId120"/>
    <p:sldId id="568" r:id="rId121"/>
    <p:sldId id="601" r:id="rId122"/>
    <p:sldId id="600" r:id="rId123"/>
    <p:sldId id="567" r:id="rId124"/>
    <p:sldId id="611" r:id="rId125"/>
    <p:sldId id="610" r:id="rId126"/>
    <p:sldId id="609" r:id="rId127"/>
    <p:sldId id="608" r:id="rId128"/>
    <p:sldId id="607" r:id="rId129"/>
    <p:sldId id="606" r:id="rId130"/>
    <p:sldId id="617" r:id="rId131"/>
    <p:sldId id="620" r:id="rId132"/>
    <p:sldId id="618" r:id="rId133"/>
    <p:sldId id="619" r:id="rId134"/>
    <p:sldId id="615" r:id="rId135"/>
    <p:sldId id="616" r:id="rId136"/>
    <p:sldId id="614" r:id="rId137"/>
    <p:sldId id="622" r:id="rId138"/>
    <p:sldId id="627" r:id="rId139"/>
    <p:sldId id="626" r:id="rId140"/>
    <p:sldId id="625" r:id="rId141"/>
    <p:sldId id="624" r:id="rId142"/>
    <p:sldId id="623" r:id="rId143"/>
    <p:sldId id="630" r:id="rId144"/>
    <p:sldId id="636" r:id="rId145"/>
    <p:sldId id="635" r:id="rId146"/>
    <p:sldId id="634" r:id="rId147"/>
    <p:sldId id="633" r:id="rId148"/>
    <p:sldId id="632" r:id="rId149"/>
    <p:sldId id="631" r:id="rId150"/>
    <p:sldId id="649" r:id="rId151"/>
    <p:sldId id="656" r:id="rId152"/>
    <p:sldId id="655" r:id="rId153"/>
    <p:sldId id="654" r:id="rId154"/>
    <p:sldId id="653" r:id="rId155"/>
    <p:sldId id="652" r:id="rId156"/>
    <p:sldId id="651" r:id="rId157"/>
    <p:sldId id="644" r:id="rId158"/>
    <p:sldId id="648" r:id="rId159"/>
    <p:sldId id="647" r:id="rId160"/>
    <p:sldId id="646" r:id="rId161"/>
    <p:sldId id="645" r:id="rId162"/>
    <p:sldId id="562" r:id="rId163"/>
    <p:sldId id="643" r:id="rId16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rChart" id="{4A19AFA9-F91B-4976-8C77-21419F214D02}">
          <p14:sldIdLst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  <p14:sldId id="349"/>
            <p14:sldId id="350"/>
          </p14:sldIdLst>
        </p14:section>
        <p14:section name="AreaChart" id="{F6657F52-DFFA-4EB7-A6EA-C810BD7639F1}">
          <p14:sldIdLst>
            <p14:sldId id="351"/>
            <p14:sldId id="352"/>
            <p14:sldId id="353"/>
            <p14:sldId id="354"/>
            <p14:sldId id="355"/>
            <p14:sldId id="364"/>
            <p14:sldId id="356"/>
            <p14:sldId id="357"/>
            <p14:sldId id="358"/>
            <p14:sldId id="365"/>
            <p14:sldId id="359"/>
            <p14:sldId id="360"/>
            <p14:sldId id="361"/>
            <p14:sldId id="362"/>
            <p14:sldId id="366"/>
            <p14:sldId id="363"/>
          </p14:sldIdLst>
        </p14:section>
        <p14:section name="Maps" id="{D48BA8EE-CC03-4189-8C25-048CE20D052F}">
          <p14:sldIdLst>
            <p14:sldId id="367"/>
            <p14:sldId id="368"/>
            <p14:sldId id="369"/>
            <p14:sldId id="372"/>
            <p14:sldId id="373"/>
            <p14:sldId id="374"/>
            <p14:sldId id="383"/>
            <p14:sldId id="370"/>
            <p14:sldId id="382"/>
          </p14:sldIdLst>
        </p14:section>
        <p14:section name="Line" id="{22AB3B41-DAC8-4EDF-9237-7D0E448F8F0D}">
          <p14:sldIdLst>
            <p14:sldId id="384"/>
            <p14:sldId id="385"/>
            <p14:sldId id="386"/>
            <p14:sldId id="387"/>
            <p14:sldId id="388"/>
            <p14:sldId id="390"/>
            <p14:sldId id="391"/>
            <p14:sldId id="392"/>
            <p14:sldId id="400"/>
            <p14:sldId id="395"/>
            <p14:sldId id="396"/>
            <p14:sldId id="397"/>
            <p14:sldId id="398"/>
            <p14:sldId id="399"/>
          </p14:sldIdLst>
        </p14:section>
        <p14:section name="Pie" id="{34F92A88-2569-4327-926E-C417ACB49974}">
          <p14:sldIdLst>
            <p14:sldId id="401"/>
            <p14:sldId id="402"/>
            <p14:sldId id="406"/>
            <p14:sldId id="403"/>
            <p14:sldId id="404"/>
            <p14:sldId id="407"/>
            <p14:sldId id="408"/>
            <p14:sldId id="417"/>
            <p14:sldId id="419"/>
            <p14:sldId id="420"/>
            <p14:sldId id="421"/>
            <p14:sldId id="416"/>
          </p14:sldIdLst>
        </p14:section>
        <p14:section name="Scatter" id="{6BB020FD-B4E5-464B-AFDC-F86828B263E5}">
          <p14:sldIdLst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8"/>
            <p14:sldId id="440"/>
            <p14:sldId id="439"/>
            <p14:sldId id="431"/>
            <p14:sldId id="441"/>
            <p14:sldId id="437"/>
          </p14:sldIdLst>
        </p14:section>
        <p14:section name="StackedBar" id="{B08B4F19-EFC7-4623-9F72-7760B26CAA81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1"/>
            <p14:sldId id="452"/>
            <p14:sldId id="457"/>
          </p14:sldIdLst>
        </p14:section>
        <p14:section name="CherryPicking" id="{71B974EE-835B-4BC3-8E76-3BE131407CF8}">
          <p14:sldIdLst>
            <p14:sldId id="580"/>
            <p14:sldId id="581"/>
            <p14:sldId id="577"/>
            <p14:sldId id="579"/>
            <p14:sldId id="578"/>
            <p14:sldId id="582"/>
          </p14:sldIdLst>
        </p14:section>
        <p14:section name="Uncertainty" id="{E2A0BC70-6237-4CA9-896E-7BD420DCBB33}">
          <p14:sldIdLst>
            <p14:sldId id="576"/>
            <p14:sldId id="588"/>
            <p14:sldId id="587"/>
            <p14:sldId id="586"/>
            <p14:sldId id="585"/>
            <p14:sldId id="584"/>
          </p14:sldIdLst>
        </p14:section>
        <p14:section name="Aggregation" id="{06F71970-C08B-4D8B-920B-DDF25D9A65BC}">
          <p14:sldIdLst>
            <p14:sldId id="591"/>
            <p14:sldId id="594"/>
            <p14:sldId id="593"/>
            <p14:sldId id="592"/>
            <p14:sldId id="575"/>
            <p14:sldId id="590"/>
            <p14:sldId id="589"/>
          </p14:sldIdLst>
        </p14:section>
        <p14:section name="Annotation" id="{8413ADFA-778F-4F3D-979F-6455CD97B098}">
          <p14:sldIdLst>
            <p14:sldId id="599"/>
            <p14:sldId id="598"/>
            <p14:sldId id="574"/>
            <p14:sldId id="597"/>
            <p14:sldId id="596"/>
            <p14:sldId id="595"/>
          </p14:sldIdLst>
        </p14:section>
        <p14:section name="MissingData" id="{6B7D00B9-8E0F-43EF-95B7-FBCE8ACAFE72}">
          <p14:sldIdLst>
            <p14:sldId id="603"/>
            <p14:sldId id="605"/>
            <p14:sldId id="604"/>
            <p14:sldId id="602"/>
            <p14:sldId id="568"/>
            <p14:sldId id="601"/>
            <p14:sldId id="600"/>
          </p14:sldIdLst>
        </p14:section>
        <p14:section name="TruncatedAxis" id="{40F61269-E23C-4E57-9DFB-F3243AF7ACC7}">
          <p14:sldIdLst>
            <p14:sldId id="567"/>
            <p14:sldId id="611"/>
            <p14:sldId id="610"/>
            <p14:sldId id="609"/>
            <p14:sldId id="608"/>
            <p14:sldId id="607"/>
            <p14:sldId id="606"/>
          </p14:sldIdLst>
        </p14:section>
        <p14:section name="Normalization" id="{9B4B8C88-20E9-4D87-BE48-A6024ADB9863}">
          <p14:sldIdLst>
            <p14:sldId id="617"/>
            <p14:sldId id="620"/>
            <p14:sldId id="618"/>
            <p14:sldId id="619"/>
            <p14:sldId id="615"/>
            <p14:sldId id="616"/>
            <p14:sldId id="614"/>
          </p14:sldIdLst>
        </p14:section>
        <p14:section name="Overplotting" id="{E07F5363-91B8-4BA7-BA6D-FE701C3B0C81}">
          <p14:sldIdLst>
            <p14:sldId id="622"/>
            <p14:sldId id="627"/>
            <p14:sldId id="626"/>
            <p14:sldId id="625"/>
            <p14:sldId id="624"/>
            <p14:sldId id="623"/>
          </p14:sldIdLst>
        </p14:section>
        <p14:section name="ScaleFunction" id="{99C48670-F927-4907-9F56-4F66778EC55B}">
          <p14:sldIdLst>
            <p14:sldId id="630"/>
            <p14:sldId id="636"/>
            <p14:sldId id="635"/>
            <p14:sldId id="634"/>
            <p14:sldId id="633"/>
            <p14:sldId id="632"/>
            <p14:sldId id="631"/>
          </p14:sldIdLst>
        </p14:section>
        <p14:section name="ScaleOrder" id="{DD005590-E531-4FBE-8F02-AD5A1346C31E}">
          <p14:sldIdLst>
            <p14:sldId id="649"/>
            <p14:sldId id="656"/>
            <p14:sldId id="655"/>
            <p14:sldId id="654"/>
            <p14:sldId id="653"/>
            <p14:sldId id="652"/>
            <p14:sldId id="651"/>
          </p14:sldIdLst>
        </p14:section>
        <p14:section name="ScaleDirection" id="{CB63C147-5747-4C2F-A582-23ED01B80396}">
          <p14:sldIdLst>
            <p14:sldId id="644"/>
            <p14:sldId id="648"/>
            <p14:sldId id="647"/>
            <p14:sldId id="646"/>
            <p14:sldId id="645"/>
            <p14:sldId id="562"/>
            <p14:sldId id="6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8F8F8"/>
    <a:srgbClr val="0068C9"/>
    <a:srgbClr val="FFC000"/>
    <a:srgbClr val="83C9FF"/>
    <a:srgbClr val="FF2B2B"/>
    <a:srgbClr val="7D2853"/>
    <a:srgbClr val="7FB3E4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94007" autoAdjust="0"/>
  </p:normalViewPr>
  <p:slideViewPr>
    <p:cSldViewPr snapToGrid="0">
      <p:cViewPr varScale="1">
        <p:scale>
          <a:sx n="101" d="100"/>
          <a:sy n="101" d="100"/>
        </p:scale>
        <p:origin x="9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7BD4-A18B-4FDD-B66B-0A2DF351B3C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3746-FF1C-443B-ACB0-EB01C1E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8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44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103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091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108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7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779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05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465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69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94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106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75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9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356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55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202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77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440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456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3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286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308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88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06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562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808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137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405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641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6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30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366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05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052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582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59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253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994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892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44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156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448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258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208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490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942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39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3790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32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6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668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986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19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876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665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61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4661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291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68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7027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099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916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389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694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4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7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2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5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3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8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1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4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5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1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4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1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3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5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0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5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3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1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4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28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8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0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4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54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40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0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3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47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9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6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97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8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81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06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5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44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36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12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28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6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14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07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81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02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7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1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36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00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09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91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21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7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95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24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0FC-F285-89D1-8B07-C7AACA1C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D6F4-DBC2-C1FA-5086-EA4DC0DB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ECCA-D4C2-F562-EA56-D6EC22E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52AE-666F-58B4-20E2-A691110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4F81-69B9-8C39-3224-A03414B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915-605E-E1FD-63CD-05849C67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D4D-3714-8338-4253-2D937704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7DB-6D8D-47C3-9823-FFFAE7F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A52B-6108-D16B-1CF8-2123B3B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9101-DA67-9A21-C89F-E4469A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4A15-E699-D38C-F2A0-FD1B5CA3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F192-23B2-DB62-E4D2-D339917C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B2C2-0DA0-B4EC-54B2-2E06BE7B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0A63-5A8B-6157-7E62-B7C88D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2B39-4444-4794-514B-96F9B8E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BAC9-9AB1-AEE8-D157-59C8A4E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F001-DDB3-0F7D-30B2-582BE85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18E-2F98-D56C-70E3-9260531C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9ABA-63AA-8024-8BF0-FF76BC1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A6C6-5280-EA9C-5D01-40B05F11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698-ED6D-4F7D-E29D-7D81115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AD81-B071-EA3B-FAF7-41CFCB2D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93E4-32E0-106D-8BD6-9AF8EA16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D3F7-08A1-BF1B-B352-B59043B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16D6-A1EF-A362-4A4E-72796A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9C6-B827-5B74-6112-AD12074A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22DE-71DC-E124-13E9-B56954F9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EA69-61BE-0A85-1BD6-92D84B8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CE79-F5A2-0A3E-35E7-31EFD1A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20EC-44F6-F661-BEC0-5B6FBD89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4614-5CCA-D507-DD87-A215B16B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580F-20C2-4831-1D85-A0F665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1B69-E55C-4A3B-9540-B3FEE80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A882-96FA-3407-3160-E980854B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9BEE6-071A-794A-CC0C-D799C74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9DB9-1CD2-BDAC-1B0D-A9DCBCE8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34B8-0D01-837A-454B-F3BEDAD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DCA2-5F7F-790A-C475-D760988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5BB7-8741-2E0C-380F-E86F464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64F-C763-79C3-3C5C-08C53166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518E-D4D5-56E6-A8EB-75A7E0B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86BF-2D6B-364D-0C70-37888F1C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FE32-085E-D8A3-AB7B-C6D92B6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0703-F1AA-865C-0D3E-9F91C63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60D04-2AD6-4475-2C19-B2879BE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C117-CC53-942A-E7C8-D2C166C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3130-48A4-DAE9-471B-F9BC8FD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A21A-9E9F-095A-4B19-4C306583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AD11-BCF2-FB16-5329-A0D1BAAF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0EB3-B30D-4149-F2C0-6C448D0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6A3A-25B6-BD14-A628-19DB069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3585F-B9BF-A43C-A7B2-419A464C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2DB-7815-8EE5-A033-E1718E6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FF53-5056-32BD-C898-D328A6A5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A859-6815-5C74-35CB-3357F822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CF4A-D00E-7B38-31F7-2C0367D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9E3B-5C4A-7CC7-BDC9-467B218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493A-D287-9979-0858-DFDC930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BF74-D810-0FE6-584C-BB5728C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47CD-57E2-459B-8816-6DEB9C09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658A-675C-044C-F542-A5961309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4DA2-FDEA-B451-0A32-BB4637C6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D401-EAA4-FF13-F1B1-401A3EB5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4632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542246" y="3952026"/>
            <a:ext cx="1865527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145694" y="412519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3" y="1488288"/>
            <a:ext cx="6623550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2" y="3952026"/>
            <a:ext cx="4289518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277878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145694" y="462282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097862" y="3971793"/>
            <a:ext cx="444382" cy="10778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>
            <a:off x="7097862" y="2161449"/>
            <a:ext cx="1074188" cy="2349289"/>
          </a:xfrm>
          <a:prstGeom prst="curvedConnector3">
            <a:avLst>
              <a:gd name="adj1" fmla="val -212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172050" y="182232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lowest consumption of coffee is China.</a:t>
            </a:r>
          </a:p>
        </p:txBody>
      </p:sp>
    </p:spTree>
    <p:extLst>
      <p:ext uri="{BB962C8B-B14F-4D97-AF65-F5344CB8AC3E}">
        <p14:creationId xmlns:p14="http://schemas.microsoft.com/office/powerpoint/2010/main" val="1174264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735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10039350" y="2682659"/>
            <a:ext cx="2058050" cy="132736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575480" y="2061275"/>
            <a:ext cx="2311470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629E7687-2C83-C2CA-42D4-1630030E37F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10260283" y="1874567"/>
            <a:ext cx="482384" cy="11338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688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10039350" y="2682659"/>
            <a:ext cx="2058050" cy="132736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575480" y="2061275"/>
            <a:ext cx="2311470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629E7687-2C83-C2CA-42D4-1630030E37F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10260283" y="1874567"/>
            <a:ext cx="482384" cy="11338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977EDE6-0C39-4999-5AA6-8A950F0B98BD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7922091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326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</p:spTree>
    <p:extLst>
      <p:ext uri="{BB962C8B-B14F-4D97-AF65-F5344CB8AC3E}">
        <p14:creationId xmlns:p14="http://schemas.microsoft.com/office/powerpoint/2010/main" val="29727773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987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899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84C450C9-A67F-780A-5A8D-9BAF82E555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30414" y="3409031"/>
            <a:ext cx="1105838" cy="104475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587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092601"/>
            <a:ext cx="1514126" cy="174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5630414" y="3409031"/>
            <a:ext cx="1105838" cy="104475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V="1">
            <a:off x="10033574" y="1540991"/>
            <a:ext cx="513862" cy="1617082"/>
          </a:xfrm>
          <a:prstGeom prst="curvedConnector3">
            <a:avLst>
              <a:gd name="adj1" fmla="val 14448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50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092601"/>
            <a:ext cx="1514126" cy="174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5660958" y="3378487"/>
            <a:ext cx="1044750" cy="11058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33574" y="1540991"/>
            <a:ext cx="513862" cy="1617082"/>
          </a:xfrm>
          <a:prstGeom prst="curvedConnector3">
            <a:avLst>
              <a:gd name="adj1" fmla="val -4448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59DB0B38-1C6B-4B2F-8099-5EF40402EDF8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Aggregation”.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411358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8143"/>
            <a:ext cx="6623549" cy="6795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073740" y="3952026"/>
            <a:ext cx="2334033" cy="11161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95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3899999" y="1488288"/>
            <a:ext cx="5507773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3899996" y="3952026"/>
            <a:ext cx="3173743" cy="111611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086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581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3323442" y="2192694"/>
            <a:ext cx="444382" cy="2770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2"/>
          </p:cNvCxnSpPr>
          <p:nvPr/>
        </p:nvCxnSpPr>
        <p:spPr>
          <a:xfrm rot="10800000">
            <a:off x="1444034" y="2425860"/>
            <a:ext cx="1879408" cy="1152235"/>
          </a:xfrm>
          <a:prstGeom prst="curvedConnector2">
            <a:avLst/>
          </a:prstGeom>
          <a:ln>
            <a:solidFill>
              <a:srgbClr val="FF9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784225" y="1488288"/>
            <a:ext cx="404619" cy="35798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3188844" y="1488288"/>
            <a:ext cx="711152" cy="59845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8441" y="1747622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highest consumption of coffee is USA.</a:t>
            </a:r>
          </a:p>
        </p:txBody>
      </p:sp>
    </p:spTree>
    <p:extLst>
      <p:ext uri="{BB962C8B-B14F-4D97-AF65-F5344CB8AC3E}">
        <p14:creationId xmlns:p14="http://schemas.microsoft.com/office/powerpoint/2010/main" val="9290250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704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</p:spTree>
    <p:extLst>
      <p:ext uri="{BB962C8B-B14F-4D97-AF65-F5344CB8AC3E}">
        <p14:creationId xmlns:p14="http://schemas.microsoft.com/office/powerpoint/2010/main" val="2572978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610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689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73891" y="4350001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599358" y="2414949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979701" y="3697139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11813" y="2638511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01544" y="2321898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991CA369-F3B1-A7C6-C52D-D543D8B530F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9279726" y="3258287"/>
            <a:ext cx="432073" cy="175135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339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73891" y="4350001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599358" y="2414949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979701" y="3697139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11813" y="2638511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01544" y="2321898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991CA369-F3B1-A7C6-C52D-D543D8B530F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9279726" y="3258287"/>
            <a:ext cx="432073" cy="175135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“Misleading Annotation”.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5838110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701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</p:spTree>
    <p:extLst>
      <p:ext uri="{BB962C8B-B14F-4D97-AF65-F5344CB8AC3E}">
        <p14:creationId xmlns:p14="http://schemas.microsoft.com/office/powerpoint/2010/main" val="8913404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06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7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4671393"/>
            <a:ext cx="6623549" cy="10762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71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289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660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3413450" y="1501715"/>
            <a:ext cx="5994324" cy="5225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2784225" y="1501715"/>
            <a:ext cx="629223" cy="52249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53ADE-4C76-FB2F-8854-1420E246AA14}"/>
              </a:ext>
            </a:extLst>
          </p:cNvPr>
          <p:cNvCxnSpPr>
            <a:cxnSpLocks/>
          </p:cNvCxnSpPr>
          <p:nvPr/>
        </p:nvCxnSpPr>
        <p:spPr>
          <a:xfrm>
            <a:off x="7155220" y="4139484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33758-9FFE-9F23-8C9B-2105B72CE9F0}"/>
              </a:ext>
            </a:extLst>
          </p:cNvPr>
          <p:cNvCxnSpPr>
            <a:cxnSpLocks/>
          </p:cNvCxnSpPr>
          <p:nvPr/>
        </p:nvCxnSpPr>
        <p:spPr>
          <a:xfrm>
            <a:off x="7282641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8D3A3-4B81-E6F1-E8BE-54FCCD556C3A}"/>
              </a:ext>
            </a:extLst>
          </p:cNvPr>
          <p:cNvCxnSpPr>
            <a:cxnSpLocks/>
          </p:cNvCxnSpPr>
          <p:nvPr/>
        </p:nvCxnSpPr>
        <p:spPr>
          <a:xfrm>
            <a:off x="7155220" y="45942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E31389-FC43-2420-EC9E-22C12D0E6110}"/>
              </a:ext>
            </a:extLst>
          </p:cNvPr>
          <p:cNvCxnSpPr>
            <a:cxnSpLocks/>
          </p:cNvCxnSpPr>
          <p:nvPr/>
        </p:nvCxnSpPr>
        <p:spPr>
          <a:xfrm>
            <a:off x="3413448" y="4143179"/>
            <a:ext cx="36542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7" idx="1"/>
            <a:endCxn id="22" idx="2"/>
          </p:cNvCxnSpPr>
          <p:nvPr/>
        </p:nvCxnSpPr>
        <p:spPr>
          <a:xfrm rot="10800000">
            <a:off x="1410473" y="3087031"/>
            <a:ext cx="1685535" cy="1448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68901" y="2282533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varies approx. between 2 and 9.8 kg per capita.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D2ED-9463-3328-0EF8-DCB852E7283C}"/>
              </a:ext>
            </a:extLst>
          </p:cNvPr>
          <p:cNvCxnSpPr>
            <a:cxnSpLocks/>
          </p:cNvCxnSpPr>
          <p:nvPr/>
        </p:nvCxnSpPr>
        <p:spPr>
          <a:xfrm>
            <a:off x="3191069" y="2287145"/>
            <a:ext cx="222379" cy="0"/>
          </a:xfrm>
          <a:prstGeom prst="line">
            <a:avLst/>
          </a:prstGeom>
          <a:ln w="38100">
            <a:solidFill>
              <a:srgbClr val="FF93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23">
            <a:extLst>
              <a:ext uri="{FF2B5EF4-FFF2-40B4-BE49-F238E27FC236}">
                <a16:creationId xmlns:a16="http://schemas.microsoft.com/office/drawing/2014/main" id="{8AD53333-7165-3584-3EC5-975D296E9AAA}"/>
              </a:ext>
            </a:extLst>
          </p:cNvPr>
          <p:cNvSpPr/>
          <p:nvPr/>
        </p:nvSpPr>
        <p:spPr>
          <a:xfrm>
            <a:off x="3096007" y="2287144"/>
            <a:ext cx="264366" cy="18895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0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487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168288" y="4745739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scale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542057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41854C2D-0FF4-4C08-8813-98237F6708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10363386" y="4377304"/>
            <a:ext cx="1053365" cy="6709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040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168288" y="4745739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scale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542057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41854C2D-0FF4-4C08-8813-98237F6708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10363386" y="4377304"/>
            <a:ext cx="1053365" cy="6709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Data”.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087822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113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</p:spTree>
    <p:extLst>
      <p:ext uri="{BB962C8B-B14F-4D97-AF65-F5344CB8AC3E}">
        <p14:creationId xmlns:p14="http://schemas.microsoft.com/office/powerpoint/2010/main" val="16648861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70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86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213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69449" y="4751491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9951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69449" y="4751491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“Truncated Axis”.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73383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 You completed the module “Bar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2809935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4016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</p:spTree>
    <p:extLst>
      <p:ext uri="{BB962C8B-B14F-4D97-AF65-F5344CB8AC3E}">
        <p14:creationId xmlns:p14="http://schemas.microsoft.com/office/powerpoint/2010/main" val="2044988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368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02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2243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C514C3ED-A8DF-561F-884F-B63EE7D032D4}"/>
              </a:ext>
            </a:extLst>
          </p:cNvPr>
          <p:cNvSpPr/>
          <p:nvPr/>
        </p:nvSpPr>
        <p:spPr>
          <a:xfrm>
            <a:off x="6148747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3925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24275139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46418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2243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C514C3ED-A8DF-561F-884F-B63EE7D032D4}"/>
              </a:ext>
            </a:extLst>
          </p:cNvPr>
          <p:cNvSpPr/>
          <p:nvPr/>
        </p:nvSpPr>
        <p:spPr>
          <a:xfrm>
            <a:off x="6148747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3925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22133145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46418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2243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3925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C514C3ED-A8DF-561F-884F-B63EE7D032D4}"/>
              </a:ext>
            </a:extLst>
          </p:cNvPr>
          <p:cNvSpPr/>
          <p:nvPr/>
        </p:nvSpPr>
        <p:spPr>
          <a:xfrm>
            <a:off x="6148747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Normalization”.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44203021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0881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7002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71BD9-549E-BD65-16EA-19C5C70F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439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343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630502" y="4888042"/>
            <a:ext cx="4698794" cy="44774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84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630502" y="4888042"/>
            <a:ext cx="4698794" cy="44774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7A35C3B1-73C8-2826-A8F1-5392C6FBF526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“Overplotting”.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656562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0099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670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956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983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816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3049023" y="3779630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539050" y="4133701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3046908" y="2718536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539050" y="344909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539050" y="277184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5354579" y="3261253"/>
            <a:ext cx="2443437" cy="11016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27">
            <a:extLst>
              <a:ext uri="{FF2B5EF4-FFF2-40B4-BE49-F238E27FC236}">
                <a16:creationId xmlns:a16="http://schemas.microsoft.com/office/drawing/2014/main" id="{A98A0C07-DE9E-7AE9-51CE-33EA9B6D32FD}"/>
              </a:ext>
            </a:extLst>
          </p:cNvPr>
          <p:cNvCxnSpPr>
            <a:cxnSpLocks/>
            <a:stCxn id="4" idx="2"/>
            <a:endCxn id="1027" idx="2"/>
          </p:cNvCxnSpPr>
          <p:nvPr/>
        </p:nvCxnSpPr>
        <p:spPr>
          <a:xfrm rot="16200000" flipH="1">
            <a:off x="7564521" y="3374659"/>
            <a:ext cx="452414" cy="2428861"/>
          </a:xfrm>
          <a:prstGeom prst="curvedConnector3">
            <a:avLst>
              <a:gd name="adj1" fmla="val 15052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508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3049023" y="3779630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539050" y="4133701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3046908" y="2718536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539050" y="344909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539050" y="277184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5354579" y="3261253"/>
            <a:ext cx="2443437" cy="11016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27">
            <a:extLst>
              <a:ext uri="{FF2B5EF4-FFF2-40B4-BE49-F238E27FC236}">
                <a16:creationId xmlns:a16="http://schemas.microsoft.com/office/drawing/2014/main" id="{A98A0C07-DE9E-7AE9-51CE-33EA9B6D32FD}"/>
              </a:ext>
            </a:extLst>
          </p:cNvPr>
          <p:cNvCxnSpPr>
            <a:cxnSpLocks/>
            <a:stCxn id="4" idx="2"/>
            <a:endCxn id="1027" idx="2"/>
          </p:cNvCxnSpPr>
          <p:nvPr/>
        </p:nvCxnSpPr>
        <p:spPr>
          <a:xfrm rot="16200000" flipH="1">
            <a:off x="7564521" y="3374659"/>
            <a:ext cx="452414" cy="2428861"/>
          </a:xfrm>
          <a:prstGeom prst="curvedConnector3">
            <a:avLst>
              <a:gd name="adj1" fmla="val 15052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Functions”.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88381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8F6A-77B4-ED0D-6C87-18AD3E12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6580"/>
            <a:ext cx="7032843" cy="38713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6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6800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828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53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089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93642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8079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04689" y="2619165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93642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168043" y="4701684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563536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04689" y="2619165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93642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168043" y="4701684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32634FD6-FB0B-968D-9E11-D08E7DC3E7E2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Order”.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42270374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6166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5745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804D9-D451-8ECD-7810-66523BFE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5113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860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37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593399" y="2711576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4622758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4998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593399" y="2711576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4622758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Direction”.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92926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8A617-4182-AB27-9A15-D6B4387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7FE190-EEE4-3CE6-D759-1C1BB41D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 flipH="1" flipV="1">
            <a:off x="4960102" y="3294136"/>
            <a:ext cx="959772" cy="871814"/>
          </a:xfrm>
          <a:prstGeom prst="curvedConnector4">
            <a:avLst>
              <a:gd name="adj1" fmla="val -23818"/>
              <a:gd name="adj2" fmla="val 824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609976" y="265732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Shaded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represents the data value.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4832925"/>
            <a:ext cx="7032843" cy="8759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8553451" y="2060393"/>
            <a:ext cx="1162050" cy="27725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3"/>
            <a:ext cx="612991" cy="27725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7EAFC9-15A0-4BA8-E298-CDF16A834D92}"/>
              </a:ext>
            </a:extLst>
          </p:cNvPr>
          <p:cNvSpPr/>
          <p:nvPr/>
        </p:nvSpPr>
        <p:spPr>
          <a:xfrm>
            <a:off x="3267074" y="3600450"/>
            <a:ext cx="5286376" cy="1238250"/>
          </a:xfrm>
          <a:custGeom>
            <a:avLst/>
            <a:gdLst>
              <a:gd name="connsiteX0" fmla="*/ 0 w 5238750"/>
              <a:gd name="connsiteY0" fmla="*/ 1209675 h 1209675"/>
              <a:gd name="connsiteX1" fmla="*/ 5238750 w 5238750"/>
              <a:gd name="connsiteY1" fmla="*/ 1209675 h 1209675"/>
              <a:gd name="connsiteX2" fmla="*/ 5238750 w 5238750"/>
              <a:gd name="connsiteY2" fmla="*/ 0 h 1209675"/>
              <a:gd name="connsiteX3" fmla="*/ 4629150 w 5238750"/>
              <a:gd name="connsiteY3" fmla="*/ 123825 h 1209675"/>
              <a:gd name="connsiteX4" fmla="*/ 3914775 w 5238750"/>
              <a:gd name="connsiteY4" fmla="*/ 200025 h 1209675"/>
              <a:gd name="connsiteX5" fmla="*/ 3324225 w 5238750"/>
              <a:gd name="connsiteY5" fmla="*/ 247650 h 1209675"/>
              <a:gd name="connsiteX6" fmla="*/ 2628900 w 5238750"/>
              <a:gd name="connsiteY6" fmla="*/ 552450 h 1209675"/>
              <a:gd name="connsiteX7" fmla="*/ 0 w 5238750"/>
              <a:gd name="connsiteY7" fmla="*/ 981075 h 1209675"/>
              <a:gd name="connsiteX8" fmla="*/ 0 w 5238750"/>
              <a:gd name="connsiteY8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1209675">
                <a:moveTo>
                  <a:pt x="0" y="1209675"/>
                </a:moveTo>
                <a:lnTo>
                  <a:pt x="5238750" y="1209675"/>
                </a:lnTo>
                <a:lnTo>
                  <a:pt x="5238750" y="0"/>
                </a:lnTo>
                <a:lnTo>
                  <a:pt x="4629150" y="123825"/>
                </a:lnTo>
                <a:lnTo>
                  <a:pt x="3914775" y="200025"/>
                </a:lnTo>
                <a:lnTo>
                  <a:pt x="3324225" y="247650"/>
                </a:lnTo>
                <a:lnTo>
                  <a:pt x="2628900" y="552450"/>
                </a:lnTo>
                <a:lnTo>
                  <a:pt x="0" y="981075"/>
                </a:lnTo>
                <a:lnTo>
                  <a:pt x="0" y="1209675"/>
                </a:lnTo>
                <a:close/>
              </a:path>
            </a:pathLst>
          </a:custGeom>
          <a:pattFill prst="wdDnDiag">
            <a:fgClr>
              <a:srgbClr val="FFC000"/>
            </a:fgClr>
            <a:bgClr>
              <a:srgbClr val="7FB3E4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027E9-2B95-0DE8-2AFE-57A9C2D9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36542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914028"/>
            <a:ext cx="6623550" cy="38138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52961" y="1488288"/>
            <a:ext cx="462755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0363" y="190149"/>
            <a:ext cx="278127" cy="3674625"/>
          </a:xfrm>
          <a:prstGeom prst="curvedConnector3">
            <a:avLst>
              <a:gd name="adj1" fmla="val 18219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E3E6AF-4BDC-C4BB-C0EF-DC0B9F0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5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C8B01-B35B-D701-A4A9-B5C45707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83FFE0-085F-7169-5515-EBF64069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7906616" y="2501331"/>
            <a:ext cx="0" cy="23169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774432" y="250133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501331"/>
            <a:ext cx="463513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7768948" y="48373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2859301"/>
            <a:ext cx="4908126" cy="28638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8165500" y="2100747"/>
            <a:ext cx="1534342" cy="3622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7590388" y="5098177"/>
            <a:ext cx="574703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914792" y="2829734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Total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the number of users on streaming platforms is around 500 millions in 2022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02617" y="2499687"/>
            <a:ext cx="1012175" cy="74824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5E77D4-1B76-F04E-8F15-1CE7790C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38500" y="3448050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4109967"/>
            <a:ext cx="3580074" cy="161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3" y="2419252"/>
            <a:ext cx="4213838" cy="8192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248025" y="3924300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55BA6-7297-7957-F38E-600690E64EA7}"/>
              </a:ext>
            </a:extLst>
          </p:cNvPr>
          <p:cNvSpPr/>
          <p:nvPr/>
        </p:nvSpPr>
        <p:spPr>
          <a:xfrm>
            <a:off x="6896101" y="2424053"/>
            <a:ext cx="1714499" cy="1846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area chart, each layer adds to the one below. To find the value for a platform (e.g.,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in 2020), subtract the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layer below it from the total height at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8596370" y="2428853"/>
            <a:ext cx="1103472" cy="1798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1000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had around 100 million users in 2020.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8638" y="3375027"/>
            <a:ext cx="250201" cy="612774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3DCFE-B892-A650-CAFD-ADF220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594313" y="3905250"/>
            <a:ext cx="0" cy="9505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6457366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457366" y="48438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2020,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3238501"/>
            <a:ext cx="3580074" cy="24846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76830"/>
            <a:ext cx="4213838" cy="96167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896101" y="2272039"/>
            <a:ext cx="1714499" cy="3366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58675D-EE1C-9ED7-397C-B072209B0D8C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265943" y="3238500"/>
            <a:ext cx="610501" cy="18853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8052666" y="1757027"/>
            <a:ext cx="497451" cy="3460397"/>
          </a:xfrm>
          <a:prstGeom prst="curvedConnector3">
            <a:avLst>
              <a:gd name="adj1" fmla="val -459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8596370" y="2267251"/>
            <a:ext cx="110347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D0778-6386-F14C-5981-A85CCE5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2015 has the lowest number of users across all streaming platforms.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A7C19-7326-9F76-906C-6ACDD73FD86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FCD3D-3815-878B-7A40-5675384D7137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963BE2-50E7-6CD1-4750-23439C0B3001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0129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AD99C-E311-9504-C9B4-3958A9A1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5BA6D2-A6F0-849E-045B-E9AB9DD325DB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0F409-6DD8-C363-D3C2-B0A109833730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64BFD-70B7-5C4F-F2F1-3E6541CD1764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21" idx="0"/>
            <a:endCxn id="31" idx="0"/>
          </p:cNvCxnSpPr>
          <p:nvPr/>
        </p:nvCxnSpPr>
        <p:spPr>
          <a:xfrm rot="16200000" flipH="1">
            <a:off x="9078416" y="1492893"/>
            <a:ext cx="863528" cy="1992547"/>
          </a:xfrm>
          <a:prstGeom prst="curvedConnector3">
            <a:avLst>
              <a:gd name="adj1" fmla="val -264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1" y="4256049"/>
            <a:ext cx="551800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8EADC0-8531-DF16-37B7-3DEB1729E132}"/>
              </a:ext>
            </a:extLst>
          </p:cNvPr>
          <p:cNvSpPr/>
          <p:nvPr/>
        </p:nvSpPr>
        <p:spPr>
          <a:xfrm>
            <a:off x="8833183" y="2046916"/>
            <a:ext cx="876686" cy="36762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6917"/>
            <a:ext cx="5506736" cy="22091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77287" y="2920930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029CAC09-BBA5-99AC-0EFC-A88D0944BC96}"/>
              </a:ext>
            </a:extLst>
          </p:cNvPr>
          <p:cNvSpPr/>
          <p:nvPr/>
        </p:nvSpPr>
        <p:spPr>
          <a:xfrm>
            <a:off x="8208656" y="2057402"/>
            <a:ext cx="610501" cy="31308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188999" y="5207333"/>
            <a:ext cx="644184" cy="515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C1AF7-DC86-0ACC-D4D0-2D56F203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82658" y="4846897"/>
            <a:ext cx="5978653" cy="8762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users varies between 80 to 550 million.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01437F-C140-C26F-47A5-0B1ED97F040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D6496-914C-1837-3E2B-D144A3D72FC2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CFCBBE-4E3E-4B8D-96DC-53D52FF084D6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EB19E-5BDA-D312-F44C-1F49E541B554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5406E-E0ED-37C8-0891-927C9E7CDC7A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070860" y="2223052"/>
            <a:ext cx="52807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8661311" y="2120688"/>
            <a:ext cx="104855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1"/>
            <a:ext cx="1599583" cy="31445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38913" y="2218264"/>
            <a:ext cx="264366" cy="225511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E880A-B7F7-0AC5-400F-17390CC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09941" y="2234456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2015 to 2023 the number of users has increased across all streaming platforms.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/>
          <p:nvPr/>
        </p:nvCxnSpPr>
        <p:spPr>
          <a:xfrm flipV="1">
            <a:off x="4030980" y="2575560"/>
            <a:ext cx="3215640" cy="12649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9" y="5118101"/>
            <a:ext cx="6003272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88A37-5FDB-CFA9-D61F-A59F80896BE1}"/>
              </a:ext>
            </a:extLst>
          </p:cNvPr>
          <p:cNvSpPr/>
          <p:nvPr/>
        </p:nvSpPr>
        <p:spPr>
          <a:xfrm>
            <a:off x="8685931" y="2120688"/>
            <a:ext cx="102393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4032-7207-C594-1AD7-6E1AF608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“Area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885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1871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4698206"/>
            <a:ext cx="6623550" cy="6295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594294" y="3848014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9407774" y="4526251"/>
            <a:ext cx="1392113" cy="4867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4" y="5350606"/>
            <a:ext cx="6623550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1EC2-53AB-3F01-2EFC-A09F7E0D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FAD49-42B4-A767-01EB-75958C31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366218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593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19" y="1886932"/>
            <a:ext cx="4069555" cy="191938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86176"/>
            <a:ext cx="2619623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86931"/>
            <a:ext cx="681038" cy="15587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5326760" y="2430554"/>
            <a:ext cx="1350427" cy="74158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372767" y="178701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Geographical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 a location such as countries or states.</a:t>
            </a:r>
          </a:p>
        </p:txBody>
      </p:sp>
    </p:spTree>
    <p:extLst>
      <p:ext uri="{BB962C8B-B14F-4D97-AF65-F5344CB8AC3E}">
        <p14:creationId xmlns:p14="http://schemas.microsoft.com/office/powerpoint/2010/main" val="161844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344BA-4053-71B7-3469-E20F9366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842625" y="2116263"/>
            <a:ext cx="1177675" cy="82696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020300" y="2529744"/>
            <a:ext cx="442449" cy="66629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7E2D4-3CB3-2CC6-D023-8F81B89B6335}"/>
              </a:ext>
            </a:extLst>
          </p:cNvPr>
          <p:cNvSpPr/>
          <p:nvPr/>
        </p:nvSpPr>
        <p:spPr>
          <a:xfrm>
            <a:off x="2682657" y="3806077"/>
            <a:ext cx="7366218" cy="19218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0BC5BC-2676-6106-E0A1-B232F87426A9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2E10A-8405-B772-B8A5-59D1B9F00558}"/>
              </a:ext>
            </a:extLst>
          </p:cNvPr>
          <p:cNvSpPr/>
          <p:nvPr/>
        </p:nvSpPr>
        <p:spPr>
          <a:xfrm>
            <a:off x="5298280" y="1891374"/>
            <a:ext cx="3537996" cy="19144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22A55-A066-3C3E-5803-0F2AA30F0782}"/>
              </a:ext>
            </a:extLst>
          </p:cNvPr>
          <p:cNvSpPr/>
          <p:nvPr/>
        </p:nvSpPr>
        <p:spPr>
          <a:xfrm>
            <a:off x="8836275" y="1890900"/>
            <a:ext cx="1209423" cy="218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F2008-D77B-A55B-C01E-9422FBFD212C}"/>
              </a:ext>
            </a:extLst>
          </p:cNvPr>
          <p:cNvSpPr/>
          <p:nvPr/>
        </p:nvSpPr>
        <p:spPr>
          <a:xfrm>
            <a:off x="8836275" y="2957196"/>
            <a:ext cx="1212599" cy="8486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53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value of data.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2278D-CB10-B292-3869-1989A4D5F5ED}"/>
              </a:ext>
            </a:extLst>
          </p:cNvPr>
          <p:cNvSpPr/>
          <p:nvPr/>
        </p:nvSpPr>
        <p:spPr>
          <a:xfrm>
            <a:off x="2679054" y="1891137"/>
            <a:ext cx="2618830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92588-99A5-948C-EDDB-527D34D6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5FABF-368F-7C5B-BED8-21320B2BB6DB}"/>
              </a:ext>
            </a:extLst>
          </p:cNvPr>
          <p:cNvSpPr/>
          <p:nvPr/>
        </p:nvSpPr>
        <p:spPr>
          <a:xfrm>
            <a:off x="2678656" y="1424138"/>
            <a:ext cx="7366218" cy="38992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364034" y="3545029"/>
            <a:ext cx="780511" cy="278504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5327806"/>
            <a:ext cx="7366217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DFBE-4320-F803-F070-1CE29A9E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20" y="1891374"/>
            <a:ext cx="2912089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90901"/>
            <a:ext cx="2619623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90900"/>
            <a:ext cx="681038" cy="15523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096000" y="187570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20-39% of the energy produced in KS is renewable.</a:t>
            </a:r>
          </a:p>
        </p:txBody>
      </p:sp>
      <p:sp>
        <p:nvSpPr>
          <p:cNvPr id="2" name="Rounded Rectangle 23">
            <a:extLst>
              <a:ext uri="{FF2B5EF4-FFF2-40B4-BE49-F238E27FC236}">
                <a16:creationId xmlns:a16="http://schemas.microsoft.com/office/drawing/2014/main" id="{DEC1D52C-CB8E-47E2-2EB3-173478DFD261}"/>
              </a:ext>
            </a:extLst>
          </p:cNvPr>
          <p:cNvSpPr/>
          <p:nvPr/>
        </p:nvSpPr>
        <p:spPr>
          <a:xfrm>
            <a:off x="8964340" y="2533650"/>
            <a:ext cx="1017860" cy="1619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73BBA-0BBD-B5FB-5AB5-1B19A48EA958}"/>
              </a:ext>
            </a:extLst>
          </p:cNvPr>
          <p:cNvSpPr/>
          <p:nvPr/>
        </p:nvSpPr>
        <p:spPr>
          <a:xfrm>
            <a:off x="8891409" y="2893695"/>
            <a:ext cx="1157465" cy="9197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80FA8-9ED6-675D-A7A2-5EFE843077F5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92742C57-2800-8676-AEB1-4EC10D5E694E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5953125" y="2619375"/>
            <a:ext cx="3011215" cy="946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5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D0C0-95BD-FAC1-8F72-5E2DC70A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E115B5-D6AC-A6C0-6D04-9BB1C4CB307A}"/>
              </a:ext>
            </a:extLst>
          </p:cNvPr>
          <p:cNvSpPr/>
          <p:nvPr/>
        </p:nvSpPr>
        <p:spPr>
          <a:xfrm>
            <a:off x="2682657" y="4479131"/>
            <a:ext cx="7366218" cy="1248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44153-8A69-241E-350A-1222DC848528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E046D-8DC1-19DC-7D0F-BB8AE7881490}"/>
              </a:ext>
            </a:extLst>
          </p:cNvPr>
          <p:cNvSpPr/>
          <p:nvPr/>
        </p:nvSpPr>
        <p:spPr>
          <a:xfrm>
            <a:off x="5979320" y="1891373"/>
            <a:ext cx="2912089" cy="2053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7283B-58B1-F90B-9B56-AC43D73D44FA}"/>
              </a:ext>
            </a:extLst>
          </p:cNvPr>
          <p:cNvSpPr/>
          <p:nvPr/>
        </p:nvSpPr>
        <p:spPr>
          <a:xfrm>
            <a:off x="2678658" y="1890901"/>
            <a:ext cx="2512466" cy="19339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D4D8A-259F-03A6-AC42-B339A808F122}"/>
              </a:ext>
            </a:extLst>
          </p:cNvPr>
          <p:cNvSpPr/>
          <p:nvPr/>
        </p:nvSpPr>
        <p:spPr>
          <a:xfrm>
            <a:off x="5191124" y="1891206"/>
            <a:ext cx="788195" cy="15377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9CD2D-D68B-6D80-6C15-B54A7E15B0B4}"/>
              </a:ext>
            </a:extLst>
          </p:cNvPr>
          <p:cNvSpPr/>
          <p:nvPr/>
        </p:nvSpPr>
        <p:spPr>
          <a:xfrm>
            <a:off x="8891409" y="2886074"/>
            <a:ext cx="1157465" cy="1593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3ADCD-E1AC-D359-C063-3A5FF3A25C06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E282E3-3A2F-9021-FDE7-916D160F99D5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0A9F3-49B1-4755-D675-7BC603F88EFF}"/>
              </a:ext>
            </a:extLst>
          </p:cNvPr>
          <p:cNvSpPr/>
          <p:nvPr/>
        </p:nvSpPr>
        <p:spPr>
          <a:xfrm>
            <a:off x="5191123" y="3429001"/>
            <a:ext cx="117458" cy="4022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7">
            <a:extLst>
              <a:ext uri="{FF2B5EF4-FFF2-40B4-BE49-F238E27FC236}">
                <a16:creationId xmlns:a16="http://schemas.microsoft.com/office/drawing/2014/main" id="{EAFCF438-B4B9-A27C-A817-AE3492A9EF59}"/>
              </a:ext>
            </a:extLst>
          </p:cNvPr>
          <p:cNvCxnSpPr>
            <a:cxnSpLocks/>
          </p:cNvCxnSpPr>
          <p:nvPr/>
        </p:nvCxnSpPr>
        <p:spPr>
          <a:xfrm flipV="1">
            <a:off x="5953125" y="2614613"/>
            <a:ext cx="3076575" cy="9508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0E87BF-A8A6-C611-53B2-A2A831D3C15A}"/>
              </a:ext>
            </a:extLst>
          </p:cNvPr>
          <p:cNvSpPr/>
          <p:nvPr/>
        </p:nvSpPr>
        <p:spPr>
          <a:xfrm>
            <a:off x="6510338" y="3962400"/>
            <a:ext cx="316706" cy="516731"/>
          </a:xfrm>
          <a:custGeom>
            <a:avLst/>
            <a:gdLst>
              <a:gd name="connsiteX0" fmla="*/ 0 w 316706"/>
              <a:gd name="connsiteY0" fmla="*/ 11906 h 516731"/>
              <a:gd name="connsiteX1" fmla="*/ 221456 w 316706"/>
              <a:gd name="connsiteY1" fmla="*/ 0 h 516731"/>
              <a:gd name="connsiteX2" fmla="*/ 316706 w 316706"/>
              <a:gd name="connsiteY2" fmla="*/ 295275 h 516731"/>
              <a:gd name="connsiteX3" fmla="*/ 304800 w 316706"/>
              <a:gd name="connsiteY3" fmla="*/ 328613 h 516731"/>
              <a:gd name="connsiteX4" fmla="*/ 316706 w 316706"/>
              <a:gd name="connsiteY4" fmla="*/ 426244 h 516731"/>
              <a:gd name="connsiteX5" fmla="*/ 83343 w 316706"/>
              <a:gd name="connsiteY5" fmla="*/ 450056 h 516731"/>
              <a:gd name="connsiteX6" fmla="*/ 100012 w 316706"/>
              <a:gd name="connsiteY6" fmla="*/ 511969 h 516731"/>
              <a:gd name="connsiteX7" fmla="*/ 0 w 316706"/>
              <a:gd name="connsiteY7" fmla="*/ 516731 h 516731"/>
              <a:gd name="connsiteX8" fmla="*/ 0 w 316706"/>
              <a:gd name="connsiteY8" fmla="*/ 11906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706" h="516731">
                <a:moveTo>
                  <a:pt x="0" y="11906"/>
                </a:moveTo>
                <a:lnTo>
                  <a:pt x="221456" y="0"/>
                </a:lnTo>
                <a:lnTo>
                  <a:pt x="316706" y="295275"/>
                </a:lnTo>
                <a:lnTo>
                  <a:pt x="304800" y="328613"/>
                </a:lnTo>
                <a:lnTo>
                  <a:pt x="316706" y="426244"/>
                </a:lnTo>
                <a:lnTo>
                  <a:pt x="83343" y="450056"/>
                </a:lnTo>
                <a:lnTo>
                  <a:pt x="100012" y="511969"/>
                </a:lnTo>
                <a:lnTo>
                  <a:pt x="0" y="516731"/>
                </a:lnTo>
                <a:lnTo>
                  <a:pt x="0" y="11906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27">
            <a:extLst>
              <a:ext uri="{FF2B5EF4-FFF2-40B4-BE49-F238E27FC236}">
                <a16:creationId xmlns:a16="http://schemas.microsoft.com/office/drawing/2014/main" id="{BA0A4EFD-BE4B-14C0-D98B-90AB0DB54544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6827044" y="2784689"/>
            <a:ext cx="2202656" cy="14729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F8A7A8-8EC2-5A66-87B5-4F7C02A8ED62}"/>
              </a:ext>
            </a:extLst>
          </p:cNvPr>
          <p:cNvSpPr/>
          <p:nvPr/>
        </p:nvSpPr>
        <p:spPr>
          <a:xfrm>
            <a:off x="2682655" y="3822961"/>
            <a:ext cx="3296663" cy="65616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09BC46-72BA-E14E-97A8-286A08FDFDFE}"/>
              </a:ext>
            </a:extLst>
          </p:cNvPr>
          <p:cNvSpPr/>
          <p:nvPr/>
        </p:nvSpPr>
        <p:spPr>
          <a:xfrm>
            <a:off x="5979318" y="3944987"/>
            <a:ext cx="508792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206E07-4C18-14A4-B7B0-7C17C93306AB}"/>
              </a:ext>
            </a:extLst>
          </p:cNvPr>
          <p:cNvSpPr/>
          <p:nvPr/>
        </p:nvSpPr>
        <p:spPr>
          <a:xfrm>
            <a:off x="6843714" y="3944978"/>
            <a:ext cx="2045695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029906" y="389587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KS has a higher adoption of renewable energy than AL.</a:t>
            </a:r>
          </a:p>
        </p:txBody>
      </p:sp>
    </p:spTree>
    <p:extLst>
      <p:ext uri="{BB962C8B-B14F-4D97-AF65-F5344CB8AC3E}">
        <p14:creationId xmlns:p14="http://schemas.microsoft.com/office/powerpoint/2010/main" val="155642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168A09-3B9C-5FBD-EFD6-664BD76B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75321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“Maps”.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3334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388CC-02B7-651C-680C-D5400FD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2705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87012" y="1488289"/>
            <a:ext cx="6020762" cy="33162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4804556"/>
            <a:ext cx="6623550" cy="9233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195943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categories or time intervals.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10800000">
            <a:off x="1442541" y="2540604"/>
            <a:ext cx="1341684" cy="88839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DC62ED-7913-ED12-5FD4-7DB84EE77785}"/>
              </a:ext>
            </a:extLst>
          </p:cNvPr>
          <p:cNvSpPr/>
          <p:nvPr/>
        </p:nvSpPr>
        <p:spPr>
          <a:xfrm>
            <a:off x="2784224" y="1488287"/>
            <a:ext cx="602787" cy="4552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B31A7-8634-4FE4-00FA-2094BB6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48456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0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B6BCD-90E7-DB53-BB69-B61CBA04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70328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421298" y="3115563"/>
            <a:ext cx="5242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2FDF4-CD00-8AAD-7E42-B05D31C4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3526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427244" y="2776272"/>
            <a:ext cx="3288258" cy="2295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776272"/>
            <a:ext cx="2725881" cy="22957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2D6C0961-56BC-20BF-F831-AF4DC64AD828}"/>
              </a:ext>
            </a:extLst>
          </p:cNvPr>
          <p:cNvSpPr/>
          <p:nvPr/>
        </p:nvSpPr>
        <p:spPr>
          <a:xfrm>
            <a:off x="5425858" y="2785153"/>
            <a:ext cx="1001386" cy="87594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0800000">
            <a:off x="4790098" y="2633986"/>
            <a:ext cx="635761" cy="5891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39971" y="199717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Line: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Connects individual data points, showing trends over an interval.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14A70-C292-12A3-5CC7-FCA529480238}"/>
              </a:ext>
            </a:extLst>
          </p:cNvPr>
          <p:cNvSpPr/>
          <p:nvPr/>
        </p:nvSpPr>
        <p:spPr>
          <a:xfrm>
            <a:off x="5408538" y="3661094"/>
            <a:ext cx="1018705" cy="141090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591343" y="2979143"/>
            <a:ext cx="653096" cy="488429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39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E6D13-AFB0-29B5-507F-9832E8B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7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E6334-DF89-BDC3-1AAC-AE051218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334154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B42AC-F8D8-F17F-6EA1-C577B8D8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3238407"/>
            <a:ext cx="3413730" cy="24847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24651" y="2754850"/>
            <a:ext cx="2990849" cy="296827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5995" y="5098177"/>
            <a:ext cx="628656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13312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868272" y="1399502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sales in 2019 was approx. 240 thousand units.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80741" y="1817696"/>
            <a:ext cx="1387531" cy="1159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07397A-A938-CD89-E33C-414FAD1DB36B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567073" y="2756394"/>
            <a:ext cx="3148428" cy="231566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3739193"/>
            <a:ext cx="2700251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73706" y="1897425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annual sales in 2019 is higher than in 2018.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651413" y="3070623"/>
            <a:ext cx="444587" cy="3324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BB37C-191C-24C3-045B-83D64391ED20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79E39-273D-84C8-AA56-324530753A1B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C9FD6-8EC9-22E2-A680-7F8159067CB0}"/>
              </a:ext>
            </a:extLst>
          </p:cNvPr>
          <p:cNvCxnSpPr>
            <a:cxnSpLocks/>
          </p:cNvCxnSpPr>
          <p:nvPr/>
        </p:nvCxnSpPr>
        <p:spPr>
          <a:xfrm>
            <a:off x="3271477" y="3545837"/>
            <a:ext cx="23025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5AF6B-261B-2BAE-48C9-77E00FA737F1}"/>
              </a:ext>
            </a:extLst>
          </p:cNvPr>
          <p:cNvCxnSpPr>
            <a:cxnSpLocks/>
          </p:cNvCxnSpPr>
          <p:nvPr/>
        </p:nvCxnSpPr>
        <p:spPr>
          <a:xfrm>
            <a:off x="5583589" y="3579719"/>
            <a:ext cx="0" cy="125763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8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30DA-A075-86D8-E86C-0736CBF9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lowest annual sales was in 2015.</a:t>
            </a:r>
          </a:p>
        </p:txBody>
      </p: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1892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F6AF49-072C-3C59-F314-C95F4583E9F8}"/>
              </a:ext>
            </a:extLst>
          </p:cNvPr>
          <p:cNvSpPr/>
          <p:nvPr/>
        </p:nvSpPr>
        <p:spPr>
          <a:xfrm>
            <a:off x="3242001" y="459086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C923E-9959-7F8D-6D82-3C52A4E9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V="1">
            <a:off x="8081554" y="778846"/>
            <a:ext cx="338206" cy="2193085"/>
          </a:xfrm>
          <a:prstGeom prst="curvedConnector3">
            <a:avLst>
              <a:gd name="adj1" fmla="val 16759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0" y="4256049"/>
            <a:ext cx="6296634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4492"/>
            <a:ext cx="6296634" cy="22115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24947" y="1706286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973263" y="5102854"/>
            <a:ext cx="771617" cy="62026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CC6229-0770-AD53-EBCC-662949242843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7858ECC-732F-9A50-CA02-9BD358D006C4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261B25D-DA4A-787F-A2F9-6764510E56AC}"/>
              </a:ext>
            </a:extLst>
          </p:cNvPr>
          <p:cNvSpPr/>
          <p:nvPr/>
        </p:nvSpPr>
        <p:spPr>
          <a:xfrm>
            <a:off x="8978899" y="2044492"/>
            <a:ext cx="736599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5" y="1488287"/>
            <a:ext cx="2692309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5030744"/>
            <a:ext cx="6623550" cy="69717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662AE-B8A1-9F5D-F9FC-647810A2F445}"/>
              </a:ext>
            </a:extLst>
          </p:cNvPr>
          <p:cNvSpPr/>
          <p:nvPr/>
        </p:nvSpPr>
        <p:spPr>
          <a:xfrm>
            <a:off x="6116633" y="1488287"/>
            <a:ext cx="3291142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EA7E2-777C-72C5-417A-067F32351AAE}"/>
              </a:ext>
            </a:extLst>
          </p:cNvPr>
          <p:cNvSpPr/>
          <p:nvPr/>
        </p:nvSpPr>
        <p:spPr>
          <a:xfrm>
            <a:off x="5476534" y="1488288"/>
            <a:ext cx="640098" cy="69201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355BFC-73E9-A148-89F8-0F7408BA2CDA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303544-0301-D539-335C-1B733F6A33F9}"/>
              </a:ext>
            </a:extLst>
          </p:cNvPr>
          <p:cNvCxnSpPr>
            <a:cxnSpLocks/>
          </p:cNvCxnSpPr>
          <p:nvPr/>
        </p:nvCxnSpPr>
        <p:spPr>
          <a:xfrm>
            <a:off x="5658808" y="26608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B105B8-7995-C174-1E07-9AD4534A0EE2}"/>
              </a:ext>
            </a:extLst>
          </p:cNvPr>
          <p:cNvCxnSpPr>
            <a:cxnSpLocks/>
          </p:cNvCxnSpPr>
          <p:nvPr/>
        </p:nvCxnSpPr>
        <p:spPr>
          <a:xfrm>
            <a:off x="5658600" y="459721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269212" y="2854356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03641" y="3247053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2D50DC49-16C4-BD07-E24C-D17F5B12A8A9}"/>
              </a:ext>
            </a:extLst>
          </p:cNvPr>
          <p:cNvSpPr/>
          <p:nvPr/>
        </p:nvSpPr>
        <p:spPr>
          <a:xfrm>
            <a:off x="5502246" y="219221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8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12A19-6AC3-0725-2FC1-CEAEA81C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73027" y="5047043"/>
            <a:ext cx="6861061" cy="6760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units sold is in the range of 150 thousand to 280 thousand.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314700" y="2226862"/>
            <a:ext cx="6053051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9533259" y="2120688"/>
            <a:ext cx="182959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0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48401" y="2172641"/>
            <a:ext cx="366299" cy="25836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7155B-43F2-77FA-7195-D06F0C1CBCEC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50A78-F02D-8236-0B6E-E94B970F7B2A}"/>
              </a:ext>
            </a:extLst>
          </p:cNvPr>
          <p:cNvCxnSpPr>
            <a:cxnSpLocks/>
          </p:cNvCxnSpPr>
          <p:nvPr/>
        </p:nvCxnSpPr>
        <p:spPr>
          <a:xfrm>
            <a:off x="3314700" y="4671060"/>
            <a:ext cx="0" cy="250759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080-5049-C004-2409-91E9F3FE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>
            <a:cxnSpLocks/>
          </p:cNvCxnSpPr>
          <p:nvPr/>
        </p:nvCxnSpPr>
        <p:spPr>
          <a:xfrm flipV="1">
            <a:off x="7324552" y="2503145"/>
            <a:ext cx="1972020" cy="9131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8" y="5118101"/>
            <a:ext cx="7032841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4"/>
            <a:ext cx="7032843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182BC-50F1-F860-90FB-1B31858F6759}"/>
              </a:ext>
            </a:extLst>
          </p:cNvPr>
          <p:cNvSpPr/>
          <p:nvPr/>
        </p:nvSpPr>
        <p:spPr>
          <a:xfrm>
            <a:off x="2688183" y="2028610"/>
            <a:ext cx="4207917" cy="30894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D9A72E47-0855-02A9-B11F-453F12CCEAD6}"/>
              </a:ext>
            </a:extLst>
          </p:cNvPr>
          <p:cNvSpPr/>
          <p:nvPr/>
        </p:nvSpPr>
        <p:spPr>
          <a:xfrm>
            <a:off x="6905625" y="2044492"/>
            <a:ext cx="2809874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213020" y="2052737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2020 to 2023 there is an increasing trend in sales.</a:t>
            </a:r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8ACC4753-C36A-3965-FA2E-3AAC22C0646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5454591" y="2857235"/>
            <a:ext cx="1451034" cy="7119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48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C9A03-785D-2C44-75C5-7D37A85B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“Line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04477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A6FD9-81F8-DC5A-EC90-0E9BE023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030534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53F81-14C2-3B69-23C5-AD93C9E8F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032843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A54A8-4247-F194-AA80-7E7D732A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Explains what each slice represents.</a:t>
            </a:r>
          </a:p>
        </p:txBody>
      </p:sp>
    </p:spTree>
    <p:extLst>
      <p:ext uri="{BB962C8B-B14F-4D97-AF65-F5344CB8AC3E}">
        <p14:creationId xmlns:p14="http://schemas.microsoft.com/office/powerpoint/2010/main" val="198273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CF1F3-941E-235F-2CC2-F9166BA8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5832258" y="3017764"/>
            <a:ext cx="759042" cy="49034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4"/>
            <a:ext cx="7032843" cy="1571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358D-1F22-CC28-C335-5394E302B7F3}"/>
              </a:ext>
            </a:extLst>
          </p:cNvPr>
          <p:cNvSpPr/>
          <p:nvPr/>
        </p:nvSpPr>
        <p:spPr>
          <a:xfrm>
            <a:off x="2678658" y="3521384"/>
            <a:ext cx="7032843" cy="18301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E39B-7ECC-4F01-3EC7-81503EA44EC1}"/>
              </a:ext>
            </a:extLst>
          </p:cNvPr>
          <p:cNvSpPr/>
          <p:nvPr/>
        </p:nvSpPr>
        <p:spPr>
          <a:xfrm>
            <a:off x="2678659" y="2994963"/>
            <a:ext cx="3125242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44500-3489-D57B-58BE-99C2275EE61F}"/>
              </a:ext>
            </a:extLst>
          </p:cNvPr>
          <p:cNvSpPr/>
          <p:nvPr/>
        </p:nvSpPr>
        <p:spPr>
          <a:xfrm>
            <a:off x="6619657" y="2994961"/>
            <a:ext cx="3091844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38554" y="2208525"/>
            <a:ext cx="1302482" cy="2956033"/>
          </a:xfrm>
          <a:prstGeom prst="curvedConnector4">
            <a:avLst>
              <a:gd name="adj1" fmla="val -17551"/>
              <a:gd name="adj2" fmla="val 5641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Typically show percentages or values within each slice.</a:t>
            </a:r>
          </a:p>
        </p:txBody>
      </p:sp>
    </p:spTree>
    <p:extLst>
      <p:ext uri="{BB962C8B-B14F-4D97-AF65-F5344CB8AC3E}">
        <p14:creationId xmlns:p14="http://schemas.microsoft.com/office/powerpoint/2010/main" val="2201478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7042974" y="2067346"/>
            <a:ext cx="26725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30343" y="2151038"/>
            <a:ext cx="2707486" cy="2650278"/>
          </a:xfrm>
          <a:prstGeom prst="pie">
            <a:avLst>
              <a:gd name="adj1" fmla="val 16241419"/>
              <a:gd name="adj2" fmla="val 3182749"/>
            </a:avLst>
          </a:prstGeom>
          <a:pattFill prst="wdUpDiag">
            <a:fgClr>
              <a:srgbClr val="FFC000"/>
            </a:fgClr>
            <a:bgClr>
              <a:srgbClr val="7D2853"/>
            </a:bgClr>
          </a:patt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>
            <a:off x="6937829" y="3442880"/>
            <a:ext cx="1153657" cy="100865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8091487" y="4112418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Slices: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Each slice represents a portion of the whole.</a:t>
            </a:r>
          </a:p>
        </p:txBody>
      </p:sp>
    </p:spTree>
    <p:extLst>
      <p:ext uri="{BB962C8B-B14F-4D97-AF65-F5344CB8AC3E}">
        <p14:creationId xmlns:p14="http://schemas.microsoft.com/office/powerpoint/2010/main" val="187156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1D616-ABD9-B861-9814-7BB44429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052BA-6B93-C4A1-ADAB-9FAE8DA7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8197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5327806"/>
            <a:ext cx="662355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31150" y="3412145"/>
            <a:ext cx="780511" cy="30508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75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1578632" y="2430780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35% market share. 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691030" y="3875295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a higher market share than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55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272518" y="4169143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lowest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748768" y="2908762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StreamHub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highest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16208864"/>
              <a:gd name="adj2" fmla="val 3279553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947856" y="312413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73054" y="2263269"/>
            <a:ext cx="2047327" cy="104527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16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C4C347-9DF9-CCCB-58B2-FE090914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“Pie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1900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5FD21-EA92-FD19-19EA-75304EC9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624201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CFD2-E742-D66D-9E87-4B2233CB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8"/>
            <a:ext cx="7032843" cy="38776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594699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366021" y="-123609"/>
            <a:ext cx="316227" cy="4264041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09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44DDF-53F4-1FF8-6956-7328D6B9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7806"/>
            <a:ext cx="7032843" cy="4001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the first numeric variable.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4885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89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32219-57BD-4376-646E-EE04012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second numeric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14F6D-4654-4D08-2B05-F85777E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17830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78659" y="5287763"/>
            <a:ext cx="703684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332220" y="2601883"/>
            <a:ext cx="3383281" cy="26858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28770-22A5-376A-33E9-30AE9FFF22CB}"/>
              </a:ext>
            </a:extLst>
          </p:cNvPr>
          <p:cNvSpPr/>
          <p:nvPr/>
        </p:nvSpPr>
        <p:spPr>
          <a:xfrm>
            <a:off x="5950225" y="285748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FAB226-819F-1106-0DEF-FECB576D248B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AC787-DFBD-DEC8-A366-ACB5A2C0FB19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020CC-97A6-7288-84BC-CF9AAD556F9E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092258" y="3261314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Points: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individual data values as dots.</a:t>
            </a:r>
          </a:p>
        </p:txBody>
      </p: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831E2801-ABDB-A393-2FED-1B00D637C8A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115733" y="2940234"/>
            <a:ext cx="2326651" cy="957890"/>
          </a:xfrm>
          <a:prstGeom prst="curvedConnector4">
            <a:avLst>
              <a:gd name="adj1" fmla="val 20986"/>
              <a:gd name="adj2" fmla="val 1238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518635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41BF6-CD16-04D2-E036-79D7FB77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303593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001001" y="2101820"/>
            <a:ext cx="1714500" cy="79955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7986250" y="2921697"/>
            <a:ext cx="1741405" cy="20066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1" y="2501597"/>
            <a:ext cx="747248" cy="69444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categories if different colored dots are used.</a:t>
            </a:r>
          </a:p>
        </p:txBody>
      </p:sp>
    </p:spTree>
    <p:extLst>
      <p:ext uri="{BB962C8B-B14F-4D97-AF65-F5344CB8AC3E}">
        <p14:creationId xmlns:p14="http://schemas.microsoft.com/office/powerpoint/2010/main" val="263114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CBD1-50E1-1886-FF97-A945BF31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53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C6FB9-CAC5-9052-B3C0-755D91F4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3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2"/>
            <a:ext cx="7032843" cy="12029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6332221" y="2626546"/>
            <a:ext cx="1641070" cy="2661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5959750" y="286700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125258" y="2949759"/>
            <a:ext cx="2773478" cy="906959"/>
          </a:xfrm>
          <a:prstGeom prst="curvedConnector4">
            <a:avLst>
              <a:gd name="adj1" fmla="val 25038"/>
              <a:gd name="adj2" fmla="val 1252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504584" y="3010806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one student from Tech Valley University studied for 11 hours for the exam and scored 92%.</a:t>
            </a:r>
          </a:p>
        </p:txBody>
      </p:sp>
    </p:spTree>
    <p:extLst>
      <p:ext uri="{BB962C8B-B14F-4D97-AF65-F5344CB8AC3E}">
        <p14:creationId xmlns:p14="http://schemas.microsoft.com/office/powerpoint/2010/main" val="2409316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8967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3870054" y="2320356"/>
            <a:ext cx="4103237" cy="296740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4866659"/>
            <a:ext cx="69573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16200000" flipV="1">
            <a:off x="1761512" y="2732326"/>
            <a:ext cx="1607796" cy="20107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321746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544850"/>
            <a:ext cx="1754364" cy="27429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E074B-0110-7C8D-72C6-3FC0126B8D57}"/>
              </a:ext>
            </a:extLst>
          </p:cNvPr>
          <p:cNvSpPr/>
          <p:nvPr/>
        </p:nvSpPr>
        <p:spPr>
          <a:xfrm>
            <a:off x="2678653" y="2316376"/>
            <a:ext cx="1191401" cy="2036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75383" y="2097441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student with the lowest score (75) has studied 5 hours in total and belongs to the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Ocean State Institute.</a:t>
            </a:r>
          </a:p>
        </p:txBody>
      </p:sp>
    </p:spTree>
    <p:extLst>
      <p:ext uri="{BB962C8B-B14F-4D97-AF65-F5344CB8AC3E}">
        <p14:creationId xmlns:p14="http://schemas.microsoft.com/office/powerpoint/2010/main" val="4282012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7" y="2583603"/>
            <a:ext cx="4763241" cy="27041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7763558" y="1908207"/>
            <a:ext cx="1104218" cy="4428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4588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858251" y="1499538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student with the highest score (96) has studied 15 hours in total and belongs to </a:t>
            </a:r>
            <a:r>
              <a:rPr lang="en-US" sz="1200" b="1" dirty="0">
                <a:solidFill>
                  <a:srgbClr val="FF2B2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Tech Valley University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68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038823"/>
            <a:ext cx="7048993" cy="6700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61136" y="2857480"/>
            <a:ext cx="1766520" cy="21813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6992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6F767-236C-8F62-8A7D-55779A825C60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DD22B-AB7A-FCAA-60C9-83916F6DD32A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BB093-3D75-C2BA-FD3D-881373704F60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5EA2F32E-DD17-0780-C00B-7C21E9B37CEB}"/>
              </a:ext>
            </a:extLst>
          </p:cNvPr>
          <p:cNvSpPr/>
          <p:nvPr/>
        </p:nvSpPr>
        <p:spPr>
          <a:xfrm>
            <a:off x="3032944" y="2379872"/>
            <a:ext cx="250201" cy="2327259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96664FB-891E-EE22-5848-4212FAC6D221}"/>
              </a:ext>
            </a:extLst>
          </p:cNvPr>
          <p:cNvSpPr/>
          <p:nvPr/>
        </p:nvSpPr>
        <p:spPr>
          <a:xfrm>
            <a:off x="119620" y="2151075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exam scores vary between 75% and 97%.</a:t>
            </a:r>
          </a:p>
        </p:txBody>
      </p:sp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314C4934-112D-879A-1881-F9393D42E1EC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1361192" y="2955573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7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7216701" y="301393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Overall, we observe that a higher dedicated time of study is correlated to a higher exam score.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</p:cNvCxnSpPr>
          <p:nvPr/>
        </p:nvCxnSpPr>
        <p:spPr>
          <a:xfrm>
            <a:off x="6334125" y="3013932"/>
            <a:ext cx="882576" cy="40224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18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1789216" y="2130580"/>
            <a:ext cx="3394149" cy="10627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Outliers: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student from Tech Valley University represents an outlier. Even though he had a high amount of study time, his score is low compared to other students with a similar amount of study time.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  <a:stCxn id="8" idx="7"/>
            <a:endCxn id="32" idx="2"/>
          </p:cNvCxnSpPr>
          <p:nvPr/>
        </p:nvCxnSpPr>
        <p:spPr>
          <a:xfrm rot="16200000" flipV="1">
            <a:off x="4559254" y="2120378"/>
            <a:ext cx="887327" cy="303325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AE8140-C1AB-B67D-B03F-6DAAFA6F36B6}"/>
              </a:ext>
            </a:extLst>
          </p:cNvPr>
          <p:cNvSpPr/>
          <p:nvPr/>
        </p:nvSpPr>
        <p:spPr>
          <a:xfrm>
            <a:off x="6378273" y="4056429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F7FCA-6E8E-96CD-4E1F-86021E9A67E1}"/>
              </a:ext>
            </a:extLst>
          </p:cNvPr>
          <p:cNvCxnSpPr>
            <a:cxnSpLocks/>
          </p:cNvCxnSpPr>
          <p:nvPr/>
        </p:nvCxnSpPr>
        <p:spPr>
          <a:xfrm>
            <a:off x="6481099" y="4212412"/>
            <a:ext cx="0" cy="572967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33FBB-1BAF-89ED-9AFB-582672F60C51}"/>
              </a:ext>
            </a:extLst>
          </p:cNvPr>
          <p:cNvCxnSpPr>
            <a:cxnSpLocks/>
          </p:cNvCxnSpPr>
          <p:nvPr/>
        </p:nvCxnSpPr>
        <p:spPr>
          <a:xfrm>
            <a:off x="3299206" y="4123104"/>
            <a:ext cx="307906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DB39FED-BEA8-92D1-BADD-527C2D7FAE3B}"/>
              </a:ext>
            </a:extLst>
          </p:cNvPr>
          <p:cNvSpPr/>
          <p:nvPr/>
        </p:nvSpPr>
        <p:spPr>
          <a:xfrm>
            <a:off x="7223270" y="3602180"/>
            <a:ext cx="4630638" cy="111213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What exactly is an outlier?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An outlier is a data point that stands out because it’s very different from other data points. In this chart, it’s a student who studied for many hours but still scored lower than expected compared to others with similar study times. </a:t>
            </a:r>
          </a:p>
        </p:txBody>
      </p:sp>
    </p:spTree>
    <p:extLst>
      <p:ext uri="{BB962C8B-B14F-4D97-AF65-F5344CB8AC3E}">
        <p14:creationId xmlns:p14="http://schemas.microsoft.com/office/powerpoint/2010/main" val="1051342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59457E-93D9-8D8F-83AC-F7F0F8F4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“Scatter Plot”.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3867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6096000" y="1488288"/>
            <a:ext cx="3311773" cy="35811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03639" y="2163022"/>
            <a:ext cx="1109270" cy="48118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912909" y="1823903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in France, the consumption of coffee is around 8 kg per capita.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5658808" y="264420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413240" y="2660290"/>
            <a:ext cx="2245568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3311773" cy="10138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4" y="2809110"/>
            <a:ext cx="2797426" cy="2260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471D5-AB23-27CA-B40B-7AB2CFBB6424}"/>
              </a:ext>
            </a:extLst>
          </p:cNvPr>
          <p:cNvCxnSpPr>
            <a:cxnSpLocks/>
          </p:cNvCxnSpPr>
          <p:nvPr/>
        </p:nvCxnSpPr>
        <p:spPr>
          <a:xfrm>
            <a:off x="5671455" y="460932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31A51-8336-F9A1-0120-3D7B416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14674370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FE5045-6D7D-6653-1B2B-E5DCD4C3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734689"/>
            <a:ext cx="7032843" cy="399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1409213"/>
            <a:ext cx="4861143" cy="3052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24660" y="81954"/>
            <a:ext cx="452025" cy="3717117"/>
          </a:xfrm>
          <a:prstGeom prst="curvedConnector3">
            <a:avLst>
              <a:gd name="adj1" fmla="val 150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92C0E-CD7F-D8BA-30C3-649A94BB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4862076"/>
            <a:ext cx="6299415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3365"/>
            <a:ext cx="7032843" cy="4045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982074" y="4839276"/>
            <a:ext cx="733425" cy="4840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237941" y="2932206"/>
            <a:ext cx="524294" cy="333544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0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313FB-192C-91AE-757E-ED7AAE8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280178" y="1929640"/>
            <a:ext cx="6435322" cy="29987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06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1929639"/>
            <a:ext cx="597520" cy="29757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2" y="2540605"/>
            <a:ext cx="1240117" cy="87690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3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92B7-54BF-F9F7-2377-DE43ABC1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143542"/>
            <a:ext cx="7032843" cy="56532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702246" y="2060393"/>
            <a:ext cx="3013255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2"/>
            <a:ext cx="3365377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94720-D4CF-E60C-DD7C-CD897D2422A2}"/>
              </a:ext>
            </a:extLst>
          </p:cNvPr>
          <p:cNvCxnSpPr>
            <a:cxnSpLocks/>
          </p:cNvCxnSpPr>
          <p:nvPr/>
        </p:nvCxnSpPr>
        <p:spPr>
          <a:xfrm>
            <a:off x="6375141" y="3079973"/>
            <a:ext cx="0" cy="1738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AAAD7-2469-68C0-C717-23888A26C46C}"/>
              </a:ext>
            </a:extLst>
          </p:cNvPr>
          <p:cNvCxnSpPr>
            <a:cxnSpLocks/>
          </p:cNvCxnSpPr>
          <p:nvPr/>
        </p:nvCxnSpPr>
        <p:spPr>
          <a:xfrm>
            <a:off x="6230308" y="30799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33B3-9CB1-6778-4738-9BDB79030928}"/>
              </a:ext>
            </a:extLst>
          </p:cNvPr>
          <p:cNvCxnSpPr>
            <a:cxnSpLocks/>
          </p:cNvCxnSpPr>
          <p:nvPr/>
        </p:nvCxnSpPr>
        <p:spPr>
          <a:xfrm>
            <a:off x="6230100" y="480676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8D92624F-8D40-14B6-42C5-388A5EF44D34}"/>
              </a:ext>
            </a:extLst>
          </p:cNvPr>
          <p:cNvSpPr/>
          <p:nvPr/>
        </p:nvSpPr>
        <p:spPr>
          <a:xfrm>
            <a:off x="7106699" y="300181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12" name="Curved Connector 27">
            <a:extLst>
              <a:ext uri="{FF2B5EF4-FFF2-40B4-BE49-F238E27FC236}">
                <a16:creationId xmlns:a16="http://schemas.microsoft.com/office/drawing/2014/main" id="{8CD9BA8A-3B7D-EB3B-C359-E56A96C34D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1128" y="3394508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12DA13-7E12-0541-9F32-E3151CE007CC}"/>
              </a:ext>
            </a:extLst>
          </p:cNvPr>
          <p:cNvSpPr/>
          <p:nvPr/>
        </p:nvSpPr>
        <p:spPr>
          <a:xfrm>
            <a:off x="6073746" y="2743200"/>
            <a:ext cx="602788" cy="2404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9E189-838F-C89C-57BD-FE49B11E5524}"/>
              </a:ext>
            </a:extLst>
          </p:cNvPr>
          <p:cNvSpPr/>
          <p:nvPr/>
        </p:nvSpPr>
        <p:spPr>
          <a:xfrm>
            <a:off x="6048035" y="2060393"/>
            <a:ext cx="654212" cy="6637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5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484E0-3AF8-5373-8158-9425BE26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6" y="1995996"/>
            <a:ext cx="6230113" cy="29323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24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924925" y="2000436"/>
            <a:ext cx="790575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912769" y="2820188"/>
            <a:ext cx="814886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10312"/>
            <a:ext cx="747249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1056251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E9AA7-24B0-B53B-A872-ABD4F6A0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5"/>
            <a:ext cx="7032843" cy="3884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7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7761A-66E0-EDB2-E208-8905E16B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8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BFEBD-7C9C-02DF-97CD-4EE1C9BD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522" y="3511551"/>
            <a:ext cx="0" cy="8667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281388" y="353060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050381" y="3530601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281388" y="43783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5" y="4814596"/>
            <a:ext cx="3413736" cy="9085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17298" y="2535432"/>
            <a:ext cx="2982545" cy="31876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6000" y="5133975"/>
            <a:ext cx="621297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4" y="2350937"/>
            <a:ext cx="4035034" cy="897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059906" y="4378326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bar chart, each layer adds to the one below. To find the value for a specific category (e.g., “Tea" in UK), subtract the “Coffee” layer below it from the total height at “Tea.""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927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tee in UK is around 5 liter per capita.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9873" y="3530600"/>
            <a:ext cx="250201" cy="847725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12762-9C96-2A9B-CD36-BC7E00D059D6}"/>
              </a:ext>
            </a:extLst>
          </p:cNvPr>
          <p:cNvSpPr/>
          <p:nvPr/>
        </p:nvSpPr>
        <p:spPr>
          <a:xfrm>
            <a:off x="6717297" y="2350937"/>
            <a:ext cx="2283828" cy="1844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9001125" y="2359819"/>
            <a:ext cx="698718" cy="16673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4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E0211-084E-27F0-1011-7A84EB13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719563" y="2551529"/>
            <a:ext cx="2980279" cy="31715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787" y="3537742"/>
            <a:ext cx="0" cy="12934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257840" y="481924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</a:t>
            </a:r>
            <a:r>
              <a:rPr lang="en-US" sz="1200" b="1" dirty="0">
                <a:solidFill>
                  <a:srgbClr val="83C9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consumption of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Coffee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in UK.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2838739"/>
            <a:ext cx="3395600" cy="28843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077863" y="5133966"/>
            <a:ext cx="641699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08917"/>
            <a:ext cx="4037299" cy="6298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785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719562" y="2208908"/>
            <a:ext cx="2370680" cy="347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262603" y="353774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262603" y="440729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114138" y="2873770"/>
            <a:ext cx="539075" cy="225541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7776542" y="1480903"/>
            <a:ext cx="862181" cy="3647915"/>
          </a:xfrm>
          <a:prstGeom prst="curvedConnector3">
            <a:avLst>
              <a:gd name="adj1" fmla="val -265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9105900" y="2210101"/>
            <a:ext cx="59394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11799"/>
            <a:ext cx="6623549" cy="7358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8351755" y="3101751"/>
            <a:ext cx="1056017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8043183" y="3275045"/>
            <a:ext cx="0" cy="13410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530823" y="3885177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6623548" cy="480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0" y="3101751"/>
            <a:ext cx="4672071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670152" y="3885177"/>
            <a:ext cx="0" cy="7241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7906236" y="32750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530823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456295" y="3116427"/>
            <a:ext cx="873234" cy="1873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7906236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F48E6-21F8-573B-A4CA-30B7AF1AB8BE}"/>
              </a:ext>
            </a:extLst>
          </p:cNvPr>
          <p:cNvSpPr/>
          <p:nvPr/>
        </p:nvSpPr>
        <p:spPr>
          <a:xfrm>
            <a:off x="2784220" y="1968524"/>
            <a:ext cx="6623552" cy="113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>
            <a:off x="9136343" y="1872996"/>
            <a:ext cx="50812" cy="2537674"/>
          </a:xfrm>
          <a:prstGeom prst="curvedConnector3">
            <a:avLst>
              <a:gd name="adj1" fmla="val -449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24993" y="316723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in Russia is almost 2x higher than in India.</a:t>
            </a:r>
          </a:p>
        </p:txBody>
      </p:sp>
    </p:spTree>
    <p:extLst>
      <p:ext uri="{BB962C8B-B14F-4D97-AF65-F5344CB8AC3E}">
        <p14:creationId xmlns:p14="http://schemas.microsoft.com/office/powerpoint/2010/main" val="15431573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216A5-AF07-8402-8994-EC2AAD5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7" y="1330138"/>
            <a:ext cx="7140094" cy="439777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“Stacked 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364985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700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4013162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</p:spTree>
    <p:extLst>
      <p:ext uri="{BB962C8B-B14F-4D97-AF65-F5344CB8AC3E}">
        <p14:creationId xmlns:p14="http://schemas.microsoft.com/office/powerpoint/2010/main" val="35180375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298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058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4A8365-FEDE-5B17-08E0-F70675100907}"/>
              </a:ext>
            </a:extLst>
          </p:cNvPr>
          <p:cNvSpPr/>
          <p:nvPr/>
        </p:nvSpPr>
        <p:spPr>
          <a:xfrm>
            <a:off x="0" y="1330137"/>
            <a:ext cx="12192000" cy="4119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9E727D1C-C5DF-FAA8-28B8-E700FF5AC49C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“Cherry Picking”.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1870873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953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</p:spTree>
    <p:extLst>
      <p:ext uri="{BB962C8B-B14F-4D97-AF65-F5344CB8AC3E}">
        <p14:creationId xmlns:p14="http://schemas.microsoft.com/office/powerpoint/2010/main" val="32836876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3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7610</Words>
  <Application>Microsoft Office PowerPoint</Application>
  <PresentationFormat>Widescreen</PresentationFormat>
  <Paragraphs>546</Paragraphs>
  <Slides>163</Slides>
  <Notes>163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68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Steffens, Mariana (SMO RI ML TC BP PCS)</dc:creator>
  <cp:lastModifiedBy>Steffens, Mariana (SMO RI ML TC BP PCS)</cp:lastModifiedBy>
  <cp:revision>53</cp:revision>
  <dcterms:created xsi:type="dcterms:W3CDTF">2024-10-25T19:12:22Z</dcterms:created>
  <dcterms:modified xsi:type="dcterms:W3CDTF">2024-11-22T18:59:33Z</dcterms:modified>
</cp:coreProperties>
</file>