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8"/>
  </p:notesMasterIdLst>
  <p:sldIdLst>
    <p:sldId id="338" r:id="rId2"/>
    <p:sldId id="339" r:id="rId3"/>
    <p:sldId id="340" r:id="rId4"/>
    <p:sldId id="341" r:id="rId5"/>
    <p:sldId id="342" r:id="rId6"/>
    <p:sldId id="343" r:id="rId7"/>
    <p:sldId id="345" r:id="rId8"/>
    <p:sldId id="344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64" r:id="rId20"/>
    <p:sldId id="356" r:id="rId21"/>
    <p:sldId id="357" r:id="rId22"/>
    <p:sldId id="358" r:id="rId23"/>
    <p:sldId id="365" r:id="rId24"/>
    <p:sldId id="359" r:id="rId25"/>
    <p:sldId id="360" r:id="rId26"/>
    <p:sldId id="361" r:id="rId27"/>
    <p:sldId id="362" r:id="rId28"/>
    <p:sldId id="366" r:id="rId29"/>
    <p:sldId id="363" r:id="rId30"/>
    <p:sldId id="367" r:id="rId31"/>
    <p:sldId id="368" r:id="rId32"/>
    <p:sldId id="369" r:id="rId33"/>
    <p:sldId id="372" r:id="rId34"/>
    <p:sldId id="373" r:id="rId35"/>
    <p:sldId id="374" r:id="rId36"/>
    <p:sldId id="383" r:id="rId37"/>
    <p:sldId id="370" r:id="rId38"/>
    <p:sldId id="382" r:id="rId39"/>
    <p:sldId id="384" r:id="rId40"/>
    <p:sldId id="385" r:id="rId41"/>
    <p:sldId id="386" r:id="rId42"/>
    <p:sldId id="387" r:id="rId43"/>
    <p:sldId id="388" r:id="rId44"/>
    <p:sldId id="390" r:id="rId45"/>
    <p:sldId id="391" r:id="rId46"/>
    <p:sldId id="392" r:id="rId47"/>
    <p:sldId id="400" r:id="rId48"/>
    <p:sldId id="395" r:id="rId49"/>
    <p:sldId id="396" r:id="rId50"/>
    <p:sldId id="397" r:id="rId51"/>
    <p:sldId id="398" r:id="rId52"/>
    <p:sldId id="399" r:id="rId53"/>
    <p:sldId id="401" r:id="rId54"/>
    <p:sldId id="402" r:id="rId55"/>
    <p:sldId id="406" r:id="rId56"/>
    <p:sldId id="403" r:id="rId57"/>
    <p:sldId id="404" r:id="rId58"/>
    <p:sldId id="407" r:id="rId59"/>
    <p:sldId id="408" r:id="rId60"/>
    <p:sldId id="417" r:id="rId61"/>
    <p:sldId id="419" r:id="rId62"/>
    <p:sldId id="420" r:id="rId63"/>
    <p:sldId id="421" r:id="rId64"/>
    <p:sldId id="416" r:id="rId65"/>
    <p:sldId id="422" r:id="rId66"/>
    <p:sldId id="423" r:id="rId67"/>
    <p:sldId id="424" r:id="rId68"/>
    <p:sldId id="425" r:id="rId69"/>
    <p:sldId id="426" r:id="rId70"/>
    <p:sldId id="427" r:id="rId71"/>
    <p:sldId id="428" r:id="rId72"/>
    <p:sldId id="429" r:id="rId73"/>
    <p:sldId id="430" r:id="rId74"/>
    <p:sldId id="438" r:id="rId75"/>
    <p:sldId id="440" r:id="rId76"/>
    <p:sldId id="439" r:id="rId77"/>
    <p:sldId id="431" r:id="rId78"/>
    <p:sldId id="441" r:id="rId79"/>
    <p:sldId id="437" r:id="rId80"/>
    <p:sldId id="442" r:id="rId81"/>
    <p:sldId id="443" r:id="rId82"/>
    <p:sldId id="444" r:id="rId83"/>
    <p:sldId id="445" r:id="rId84"/>
    <p:sldId id="446" r:id="rId85"/>
    <p:sldId id="447" r:id="rId86"/>
    <p:sldId id="448" r:id="rId87"/>
    <p:sldId id="449" r:id="rId88"/>
    <p:sldId id="451" r:id="rId89"/>
    <p:sldId id="452" r:id="rId90"/>
    <p:sldId id="457" r:id="rId91"/>
    <p:sldId id="465" r:id="rId92"/>
    <p:sldId id="466" r:id="rId93"/>
    <p:sldId id="475" r:id="rId94"/>
    <p:sldId id="510" r:id="rId95"/>
    <p:sldId id="467" r:id="rId96"/>
    <p:sldId id="468" r:id="rId97"/>
    <p:sldId id="471" r:id="rId98"/>
    <p:sldId id="577" r:id="rId99"/>
    <p:sldId id="470" r:id="rId100"/>
    <p:sldId id="472" r:id="rId101"/>
    <p:sldId id="469" r:id="rId102"/>
    <p:sldId id="476" r:id="rId103"/>
    <p:sldId id="474" r:id="rId104"/>
    <p:sldId id="509" r:id="rId105"/>
    <p:sldId id="473" r:id="rId106"/>
    <p:sldId id="576" r:id="rId107"/>
    <p:sldId id="477" r:id="rId108"/>
    <p:sldId id="479" r:id="rId109"/>
    <p:sldId id="488" r:id="rId110"/>
    <p:sldId id="490" r:id="rId111"/>
    <p:sldId id="489" r:id="rId112"/>
    <p:sldId id="485" r:id="rId113"/>
    <p:sldId id="487" r:id="rId114"/>
    <p:sldId id="486" r:id="rId115"/>
    <p:sldId id="575" r:id="rId116"/>
    <p:sldId id="484" r:id="rId117"/>
    <p:sldId id="493" r:id="rId118"/>
    <p:sldId id="571" r:id="rId119"/>
    <p:sldId id="573" r:id="rId120"/>
    <p:sldId id="572" r:id="rId121"/>
    <p:sldId id="569" r:id="rId122"/>
    <p:sldId id="570" r:id="rId123"/>
    <p:sldId id="574" r:id="rId124"/>
    <p:sldId id="492" r:id="rId125"/>
    <p:sldId id="498" r:id="rId126"/>
    <p:sldId id="506" r:id="rId127"/>
    <p:sldId id="505" r:id="rId128"/>
    <p:sldId id="503" r:id="rId129"/>
    <p:sldId id="504" r:id="rId130"/>
    <p:sldId id="502" r:id="rId131"/>
    <p:sldId id="499" r:id="rId132"/>
    <p:sldId id="568" r:id="rId133"/>
    <p:sldId id="500" r:id="rId134"/>
    <p:sldId id="511" r:id="rId135"/>
    <p:sldId id="518" r:id="rId136"/>
    <p:sldId id="517" r:id="rId137"/>
    <p:sldId id="516" r:id="rId138"/>
    <p:sldId id="515" r:id="rId139"/>
    <p:sldId id="514" r:id="rId140"/>
    <p:sldId id="512" r:id="rId141"/>
    <p:sldId id="567" r:id="rId142"/>
    <p:sldId id="513" r:id="rId143"/>
    <p:sldId id="521" r:id="rId144"/>
    <p:sldId id="526" r:id="rId145"/>
    <p:sldId id="525" r:id="rId146"/>
    <p:sldId id="524" r:id="rId147"/>
    <p:sldId id="523" r:id="rId148"/>
    <p:sldId id="522" r:id="rId149"/>
    <p:sldId id="519" r:id="rId150"/>
    <p:sldId id="566" r:id="rId151"/>
    <p:sldId id="520" r:id="rId152"/>
    <p:sldId id="527" r:id="rId153"/>
    <p:sldId id="534" r:id="rId154"/>
    <p:sldId id="533" r:id="rId155"/>
    <p:sldId id="532" r:id="rId156"/>
    <p:sldId id="531" r:id="rId157"/>
    <p:sldId id="530" r:id="rId158"/>
    <p:sldId id="565" r:id="rId159"/>
    <p:sldId id="529" r:id="rId160"/>
    <p:sldId id="537" r:id="rId161"/>
    <p:sldId id="543" r:id="rId162"/>
    <p:sldId id="542" r:id="rId163"/>
    <p:sldId id="540" r:id="rId164"/>
    <p:sldId id="541" r:id="rId165"/>
    <p:sldId id="539" r:id="rId166"/>
    <p:sldId id="535" r:id="rId167"/>
    <p:sldId id="564" r:id="rId168"/>
    <p:sldId id="538" r:id="rId169"/>
    <p:sldId id="546" r:id="rId170"/>
    <p:sldId id="544" r:id="rId171"/>
    <p:sldId id="555" r:id="rId172"/>
    <p:sldId id="553" r:id="rId173"/>
    <p:sldId id="552" r:id="rId174"/>
    <p:sldId id="551" r:id="rId175"/>
    <p:sldId id="550" r:id="rId176"/>
    <p:sldId id="563" r:id="rId177"/>
    <p:sldId id="545" r:id="rId178"/>
    <p:sldId id="547" r:id="rId179"/>
    <p:sldId id="560" r:id="rId180"/>
    <p:sldId id="561" r:id="rId181"/>
    <p:sldId id="558" r:id="rId182"/>
    <p:sldId id="559" r:id="rId183"/>
    <p:sldId id="557" r:id="rId184"/>
    <p:sldId id="556" r:id="rId185"/>
    <p:sldId id="562" r:id="rId186"/>
    <p:sldId id="549" r:id="rId18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rChart" id="{4A19AFA9-F91B-4976-8C77-21419F214D02}">
          <p14:sldIdLst>
            <p14:sldId id="338"/>
            <p14:sldId id="339"/>
            <p14:sldId id="340"/>
            <p14:sldId id="341"/>
            <p14:sldId id="342"/>
            <p14:sldId id="343"/>
            <p14:sldId id="345"/>
            <p14:sldId id="344"/>
            <p14:sldId id="346"/>
            <p14:sldId id="347"/>
            <p14:sldId id="348"/>
            <p14:sldId id="349"/>
            <p14:sldId id="350"/>
          </p14:sldIdLst>
        </p14:section>
        <p14:section name="AreaChart" id="{F6657F52-DFFA-4EB7-A6EA-C810BD7639F1}">
          <p14:sldIdLst>
            <p14:sldId id="351"/>
            <p14:sldId id="352"/>
            <p14:sldId id="353"/>
            <p14:sldId id="354"/>
            <p14:sldId id="355"/>
            <p14:sldId id="364"/>
            <p14:sldId id="356"/>
            <p14:sldId id="357"/>
            <p14:sldId id="358"/>
            <p14:sldId id="365"/>
            <p14:sldId id="359"/>
            <p14:sldId id="360"/>
            <p14:sldId id="361"/>
            <p14:sldId id="362"/>
            <p14:sldId id="366"/>
            <p14:sldId id="363"/>
          </p14:sldIdLst>
        </p14:section>
        <p14:section name="Maps" id="{D48BA8EE-CC03-4189-8C25-048CE20D052F}">
          <p14:sldIdLst>
            <p14:sldId id="367"/>
            <p14:sldId id="368"/>
            <p14:sldId id="369"/>
            <p14:sldId id="372"/>
            <p14:sldId id="373"/>
            <p14:sldId id="374"/>
            <p14:sldId id="383"/>
            <p14:sldId id="370"/>
            <p14:sldId id="382"/>
          </p14:sldIdLst>
        </p14:section>
        <p14:section name="Line" id="{22AB3B41-DAC8-4EDF-9237-7D0E448F8F0D}">
          <p14:sldIdLst>
            <p14:sldId id="384"/>
            <p14:sldId id="385"/>
            <p14:sldId id="386"/>
            <p14:sldId id="387"/>
            <p14:sldId id="388"/>
            <p14:sldId id="390"/>
            <p14:sldId id="391"/>
            <p14:sldId id="392"/>
            <p14:sldId id="400"/>
            <p14:sldId id="395"/>
            <p14:sldId id="396"/>
            <p14:sldId id="397"/>
            <p14:sldId id="398"/>
            <p14:sldId id="399"/>
          </p14:sldIdLst>
        </p14:section>
        <p14:section name="Pie" id="{34F92A88-2569-4327-926E-C417ACB49974}">
          <p14:sldIdLst>
            <p14:sldId id="401"/>
            <p14:sldId id="402"/>
            <p14:sldId id="406"/>
            <p14:sldId id="403"/>
            <p14:sldId id="404"/>
            <p14:sldId id="407"/>
            <p14:sldId id="408"/>
            <p14:sldId id="417"/>
            <p14:sldId id="419"/>
            <p14:sldId id="420"/>
            <p14:sldId id="421"/>
            <p14:sldId id="416"/>
          </p14:sldIdLst>
        </p14:section>
        <p14:section name="Scatter" id="{6BB020FD-B4E5-464B-AFDC-F86828B263E5}">
          <p14:sldIdLst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8"/>
            <p14:sldId id="440"/>
            <p14:sldId id="439"/>
            <p14:sldId id="431"/>
            <p14:sldId id="441"/>
            <p14:sldId id="437"/>
          </p14:sldIdLst>
        </p14:section>
        <p14:section name="StackedBar" id="{B08B4F19-EFC7-4623-9F72-7760B26CAA81}">
          <p14:sldIdLst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1"/>
            <p14:sldId id="452"/>
            <p14:sldId id="457"/>
          </p14:sldIdLst>
        </p14:section>
        <p14:section name="CherryPicking" id="{71B974EE-835B-4BC3-8E76-3BE131407CF8}">
          <p14:sldIdLst>
            <p14:sldId id="465"/>
            <p14:sldId id="466"/>
            <p14:sldId id="475"/>
            <p14:sldId id="510"/>
            <p14:sldId id="467"/>
            <p14:sldId id="468"/>
            <p14:sldId id="471"/>
            <p14:sldId id="577"/>
            <p14:sldId id="470"/>
          </p14:sldIdLst>
        </p14:section>
        <p14:section name="Uncertainty" id="{E2A0BC70-6237-4CA9-896E-7BD420DCBB33}">
          <p14:sldIdLst>
            <p14:sldId id="472"/>
            <p14:sldId id="469"/>
            <p14:sldId id="476"/>
            <p14:sldId id="474"/>
            <p14:sldId id="509"/>
            <p14:sldId id="473"/>
            <p14:sldId id="576"/>
            <p14:sldId id="477"/>
          </p14:sldIdLst>
        </p14:section>
        <p14:section name="Aggregation" id="{06F71970-C08B-4D8B-920B-DDF25D9A65BC}">
          <p14:sldIdLst>
            <p14:sldId id="479"/>
            <p14:sldId id="488"/>
            <p14:sldId id="490"/>
            <p14:sldId id="489"/>
            <p14:sldId id="485"/>
            <p14:sldId id="487"/>
            <p14:sldId id="486"/>
            <p14:sldId id="575"/>
            <p14:sldId id="484"/>
          </p14:sldIdLst>
        </p14:section>
        <p14:section name="Annotation" id="{8413ADFA-778F-4F3D-979F-6455CD97B098}">
          <p14:sldIdLst>
            <p14:sldId id="493"/>
            <p14:sldId id="571"/>
            <p14:sldId id="573"/>
            <p14:sldId id="572"/>
            <p14:sldId id="569"/>
            <p14:sldId id="570"/>
            <p14:sldId id="574"/>
            <p14:sldId id="492"/>
          </p14:sldIdLst>
        </p14:section>
        <p14:section name="MissingData" id="{6B7D00B9-8E0F-43EF-95B7-FBCE8ACAFE72}">
          <p14:sldIdLst>
            <p14:sldId id="498"/>
            <p14:sldId id="506"/>
            <p14:sldId id="505"/>
            <p14:sldId id="503"/>
            <p14:sldId id="504"/>
            <p14:sldId id="502"/>
            <p14:sldId id="499"/>
            <p14:sldId id="568"/>
            <p14:sldId id="500"/>
          </p14:sldIdLst>
        </p14:section>
        <p14:section name="TruncatedAxis" id="{40F61269-E23C-4E57-9DFB-F3243AF7ACC7}">
          <p14:sldIdLst>
            <p14:sldId id="511"/>
            <p14:sldId id="518"/>
            <p14:sldId id="517"/>
            <p14:sldId id="516"/>
            <p14:sldId id="515"/>
            <p14:sldId id="514"/>
            <p14:sldId id="512"/>
            <p14:sldId id="567"/>
            <p14:sldId id="513"/>
          </p14:sldIdLst>
        </p14:section>
        <p14:section name="Normalization" id="{9B4B8C88-20E9-4D87-BE48-A6024ADB9863}">
          <p14:sldIdLst>
            <p14:sldId id="521"/>
            <p14:sldId id="526"/>
            <p14:sldId id="525"/>
            <p14:sldId id="524"/>
            <p14:sldId id="523"/>
            <p14:sldId id="522"/>
            <p14:sldId id="519"/>
            <p14:sldId id="566"/>
            <p14:sldId id="520"/>
          </p14:sldIdLst>
        </p14:section>
        <p14:section name="Overplotting" id="{E07F5363-91B8-4BA7-BA6D-FE701C3B0C81}">
          <p14:sldIdLst>
            <p14:sldId id="527"/>
            <p14:sldId id="534"/>
            <p14:sldId id="533"/>
            <p14:sldId id="532"/>
            <p14:sldId id="531"/>
            <p14:sldId id="530"/>
            <p14:sldId id="565"/>
            <p14:sldId id="529"/>
          </p14:sldIdLst>
        </p14:section>
        <p14:section name="ScaleFunction" id="{99C48670-F927-4907-9F56-4F66778EC55B}">
          <p14:sldIdLst>
            <p14:sldId id="537"/>
            <p14:sldId id="543"/>
            <p14:sldId id="542"/>
            <p14:sldId id="540"/>
            <p14:sldId id="541"/>
            <p14:sldId id="539"/>
            <p14:sldId id="535"/>
            <p14:sldId id="564"/>
            <p14:sldId id="538"/>
          </p14:sldIdLst>
        </p14:section>
        <p14:section name="ScaleOrder" id="{DD005590-E531-4FBE-8F02-AD5A1346C31E}">
          <p14:sldIdLst>
            <p14:sldId id="546"/>
            <p14:sldId id="544"/>
            <p14:sldId id="555"/>
            <p14:sldId id="553"/>
            <p14:sldId id="552"/>
            <p14:sldId id="551"/>
            <p14:sldId id="550"/>
            <p14:sldId id="563"/>
            <p14:sldId id="545"/>
          </p14:sldIdLst>
        </p14:section>
        <p14:section name="ScaleDirection" id="{CB63C147-5747-4C2F-A582-23ED01B80396}">
          <p14:sldIdLst>
            <p14:sldId id="547"/>
            <p14:sldId id="560"/>
            <p14:sldId id="561"/>
            <p14:sldId id="558"/>
            <p14:sldId id="559"/>
            <p14:sldId id="557"/>
            <p14:sldId id="556"/>
            <p14:sldId id="562"/>
            <p14:sldId id="5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C9"/>
    <a:srgbClr val="FFC000"/>
    <a:srgbClr val="83C9FF"/>
    <a:srgbClr val="FF2B2B"/>
    <a:srgbClr val="7D2853"/>
    <a:srgbClr val="7FB3E4"/>
    <a:srgbClr val="AEAEAE"/>
    <a:srgbClr val="D1D1D1"/>
    <a:srgbClr val="0000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4" autoAdjust="0"/>
    <p:restoredTop sz="94007" autoAdjust="0"/>
  </p:normalViewPr>
  <p:slideViewPr>
    <p:cSldViewPr snapToGrid="0">
      <p:cViewPr>
        <p:scale>
          <a:sx n="75" d="100"/>
          <a:sy n="75" d="100"/>
        </p:scale>
        <p:origin x="115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A7BD4-A18B-4FDD-B66B-0A2DF351B3C1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53746-FF1C-443B-ACB0-EB01C1E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1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99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877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4433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9724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3572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7525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3450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9954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8320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8831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1685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6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942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2787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1443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5109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8598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5465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6105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064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4016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041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42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2307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6307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523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591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5234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0602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2975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4739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5216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799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6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1946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2998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6286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603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0956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14392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1457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36414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69572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6096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08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244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68060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7877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7707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6225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105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7001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94794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0376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67910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54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668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75071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08535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7799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4404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46635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74822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13269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32153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05457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96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6099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4482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3081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99655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5202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63535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26095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33081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3573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9824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86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2412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29015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33133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51447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6671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4178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7030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825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343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02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11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27231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3417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1587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4536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1022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56943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69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5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0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52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1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49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75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78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54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101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93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55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98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297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39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985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278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320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31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52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32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86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114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64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648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10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185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353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411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148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612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792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79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928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285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34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551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005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57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35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016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42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7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2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328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586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6082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440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054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2406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435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706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03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470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7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90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623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11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1978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4481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881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19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4065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6578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0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5444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369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6127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328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4626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8694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0143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073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819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4025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6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0474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5414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4094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2327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5121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4834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78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3059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2858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7093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50FC-F285-89D1-8B07-C7AACA1C0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6D6F4-DBC2-C1FA-5086-EA4DC0DBB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6ECCA-D4C2-F562-EA56-D6EC22E7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C52AE-666F-58B4-20E2-A6911104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4F81-69B9-8C39-3224-A03414BF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9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9915-605E-E1FD-63CD-05849C67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01D4D-3714-8338-4253-2D9377041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C57DB-6D8D-47C3-9823-FFFAE7FC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5A52B-6108-D16B-1CF8-2123B3B6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9101-DA67-9A21-C89F-E4469A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4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04A15-E699-D38C-F2A0-FD1B5CA37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0F192-23B2-DB62-E4D2-D339917CF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5B2C2-0DA0-B4EC-54B2-2E06BE7B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10A63-5A8B-6157-7E62-B7C88D11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62B39-4444-4794-514B-96F9B8EC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7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BAC9-9AB1-AEE8-D157-59C8A4E9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F001-DDB3-0F7D-30B2-582BE85F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C618E-2F98-D56C-70E3-9260531C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B9ABA-63AA-8024-8BF0-FF76BC1F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6A6C6-5280-EA9C-5D01-40B05F11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F698-ED6D-4F7D-E29D-7D811157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7AD81-B071-EA3B-FAF7-41CFCB2DD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93E4-32E0-106D-8BD6-9AF8EA16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6D3F7-08A1-BF1B-B352-B59043BC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D16D6-A1EF-A362-4A4E-72796A76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49C6-B827-5B74-6112-AD12074A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722DE-71DC-E124-13E9-B56954F9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1EA69-61BE-0A85-1BD6-92D84B8E0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6CE79-F5A2-0A3E-35E7-31EFD1A5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B20EC-44F6-F661-BEC0-5B6FBD89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04614-5CCA-D507-DD87-A215B16B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0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580F-20C2-4831-1D85-A0F6657F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A1B69-E55C-4A3B-9540-B3FEE802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2A882-96FA-3407-3160-E980854B7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9BEE6-071A-794A-CC0C-D799C74F6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49DB9-1CD2-BDAC-1B0D-A9DCBCE8B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334B8-0D01-837A-454B-F3BEDAD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FDCA2-5F7F-790A-C475-D7609885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5BB7-8741-2E0C-380F-E86F4641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2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D64F-C763-79C3-3C5C-08C53166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3518E-D4D5-56E6-A8EB-75A7E0B8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A86BF-2D6B-364D-0C70-37888F1C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2FE32-085E-D8A3-AB7B-C6D92B68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4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00703-F1AA-865C-0D3E-9F91C637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60D04-2AD6-4475-2C19-B2879BE6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CC117-CC53-942A-E7C8-D2C166CC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3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3130-48A4-DAE9-471B-F9BC8FDB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A21A-9E9F-095A-4B19-4C306583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BAD11-BCF2-FB16-5329-A0D1BAAFC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30EB3-B30D-4149-F2C0-6C448D0E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B6A3A-25B6-BD14-A628-19DB0699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3585F-B9BF-A43C-A7B2-419A464C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9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C2DB-7815-8EE5-A033-E1718E61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4FF53-5056-32BD-C898-D328A6A54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3A859-6815-5C74-35CB-3357F822A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2CF4A-D00E-7B38-31F7-2C0367DA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09E3B-5C4A-7CC7-BDC9-467B2186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C493A-D287-9979-0858-DFDC930C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0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FBF74-D810-0FE6-584C-BB5728C9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247CD-57E2-459B-8816-6DEB9C091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D658A-675C-044C-F542-A59613099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5BF17C-74B4-4EC5-9B5F-28893146F731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4DA2-FDEA-B451-0A32-BB4637C6B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D401-EAA4-FF13-F1B1-401A3EB5A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5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2463218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69446"/>
            <a:ext cx="6623549" cy="67823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7542246" y="3952026"/>
            <a:ext cx="1865527" cy="11174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7145694" y="412519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2784223" y="1488288"/>
            <a:ext cx="6623550" cy="24637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2784222" y="3952026"/>
            <a:ext cx="4289518" cy="11174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7277878" y="4124131"/>
            <a:ext cx="0" cy="49194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7145694" y="4622828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3">
            <a:extLst>
              <a:ext uri="{FF2B5EF4-FFF2-40B4-BE49-F238E27FC236}">
                <a16:creationId xmlns:a16="http://schemas.microsoft.com/office/drawing/2014/main" id="{375D6925-35F0-C9C3-2B8A-96533AC26EDD}"/>
              </a:ext>
            </a:extLst>
          </p:cNvPr>
          <p:cNvSpPr/>
          <p:nvPr/>
        </p:nvSpPr>
        <p:spPr>
          <a:xfrm>
            <a:off x="7097862" y="3971793"/>
            <a:ext cx="444382" cy="107788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15" idx="1"/>
            <a:endCxn id="6" idx="1"/>
          </p:cNvCxnSpPr>
          <p:nvPr/>
        </p:nvCxnSpPr>
        <p:spPr>
          <a:xfrm rot="10800000" flipH="1">
            <a:off x="7097862" y="2161449"/>
            <a:ext cx="1074188" cy="2349289"/>
          </a:xfrm>
          <a:prstGeom prst="curvedConnector3">
            <a:avLst>
              <a:gd name="adj1" fmla="val -2128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172050" y="1822329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country with the lowest consumption of coffee is China.</a:t>
            </a:r>
          </a:p>
        </p:txBody>
      </p:sp>
    </p:spTree>
    <p:extLst>
      <p:ext uri="{BB962C8B-B14F-4D97-AF65-F5344CB8AC3E}">
        <p14:creationId xmlns:p14="http://schemas.microsoft.com/office/powerpoint/2010/main" val="11742646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2516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546377"/>
            <a:ext cx="3622400" cy="3983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4" y="496532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88640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546377"/>
            <a:ext cx="3622400" cy="3983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4" y="496532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</p:spTree>
    <p:extLst>
      <p:ext uri="{BB962C8B-B14F-4D97-AF65-F5344CB8AC3E}">
        <p14:creationId xmlns:p14="http://schemas.microsoft.com/office/powerpoint/2010/main" val="274296497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546377"/>
            <a:ext cx="3622400" cy="3983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4" y="496532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97365" y="1546377"/>
            <a:ext cx="3680341" cy="403910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768804" y="3335490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doesn’t make it clear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half of the votes are still missing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leading viewers to believe that the result is almost certain.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211174" y="3959518"/>
            <a:ext cx="674289" cy="11412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6843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546377"/>
            <a:ext cx="3622400" cy="3983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4" y="496532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97365" y="1546377"/>
            <a:ext cx="3680341" cy="403910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768804" y="3335490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doesn’t make it clear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half of the votes are still missing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leading viewers to believe that the result is almost certain.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6B49-AD0F-7EA8-60CD-2CE3FDA5D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871" y="1573957"/>
            <a:ext cx="3680340" cy="4011523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211174" y="3959518"/>
            <a:ext cx="674289" cy="11412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91896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546377"/>
            <a:ext cx="3622400" cy="3983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4" y="496532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97365" y="1546377"/>
            <a:ext cx="3680341" cy="403910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768804" y="3335490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doesn’t make it clear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half of the votes are still missing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leading viewers to believe that the result is almost certain.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6B49-AD0F-7EA8-60CD-2CE3FDA5D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871" y="1573957"/>
            <a:ext cx="3680340" cy="4011523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9403273" y="1406716"/>
            <a:ext cx="2700251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would indicate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only 50% of the votes have been counted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showing that the result is still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uncertain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and may change.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7731740" y="2267353"/>
            <a:ext cx="2193309" cy="2797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211174" y="3959518"/>
            <a:ext cx="674289" cy="11412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5845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546377"/>
            <a:ext cx="3622400" cy="3983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4" y="496532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97365" y="1546377"/>
            <a:ext cx="3680341" cy="403910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768804" y="3335490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doesn’t make it clear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half of the votes are still missing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leading viewers to believe that the result is almost certain.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6B49-AD0F-7EA8-60CD-2CE3FDA5D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871" y="1573957"/>
            <a:ext cx="3680340" cy="4011523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9403273" y="1406716"/>
            <a:ext cx="2700251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would indicate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only 50% of the votes have been counted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showing that the result is still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uncertain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and may change.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7731740" y="2267353"/>
            <a:ext cx="2193309" cy="2797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211174" y="3959518"/>
            <a:ext cx="674289" cy="11412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9536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546377"/>
            <a:ext cx="3622400" cy="3983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4" y="496532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BA6B49-AD0F-7EA8-60CD-2CE3FDA5D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871" y="1573957"/>
            <a:ext cx="3680340" cy="40115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3DB202-BE7C-74F8-8F12-E7F0C29B65D8}"/>
              </a:ext>
            </a:extLst>
          </p:cNvPr>
          <p:cNvSpPr/>
          <p:nvPr/>
        </p:nvSpPr>
        <p:spPr>
          <a:xfrm>
            <a:off x="76200" y="1330138"/>
            <a:ext cx="11801475" cy="432771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“Concealed Uncertainty”.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138567901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582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244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68143"/>
            <a:ext cx="6623549" cy="6795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7073740" y="3952026"/>
            <a:ext cx="2334033" cy="11161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3413449" y="228952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3899999" y="1488288"/>
            <a:ext cx="5507773" cy="24637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3899996" y="3952026"/>
            <a:ext cx="3173743" cy="111611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3545633" y="2287145"/>
            <a:ext cx="0" cy="230866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3413449" y="459581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3">
            <a:extLst>
              <a:ext uri="{FF2B5EF4-FFF2-40B4-BE49-F238E27FC236}">
                <a16:creationId xmlns:a16="http://schemas.microsoft.com/office/drawing/2014/main" id="{375D6925-35F0-C9C3-2B8A-96533AC26EDD}"/>
              </a:ext>
            </a:extLst>
          </p:cNvPr>
          <p:cNvSpPr/>
          <p:nvPr/>
        </p:nvSpPr>
        <p:spPr>
          <a:xfrm>
            <a:off x="3323442" y="2192694"/>
            <a:ext cx="444382" cy="277079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15" idx="1"/>
            <a:endCxn id="6" idx="2"/>
          </p:cNvCxnSpPr>
          <p:nvPr/>
        </p:nvCxnSpPr>
        <p:spPr>
          <a:xfrm rot="10800000">
            <a:off x="1444034" y="2425860"/>
            <a:ext cx="1879408" cy="1152235"/>
          </a:xfrm>
          <a:prstGeom prst="curvedConnector2">
            <a:avLst/>
          </a:prstGeom>
          <a:ln>
            <a:solidFill>
              <a:srgbClr val="FF93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2784225" y="1488288"/>
            <a:ext cx="404619" cy="35798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5440AA-9406-CE1E-4F8A-A50FD4CE5DC4}"/>
              </a:ext>
            </a:extLst>
          </p:cNvPr>
          <p:cNvSpPr/>
          <p:nvPr/>
        </p:nvSpPr>
        <p:spPr>
          <a:xfrm>
            <a:off x="3188844" y="1488288"/>
            <a:ext cx="711152" cy="59845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8441" y="1747622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country with the highest consumption of coffee is USA.</a:t>
            </a:r>
          </a:p>
        </p:txBody>
      </p:sp>
    </p:spTree>
    <p:extLst>
      <p:ext uri="{BB962C8B-B14F-4D97-AF65-F5344CB8AC3E}">
        <p14:creationId xmlns:p14="http://schemas.microsoft.com/office/powerpoint/2010/main" val="9290250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</p:spTree>
    <p:extLst>
      <p:ext uri="{BB962C8B-B14F-4D97-AF65-F5344CB8AC3E}">
        <p14:creationId xmlns:p14="http://schemas.microsoft.com/office/powerpoint/2010/main" val="296096476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3"/>
            <a:ext cx="778253" cy="331812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45729" y="2883951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51025" y="3487153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81056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587830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3"/>
            <a:ext cx="778253" cy="331812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45729" y="2883951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51025" y="3487153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92070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587830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3"/>
            <a:ext cx="778253" cy="331812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45729" y="2883951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5244052" y="4905176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average number of wrong deliveries per month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instead of yearly totals.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51025" y="3487153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9C080D78-D6A9-F006-AA81-7B637F1692C7}"/>
              </a:ext>
            </a:extLst>
          </p:cNvPr>
          <p:cNvSpPr/>
          <p:nvPr/>
        </p:nvSpPr>
        <p:spPr>
          <a:xfrm>
            <a:off x="6754735" y="2344242"/>
            <a:ext cx="335263" cy="250378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rot="10800000" flipV="1">
            <a:off x="6264290" y="3557846"/>
            <a:ext cx="441419" cy="13473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02484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587830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3"/>
            <a:ext cx="778253" cy="331812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45729" y="2883951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5244052" y="4905176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average number of wrong deliveries per month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instead of yearly totals.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8724901" y="2210891"/>
            <a:ext cx="1514126" cy="2797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51025" y="3487153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9C080D78-D6A9-F006-AA81-7B637F1692C7}"/>
              </a:ext>
            </a:extLst>
          </p:cNvPr>
          <p:cNvSpPr/>
          <p:nvPr/>
        </p:nvSpPr>
        <p:spPr>
          <a:xfrm>
            <a:off x="6754735" y="2344242"/>
            <a:ext cx="335263" cy="250378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F46C80C8-FD91-F471-C0FB-7FB17380A438}"/>
              </a:ext>
            </a:extLst>
          </p:cNvPr>
          <p:cNvSpPr/>
          <p:nvPr/>
        </p:nvSpPr>
        <p:spPr>
          <a:xfrm>
            <a:off x="10078809" y="2606463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Adding an annotation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would make it clear that only partial data is being considered in 2024.</a:t>
            </a: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rot="10800000" flipV="1">
            <a:off x="6264290" y="3557846"/>
            <a:ext cx="441419" cy="13473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F17AD31C-89B9-0C63-58EC-8DDB6BCF6732}"/>
              </a:ext>
            </a:extLst>
          </p:cNvPr>
          <p:cNvCxnSpPr>
            <a:cxnSpLocks/>
            <a:stCxn id="11" idx="0"/>
            <a:endCxn id="15" idx="0"/>
          </p:cNvCxnSpPr>
          <p:nvPr/>
        </p:nvCxnSpPr>
        <p:spPr>
          <a:xfrm rot="16200000" flipH="1">
            <a:off x="10092719" y="1600136"/>
            <a:ext cx="395572" cy="1617082"/>
          </a:xfrm>
          <a:prstGeom prst="curvedConnector3">
            <a:avLst>
              <a:gd name="adj1" fmla="val -577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7571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587830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3"/>
            <a:ext cx="778253" cy="331812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45729" y="2883951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5244052" y="4905176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average number of wrong deliveries per month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instead of yearly totals.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8724901" y="2210891"/>
            <a:ext cx="1514126" cy="2797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51025" y="3487153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9C080D78-D6A9-F006-AA81-7B637F1692C7}"/>
              </a:ext>
            </a:extLst>
          </p:cNvPr>
          <p:cNvSpPr/>
          <p:nvPr/>
        </p:nvSpPr>
        <p:spPr>
          <a:xfrm>
            <a:off x="6754735" y="2344242"/>
            <a:ext cx="335263" cy="250378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F46C80C8-FD91-F471-C0FB-7FB17380A438}"/>
              </a:ext>
            </a:extLst>
          </p:cNvPr>
          <p:cNvSpPr/>
          <p:nvPr/>
        </p:nvSpPr>
        <p:spPr>
          <a:xfrm>
            <a:off x="10078809" y="2606463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Adding an annotation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would make it clear that only partial data is being considered in 2024.</a:t>
            </a: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rot="10800000" flipV="1">
            <a:off x="6264290" y="3557846"/>
            <a:ext cx="441419" cy="13473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F17AD31C-89B9-0C63-58EC-8DDB6BCF6732}"/>
              </a:ext>
            </a:extLst>
          </p:cNvPr>
          <p:cNvCxnSpPr>
            <a:cxnSpLocks/>
            <a:stCxn id="11" idx="0"/>
            <a:endCxn id="15" idx="0"/>
          </p:cNvCxnSpPr>
          <p:nvPr/>
        </p:nvCxnSpPr>
        <p:spPr>
          <a:xfrm rot="16200000" flipH="1">
            <a:off x="10092719" y="1600136"/>
            <a:ext cx="395572" cy="1617082"/>
          </a:xfrm>
          <a:prstGeom prst="curvedConnector3">
            <a:avLst>
              <a:gd name="adj1" fmla="val -577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55875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267488-B3FB-781A-EE24-3C300C867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587830"/>
            <a:ext cx="3533319" cy="3940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DCA252-69A2-3A63-0400-794AC9CED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pic>
        <p:nvPicPr>
          <p:cNvPr id="9" name="Picture 4" descr="Attention Icon PNGs for Free Download">
            <a:extLst>
              <a:ext uri="{FF2B5EF4-FFF2-40B4-BE49-F238E27FC236}">
                <a16:creationId xmlns:a16="http://schemas.microsoft.com/office/drawing/2014/main" id="{A1DB24FB-AEA5-B6D4-345A-71FC9B661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3DB202-BE7C-74F8-8F12-E7F0C29B65D8}"/>
              </a:ext>
            </a:extLst>
          </p:cNvPr>
          <p:cNvSpPr/>
          <p:nvPr/>
        </p:nvSpPr>
        <p:spPr>
          <a:xfrm>
            <a:off x="76200" y="1330138"/>
            <a:ext cx="11801475" cy="432771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“Concealed Uncertainty”.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171539270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2194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12" y="1711533"/>
            <a:ext cx="3893911" cy="34349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12" y="460990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4474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12" y="1711533"/>
            <a:ext cx="3893911" cy="34349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12" y="460990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439415" y="293949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pie chart shows the preferred mode of transportation in a given city.</a:t>
            </a:r>
          </a:p>
        </p:txBody>
      </p:sp>
    </p:spTree>
    <p:extLst>
      <p:ext uri="{BB962C8B-B14F-4D97-AF65-F5344CB8AC3E}">
        <p14:creationId xmlns:p14="http://schemas.microsoft.com/office/powerpoint/2010/main" val="1895266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4671393"/>
            <a:ext cx="6623549" cy="107628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3413449" y="228714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3545633" y="2287145"/>
            <a:ext cx="0" cy="23289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3413449" y="459660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3413450" y="1501715"/>
            <a:ext cx="5994324" cy="52250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5440AA-9406-CE1E-4F8A-A50FD4CE5DC4}"/>
              </a:ext>
            </a:extLst>
          </p:cNvPr>
          <p:cNvSpPr/>
          <p:nvPr/>
        </p:nvSpPr>
        <p:spPr>
          <a:xfrm>
            <a:off x="2784225" y="1501715"/>
            <a:ext cx="629223" cy="52249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853ADE-4C76-FB2F-8854-1420E246AA14}"/>
              </a:ext>
            </a:extLst>
          </p:cNvPr>
          <p:cNvCxnSpPr>
            <a:cxnSpLocks/>
          </p:cNvCxnSpPr>
          <p:nvPr/>
        </p:nvCxnSpPr>
        <p:spPr>
          <a:xfrm>
            <a:off x="7155220" y="4139484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333758-9FFE-9F23-8C9B-2105B72CE9F0}"/>
              </a:ext>
            </a:extLst>
          </p:cNvPr>
          <p:cNvCxnSpPr>
            <a:cxnSpLocks/>
          </p:cNvCxnSpPr>
          <p:nvPr/>
        </p:nvCxnSpPr>
        <p:spPr>
          <a:xfrm>
            <a:off x="7282641" y="4124131"/>
            <a:ext cx="0" cy="49194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18D3A3-4B81-E6F1-E8BE-54FCCD556C3A}"/>
              </a:ext>
            </a:extLst>
          </p:cNvPr>
          <p:cNvCxnSpPr>
            <a:cxnSpLocks/>
          </p:cNvCxnSpPr>
          <p:nvPr/>
        </p:nvCxnSpPr>
        <p:spPr>
          <a:xfrm>
            <a:off x="7155220" y="459425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E31389-FC43-2420-EC9E-22C12D0E6110}"/>
              </a:ext>
            </a:extLst>
          </p:cNvPr>
          <p:cNvCxnSpPr>
            <a:cxnSpLocks/>
          </p:cNvCxnSpPr>
          <p:nvPr/>
        </p:nvCxnSpPr>
        <p:spPr>
          <a:xfrm>
            <a:off x="3413448" y="4143179"/>
            <a:ext cx="3654282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7" idx="1"/>
            <a:endCxn id="22" idx="2"/>
          </p:cNvCxnSpPr>
          <p:nvPr/>
        </p:nvCxnSpPr>
        <p:spPr>
          <a:xfrm rot="10800000">
            <a:off x="1410473" y="3087031"/>
            <a:ext cx="1685535" cy="14489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68901" y="2282533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average coffee consumption varies approx. between 2 and 9.8 kg per capita.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7BD2ED-9463-3328-0EF8-DCB852E7283C}"/>
              </a:ext>
            </a:extLst>
          </p:cNvPr>
          <p:cNvCxnSpPr>
            <a:cxnSpLocks/>
          </p:cNvCxnSpPr>
          <p:nvPr/>
        </p:nvCxnSpPr>
        <p:spPr>
          <a:xfrm>
            <a:off x="3191069" y="2287145"/>
            <a:ext cx="222379" cy="0"/>
          </a:xfrm>
          <a:prstGeom prst="line">
            <a:avLst/>
          </a:prstGeom>
          <a:ln w="38100">
            <a:solidFill>
              <a:srgbClr val="FF93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23">
            <a:extLst>
              <a:ext uri="{FF2B5EF4-FFF2-40B4-BE49-F238E27FC236}">
                <a16:creationId xmlns:a16="http://schemas.microsoft.com/office/drawing/2014/main" id="{8AD53333-7165-3584-3EC5-975D296E9AAA}"/>
              </a:ext>
            </a:extLst>
          </p:cNvPr>
          <p:cNvSpPr/>
          <p:nvPr/>
        </p:nvSpPr>
        <p:spPr>
          <a:xfrm>
            <a:off x="3096007" y="2287144"/>
            <a:ext cx="264366" cy="1889570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0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12" y="1711533"/>
            <a:ext cx="3893911" cy="34349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12" y="460990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466917" y="3905251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937150" y="4848026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annotation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incorrectly states that 40% of  people prefer to drive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when in fact driving occupies more than 50% in the chart.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439415" y="293949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pie chart shows the preferred mode of transportation in a given city.</a:t>
            </a: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0FBD7BE9-D8B7-46D8-C3D8-AA5C9EC03B0E}"/>
              </a:ext>
            </a:extLst>
          </p:cNvPr>
          <p:cNvSpPr/>
          <p:nvPr/>
        </p:nvSpPr>
        <p:spPr>
          <a:xfrm>
            <a:off x="1188196" y="2819400"/>
            <a:ext cx="2205609" cy="2224331"/>
          </a:xfrm>
          <a:prstGeom prst="pie">
            <a:avLst>
              <a:gd name="adj1" fmla="val 16210829"/>
              <a:gd name="adj2" fmla="val 7599649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3497379" y="2490686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D0582495-526E-FA64-3F69-2DE11027CAF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895961" y="2583737"/>
            <a:ext cx="601419" cy="42532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46679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C6AEAB-1FFF-BC81-0A4B-32145928C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642" y="1695493"/>
            <a:ext cx="3937783" cy="3467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512" y="1711533"/>
            <a:ext cx="3893911" cy="34349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12" y="460990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466917" y="3905251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937150" y="4848026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annotation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incorrectly states that 40% of  people prefer to drive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when in fact driving occupies more than 50% in the chart.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439415" y="293949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pie chart shows the preferred mode of transportation in a given city.</a:t>
            </a: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0FBD7BE9-D8B7-46D8-C3D8-AA5C9EC03B0E}"/>
              </a:ext>
            </a:extLst>
          </p:cNvPr>
          <p:cNvSpPr/>
          <p:nvPr/>
        </p:nvSpPr>
        <p:spPr>
          <a:xfrm>
            <a:off x="1188196" y="2819400"/>
            <a:ext cx="2205609" cy="2224331"/>
          </a:xfrm>
          <a:prstGeom prst="pie">
            <a:avLst>
              <a:gd name="adj1" fmla="val 16210829"/>
              <a:gd name="adj2" fmla="val 7599649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3497379" y="2490686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D0582495-526E-FA64-3F69-2DE11027CAF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895961" y="2583737"/>
            <a:ext cx="601419" cy="42532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77476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C6AEAB-1FFF-BC81-0A4B-32145928C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642" y="1695493"/>
            <a:ext cx="3937783" cy="3467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512" y="1711533"/>
            <a:ext cx="3893911" cy="34349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12" y="460990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466917" y="3905251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937150" y="4848026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annotation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incorrectly states that 40% of  people prefer to drive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when in fact driving occupies more than 50% in the chart.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678806" y="4803157"/>
            <a:ext cx="3195098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correct chart would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label the true proportions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giving viewers an accurate understanding of the data.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439415" y="293949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pie chart shows the preferred mode of transportation in a given city.</a:t>
            </a: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 flipV="1">
            <a:off x="8678806" y="2583737"/>
            <a:ext cx="402186" cy="56903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8059149" y="3865927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0FBD7BE9-D8B7-46D8-C3D8-AA5C9EC03B0E}"/>
              </a:ext>
            </a:extLst>
          </p:cNvPr>
          <p:cNvSpPr/>
          <p:nvPr/>
        </p:nvSpPr>
        <p:spPr>
          <a:xfrm>
            <a:off x="1188196" y="2819400"/>
            <a:ext cx="2205609" cy="2224331"/>
          </a:xfrm>
          <a:prstGeom prst="pie">
            <a:avLst>
              <a:gd name="adj1" fmla="val 16210829"/>
              <a:gd name="adj2" fmla="val 7599649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3497379" y="2490686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D0582495-526E-FA64-3F69-2DE11027CAF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895961" y="2583737"/>
            <a:ext cx="601419" cy="42532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artial Circle 28">
            <a:extLst>
              <a:ext uri="{FF2B5EF4-FFF2-40B4-BE49-F238E27FC236}">
                <a16:creationId xmlns:a16="http://schemas.microsoft.com/office/drawing/2014/main" id="{76BA74F9-5757-995D-C81C-B53C78C3DCA2}"/>
              </a:ext>
            </a:extLst>
          </p:cNvPr>
          <p:cNvSpPr/>
          <p:nvPr/>
        </p:nvSpPr>
        <p:spPr>
          <a:xfrm>
            <a:off x="6791261" y="2807299"/>
            <a:ext cx="2193989" cy="2201964"/>
          </a:xfrm>
          <a:prstGeom prst="pie">
            <a:avLst>
              <a:gd name="adj1" fmla="val 16115261"/>
              <a:gd name="adj2" fmla="val 7608880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0CF88252-0CF0-69D1-8F26-B28317D91CD6}"/>
              </a:ext>
            </a:extLst>
          </p:cNvPr>
          <p:cNvSpPr/>
          <p:nvPr/>
        </p:nvSpPr>
        <p:spPr>
          <a:xfrm>
            <a:off x="9080992" y="2490686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8299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C6AEAB-1FFF-BC81-0A4B-32145928C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642" y="1695493"/>
            <a:ext cx="3937783" cy="3467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512" y="1711533"/>
            <a:ext cx="3893911" cy="34349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12" y="460990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466917" y="3905251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937150" y="4848026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annotation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incorrectly states that 40% of  people prefer to drive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when in fact driving occupies more than 50% in the chart.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678806" y="4803157"/>
            <a:ext cx="3195098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correct chart would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label the true proportions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giving viewers an accurate understanding of the data.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439415" y="293949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pie chart shows the preferred mode of transportation in a given city.</a:t>
            </a: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 flipV="1">
            <a:off x="8678806" y="2583737"/>
            <a:ext cx="402186" cy="56903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8059149" y="3865927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0FBD7BE9-D8B7-46D8-C3D8-AA5C9EC03B0E}"/>
              </a:ext>
            </a:extLst>
          </p:cNvPr>
          <p:cNvSpPr/>
          <p:nvPr/>
        </p:nvSpPr>
        <p:spPr>
          <a:xfrm>
            <a:off x="1188196" y="2819400"/>
            <a:ext cx="2205609" cy="2224331"/>
          </a:xfrm>
          <a:prstGeom prst="pie">
            <a:avLst>
              <a:gd name="adj1" fmla="val 16210829"/>
              <a:gd name="adj2" fmla="val 7599649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3497379" y="2490686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D0582495-526E-FA64-3F69-2DE11027CAF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895961" y="2583737"/>
            <a:ext cx="601419" cy="42532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artial Circle 28">
            <a:extLst>
              <a:ext uri="{FF2B5EF4-FFF2-40B4-BE49-F238E27FC236}">
                <a16:creationId xmlns:a16="http://schemas.microsoft.com/office/drawing/2014/main" id="{76BA74F9-5757-995D-C81C-B53C78C3DCA2}"/>
              </a:ext>
            </a:extLst>
          </p:cNvPr>
          <p:cNvSpPr/>
          <p:nvPr/>
        </p:nvSpPr>
        <p:spPr>
          <a:xfrm>
            <a:off x="6791261" y="2807299"/>
            <a:ext cx="2193989" cy="2201964"/>
          </a:xfrm>
          <a:prstGeom prst="pie">
            <a:avLst>
              <a:gd name="adj1" fmla="val 16115261"/>
              <a:gd name="adj2" fmla="val 7608880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0CF88252-0CF0-69D1-8F26-B28317D91CD6}"/>
              </a:ext>
            </a:extLst>
          </p:cNvPr>
          <p:cNvSpPr/>
          <p:nvPr/>
        </p:nvSpPr>
        <p:spPr>
          <a:xfrm>
            <a:off x="9080992" y="2490686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6109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CB2CB46-192E-52AE-1CC8-518CE6351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642" y="1695493"/>
            <a:ext cx="3937783" cy="346701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C430E12-FDCB-CAF9-8555-830979C31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512" y="1711533"/>
            <a:ext cx="3893911" cy="3434933"/>
          </a:xfrm>
          <a:prstGeom prst="rect">
            <a:avLst/>
          </a:prstGeom>
        </p:spPr>
      </p:pic>
      <p:pic>
        <p:nvPicPr>
          <p:cNvPr id="28" name="Picture 4" descr="Attention Icon PNGs for Free Download">
            <a:extLst>
              <a:ext uri="{FF2B5EF4-FFF2-40B4-BE49-F238E27FC236}">
                <a16:creationId xmlns:a16="http://schemas.microsoft.com/office/drawing/2014/main" id="{39B615DE-3638-DED8-5CD9-87636245A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12" y="460990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3DB202-BE7C-74F8-8F12-E7F0C29B65D8}"/>
              </a:ext>
            </a:extLst>
          </p:cNvPr>
          <p:cNvSpPr/>
          <p:nvPr/>
        </p:nvSpPr>
        <p:spPr>
          <a:xfrm>
            <a:off x="76200" y="1330138"/>
            <a:ext cx="11801475" cy="432771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“Misleading Annotation”.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90275538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1935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43" y="2054843"/>
            <a:ext cx="5678282" cy="29195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34682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67008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43" y="2054843"/>
            <a:ext cx="5678282" cy="29195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34682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400774" y="1594497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</p:spTree>
    <p:extLst>
      <p:ext uri="{BB962C8B-B14F-4D97-AF65-F5344CB8AC3E}">
        <p14:creationId xmlns:p14="http://schemas.microsoft.com/office/powerpoint/2010/main" val="140533622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43" y="2054843"/>
            <a:ext cx="5678282" cy="29195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34682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56455" y="4968772"/>
            <a:ext cx="4618226" cy="73675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used in the map make it difficult to distinguish whether the country has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low percentage of renewable energy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or whether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data is missing.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400774" y="1594497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4787620" y="2751535"/>
            <a:ext cx="1051205" cy="16966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3D7FA-490E-768B-0F75-1BECBE7C84FC}"/>
              </a:ext>
            </a:extLst>
          </p:cNvPr>
          <p:cNvCxnSpPr>
            <a:cxnSpLocks/>
          </p:cNvCxnSpPr>
          <p:nvPr/>
        </p:nvCxnSpPr>
        <p:spPr>
          <a:xfrm>
            <a:off x="2999684" y="3823933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02231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E56F94DD-0488-D7F8-32D1-0741C8E8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34"/>
          <a:stretch/>
        </p:blipFill>
        <p:spPr>
          <a:xfrm>
            <a:off x="6145761" y="2052835"/>
            <a:ext cx="5821891" cy="2915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43" y="2054843"/>
            <a:ext cx="5678282" cy="29195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34682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56455" y="4968772"/>
            <a:ext cx="4618226" cy="73675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used in the map make it difficult to distinguish whether the country has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low percentage of renewable energy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or whether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data is missing.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400774" y="1594497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4787620" y="2751535"/>
            <a:ext cx="1051205" cy="16966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3D7FA-490E-768B-0F75-1BECBE7C84FC}"/>
              </a:ext>
            </a:extLst>
          </p:cNvPr>
          <p:cNvCxnSpPr>
            <a:cxnSpLocks/>
          </p:cNvCxnSpPr>
          <p:nvPr/>
        </p:nvCxnSpPr>
        <p:spPr>
          <a:xfrm>
            <a:off x="2999684" y="3823933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E889D211-7F06-FB09-561A-7BB2CABAC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962" y="2411031"/>
            <a:ext cx="1694384" cy="18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33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488288"/>
            <a:ext cx="6623550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 You completed the module “Bar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12809935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E56F94DD-0488-D7F8-32D1-0741C8E8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34"/>
          <a:stretch/>
        </p:blipFill>
        <p:spPr>
          <a:xfrm>
            <a:off x="6145761" y="2052835"/>
            <a:ext cx="5821891" cy="2915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43" y="2054843"/>
            <a:ext cx="5678282" cy="29195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34682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56455" y="4968772"/>
            <a:ext cx="4618226" cy="73675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used in the map make it difficult to distinguish whether the country has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low percentage of renewable energy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or whether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data is missing.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400774" y="1594497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4787620" y="2751535"/>
            <a:ext cx="1051205" cy="16966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3D7FA-490E-768B-0F75-1BECBE7C84FC}"/>
              </a:ext>
            </a:extLst>
          </p:cNvPr>
          <p:cNvCxnSpPr>
            <a:cxnSpLocks/>
          </p:cNvCxnSpPr>
          <p:nvPr/>
        </p:nvCxnSpPr>
        <p:spPr>
          <a:xfrm>
            <a:off x="2999684" y="3823933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8584877" y="1459316"/>
            <a:ext cx="3195098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either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include missing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or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clearly indicate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some countries do not have available data.</a:t>
            </a:r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E889D211-7F06-FB09-561A-7BB2CABAC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962" y="2411031"/>
            <a:ext cx="1694384" cy="185455"/>
          </a:xfrm>
          <a:prstGeom prst="rect">
            <a:avLst/>
          </a:prstGeom>
        </p:spPr>
      </p:pic>
      <p:sp>
        <p:nvSpPr>
          <p:cNvPr id="1025" name="Rounded Rectangle 23">
            <a:extLst>
              <a:ext uri="{FF2B5EF4-FFF2-40B4-BE49-F238E27FC236}">
                <a16:creationId xmlns:a16="http://schemas.microsoft.com/office/drawing/2014/main" id="{0CF88252-0CF0-69D1-8F26-B28317D91CD6}"/>
              </a:ext>
            </a:extLst>
          </p:cNvPr>
          <p:cNvSpPr/>
          <p:nvPr/>
        </p:nvSpPr>
        <p:spPr>
          <a:xfrm>
            <a:off x="8862691" y="2418550"/>
            <a:ext cx="1976925" cy="17793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6479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E56F94DD-0488-D7F8-32D1-0741C8E8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34"/>
          <a:stretch/>
        </p:blipFill>
        <p:spPr>
          <a:xfrm>
            <a:off x="6145761" y="2052835"/>
            <a:ext cx="5821891" cy="2915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43" y="2054843"/>
            <a:ext cx="5678282" cy="29195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34682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56455" y="4968772"/>
            <a:ext cx="4618226" cy="73675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used in the map make it difficult to distinguish whether the country has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low percentage of renewable energy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or whether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data is missing.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082563" y="5034627"/>
            <a:ext cx="3195098" cy="605039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different color might also help to distinguish between low values and missing data.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400774" y="1594497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10865849" y="2740900"/>
            <a:ext cx="1101803" cy="183524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4787620" y="2751535"/>
            <a:ext cx="1051205" cy="16966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3D7FA-490E-768B-0F75-1BECBE7C84FC}"/>
              </a:ext>
            </a:extLst>
          </p:cNvPr>
          <p:cNvCxnSpPr>
            <a:cxnSpLocks/>
          </p:cNvCxnSpPr>
          <p:nvPr/>
        </p:nvCxnSpPr>
        <p:spPr>
          <a:xfrm>
            <a:off x="2999684" y="3823933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8584877" y="1459316"/>
            <a:ext cx="3195098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either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include missing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or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clearly indicate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some countries do not have available data.</a:t>
            </a:r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E889D211-7F06-FB09-561A-7BB2CABAC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962" y="2411031"/>
            <a:ext cx="1694384" cy="185455"/>
          </a:xfrm>
          <a:prstGeom prst="rect">
            <a:avLst/>
          </a:prstGeom>
        </p:spPr>
      </p:pic>
      <p:sp>
        <p:nvSpPr>
          <p:cNvPr id="1025" name="Rounded Rectangle 23">
            <a:extLst>
              <a:ext uri="{FF2B5EF4-FFF2-40B4-BE49-F238E27FC236}">
                <a16:creationId xmlns:a16="http://schemas.microsoft.com/office/drawing/2014/main" id="{0CF88252-0CF0-69D1-8F26-B28317D91CD6}"/>
              </a:ext>
            </a:extLst>
          </p:cNvPr>
          <p:cNvSpPr/>
          <p:nvPr/>
        </p:nvSpPr>
        <p:spPr>
          <a:xfrm>
            <a:off x="8862691" y="2418550"/>
            <a:ext cx="1976925" cy="17793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F82E4D50-415D-FD2A-CA49-DE6ED748F596}"/>
              </a:ext>
            </a:extLst>
          </p:cNvPr>
          <p:cNvCxnSpPr>
            <a:cxnSpLocks/>
          </p:cNvCxnSpPr>
          <p:nvPr/>
        </p:nvCxnSpPr>
        <p:spPr>
          <a:xfrm>
            <a:off x="9107512" y="3823932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69149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E56F94DD-0488-D7F8-32D1-0741C8E8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34"/>
          <a:stretch/>
        </p:blipFill>
        <p:spPr>
          <a:xfrm>
            <a:off x="6145761" y="2052835"/>
            <a:ext cx="5821891" cy="2915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43" y="2054843"/>
            <a:ext cx="5678282" cy="29195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34682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56455" y="4968772"/>
            <a:ext cx="4618226" cy="73675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used in the map make it difficult to distinguish whether the country has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low percentage of renewable energy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or whether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data is missing.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082563" y="5034627"/>
            <a:ext cx="3195098" cy="605039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different color might also help to distinguish between low values and missing data.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400774" y="1594497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10865849" y="2740900"/>
            <a:ext cx="1101803" cy="183524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4787620" y="2751535"/>
            <a:ext cx="1051205" cy="16966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3D7FA-490E-768B-0F75-1BECBE7C84FC}"/>
              </a:ext>
            </a:extLst>
          </p:cNvPr>
          <p:cNvCxnSpPr>
            <a:cxnSpLocks/>
          </p:cNvCxnSpPr>
          <p:nvPr/>
        </p:nvCxnSpPr>
        <p:spPr>
          <a:xfrm>
            <a:off x="2999684" y="3823933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8584877" y="1459316"/>
            <a:ext cx="3195098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either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include missing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or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clearly indicate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some countries do not have available data.</a:t>
            </a:r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E889D211-7F06-FB09-561A-7BB2CABAC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962" y="2411031"/>
            <a:ext cx="1694384" cy="185455"/>
          </a:xfrm>
          <a:prstGeom prst="rect">
            <a:avLst/>
          </a:prstGeom>
        </p:spPr>
      </p:pic>
      <p:sp>
        <p:nvSpPr>
          <p:cNvPr id="1025" name="Rounded Rectangle 23">
            <a:extLst>
              <a:ext uri="{FF2B5EF4-FFF2-40B4-BE49-F238E27FC236}">
                <a16:creationId xmlns:a16="http://schemas.microsoft.com/office/drawing/2014/main" id="{0CF88252-0CF0-69D1-8F26-B28317D91CD6}"/>
              </a:ext>
            </a:extLst>
          </p:cNvPr>
          <p:cNvSpPr/>
          <p:nvPr/>
        </p:nvSpPr>
        <p:spPr>
          <a:xfrm>
            <a:off x="8862691" y="2418550"/>
            <a:ext cx="1976925" cy="17793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F82E4D50-415D-FD2A-CA49-DE6ED748F596}"/>
              </a:ext>
            </a:extLst>
          </p:cNvPr>
          <p:cNvCxnSpPr>
            <a:cxnSpLocks/>
          </p:cNvCxnSpPr>
          <p:nvPr/>
        </p:nvCxnSpPr>
        <p:spPr>
          <a:xfrm>
            <a:off x="9107512" y="3823932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64876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185AA4D-2431-426A-03C3-49805F6D42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34"/>
          <a:stretch/>
        </p:blipFill>
        <p:spPr>
          <a:xfrm>
            <a:off x="6145761" y="2052835"/>
            <a:ext cx="5821891" cy="2915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F70C06-5EA9-D0B9-7EF3-AF7D11C0B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43" y="2054843"/>
            <a:ext cx="5678282" cy="2919534"/>
          </a:xfrm>
          <a:prstGeom prst="rect">
            <a:avLst/>
          </a:prstGeom>
        </p:spPr>
      </p:pic>
      <p:pic>
        <p:nvPicPr>
          <p:cNvPr id="9" name="Picture 4" descr="Attention Icon PNGs for Free Download">
            <a:extLst>
              <a:ext uri="{FF2B5EF4-FFF2-40B4-BE49-F238E27FC236}">
                <a16:creationId xmlns:a16="http://schemas.microsoft.com/office/drawing/2014/main" id="{0EECFFE7-9DBB-B09D-8E83-05802115E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34682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7246CD-C97F-F1B7-374F-64F2CC199D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962" y="2411031"/>
            <a:ext cx="1694384" cy="18545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3DB202-BE7C-74F8-8F12-E7F0C29B65D8}"/>
              </a:ext>
            </a:extLst>
          </p:cNvPr>
          <p:cNvSpPr/>
          <p:nvPr/>
        </p:nvSpPr>
        <p:spPr>
          <a:xfrm>
            <a:off x="76200" y="1330138"/>
            <a:ext cx="11801475" cy="432771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“Missing Data”.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60406758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083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55" y="1817250"/>
            <a:ext cx="3048392" cy="34645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80" y="44932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3115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55" y="1817250"/>
            <a:ext cx="3048392" cy="34645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80" y="44932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501951" y="1627935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</p:spTree>
    <p:extLst>
      <p:ext uri="{BB962C8B-B14F-4D97-AF65-F5344CB8AC3E}">
        <p14:creationId xmlns:p14="http://schemas.microsoft.com/office/powerpoint/2010/main" val="7431353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55" y="1817250"/>
            <a:ext cx="3048392" cy="34645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80" y="44932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1113374" y="5038550"/>
            <a:ext cx="3772620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Because the y-axis is truncated,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small difference of 6 points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students' scores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appears much more dramatic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than it should.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501951" y="1627935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992530" y="2162175"/>
            <a:ext cx="778400" cy="28073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3904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FE005A-EDA7-0CAF-A1C3-047DBBC2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042" y="1684830"/>
            <a:ext cx="3321182" cy="3579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55" y="1817250"/>
            <a:ext cx="3048392" cy="34645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80" y="44932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1113374" y="5038550"/>
            <a:ext cx="3772620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Because the y-axis is truncated,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small difference of 6 points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students' scores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appears much more dramatic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than it should.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501951" y="1627935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992530" y="2162175"/>
            <a:ext cx="778400" cy="28073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4304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FE005A-EDA7-0CAF-A1C3-047DBBC2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042" y="1684830"/>
            <a:ext cx="3321182" cy="3579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55" y="1817250"/>
            <a:ext cx="3048392" cy="34645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80" y="44932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1113374" y="5038550"/>
            <a:ext cx="3772620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Because the y-axis is truncated,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small difference of 6 points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students' scores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appears much more dramatic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than it should.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501951" y="1627935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7168011" y="2276476"/>
            <a:ext cx="611530" cy="25950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992530" y="2162175"/>
            <a:ext cx="778400" cy="28073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612116" y="1584717"/>
            <a:ext cx="2455000" cy="45080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for a Bar or Area Chart should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always start from zero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6344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C71BD9-549E-BD65-16EA-19C5C70F5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8439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FE005A-EDA7-0CAF-A1C3-047DBBC2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042" y="1684830"/>
            <a:ext cx="3321182" cy="3579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55" y="1817250"/>
            <a:ext cx="3048392" cy="34645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80" y="44932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1113374" y="5038550"/>
            <a:ext cx="3772620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Because the y-axis is truncated,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small difference of 6 points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students' scores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appears much more dramatic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than it should.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406413" y="5035539"/>
            <a:ext cx="3195098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When the data are presented correctly, we see that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difference in performance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two students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is not significant.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501951" y="1627935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7168011" y="2276476"/>
            <a:ext cx="611530" cy="25950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992530" y="2162175"/>
            <a:ext cx="778400" cy="28073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612116" y="1584717"/>
            <a:ext cx="2455000" cy="45080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for a Bar or Area Chart should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always start from zero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431050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FE005A-EDA7-0CAF-A1C3-047DBBC2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042" y="1684830"/>
            <a:ext cx="3321182" cy="3579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55" y="1817250"/>
            <a:ext cx="3048392" cy="34645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80" y="44932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1113374" y="5038550"/>
            <a:ext cx="3772620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Because the y-axis is truncated,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small difference of 6 points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students' scores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appears much more dramatic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than it should.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406413" y="5035539"/>
            <a:ext cx="3195098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When the data are presented correctly, we see that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difference in performance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two students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is not significant.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501951" y="1627935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7168011" y="2276476"/>
            <a:ext cx="611530" cy="25950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992530" y="2162175"/>
            <a:ext cx="778400" cy="28073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612116" y="1584717"/>
            <a:ext cx="2455000" cy="45080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for a Bar or Area Chart should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always start from zero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261130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77390B-8896-AD10-2AB5-251A184F0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042" y="1684830"/>
            <a:ext cx="3321182" cy="3579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754067-40E2-DBB5-424B-F92106462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55" y="1817250"/>
            <a:ext cx="3048392" cy="3464555"/>
          </a:xfrm>
          <a:prstGeom prst="rect">
            <a:avLst/>
          </a:prstGeom>
        </p:spPr>
      </p:pic>
      <p:pic>
        <p:nvPicPr>
          <p:cNvPr id="10" name="Picture 4" descr="Attention Icon PNGs for Free Download">
            <a:extLst>
              <a:ext uri="{FF2B5EF4-FFF2-40B4-BE49-F238E27FC236}">
                <a16:creationId xmlns:a16="http://schemas.microsoft.com/office/drawing/2014/main" id="{BCD411FA-DC05-359B-E9DA-752C450D0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80" y="44932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3DB202-BE7C-74F8-8F12-E7F0C29B65D8}"/>
              </a:ext>
            </a:extLst>
          </p:cNvPr>
          <p:cNvSpPr/>
          <p:nvPr/>
        </p:nvSpPr>
        <p:spPr>
          <a:xfrm>
            <a:off x="76200" y="1330138"/>
            <a:ext cx="11801475" cy="432771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“Truncated Axis”.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116766515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3901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51" y="1936839"/>
            <a:ext cx="5860445" cy="28835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421732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27808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51" y="1936839"/>
            <a:ext cx="5860445" cy="28835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421732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73226" y="1891394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carbon emissions of various countries.</a:t>
            </a:r>
          </a:p>
        </p:txBody>
      </p:sp>
    </p:spTree>
    <p:extLst>
      <p:ext uri="{BB962C8B-B14F-4D97-AF65-F5344CB8AC3E}">
        <p14:creationId xmlns:p14="http://schemas.microsoft.com/office/powerpoint/2010/main" val="140444109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51" y="1936839"/>
            <a:ext cx="5860445" cy="28835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421732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04263" y="4969512"/>
            <a:ext cx="4581325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Countries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larger populations or bigger economies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will naturally have higher total emissions, but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doesn’t mean they have higher emissions per capita.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73226" y="1891394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carbon emissions of various countries.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4608405" y="2538808"/>
            <a:ext cx="1396191" cy="19017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7051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9540AB4-5824-4112-71DC-6EF6A354F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47" y="1987945"/>
            <a:ext cx="5802685" cy="2883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51" y="1936839"/>
            <a:ext cx="5860445" cy="28835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421732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04263" y="4969512"/>
            <a:ext cx="4581325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Countries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larger populations or bigger economies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will naturally have higher total emissions, but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doesn’t mean they have higher emissions per capita.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73226" y="1891394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carbon emissions of various countries.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4608405" y="2538808"/>
            <a:ext cx="1396191" cy="19017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3992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9540AB4-5824-4112-71DC-6EF6A354F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47" y="1987945"/>
            <a:ext cx="5802685" cy="2883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51" y="1936839"/>
            <a:ext cx="5860445" cy="28835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421732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04263" y="4969512"/>
            <a:ext cx="4581325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Countries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larger populations or bigger economies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will naturally have higher total emissions, but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doesn’t mean they have higher emissions per capita.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73226" y="1891394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carbon emissions of various countries.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4608405" y="2538808"/>
            <a:ext cx="1396191" cy="19017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10567170" y="2554585"/>
            <a:ext cx="1405452" cy="19008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004612" y="1786255"/>
            <a:ext cx="3000015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correct visualization would normalize the data by showing emissions per capita.</a:t>
            </a:r>
          </a:p>
        </p:txBody>
      </p:sp>
    </p:spTree>
    <p:extLst>
      <p:ext uri="{BB962C8B-B14F-4D97-AF65-F5344CB8AC3E}">
        <p14:creationId xmlns:p14="http://schemas.microsoft.com/office/powerpoint/2010/main" val="336043301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9540AB4-5824-4112-71DC-6EF6A354F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47" y="1987945"/>
            <a:ext cx="5802685" cy="2883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51" y="1936839"/>
            <a:ext cx="5860445" cy="28835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421732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04263" y="4969512"/>
            <a:ext cx="4581325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Countries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larger populations or bigger economies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will naturally have higher total emissions, but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doesn’t mean they have higher emissions per capita.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6096000" y="5035539"/>
            <a:ext cx="450551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allows for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fair and meaningful comparison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countries, if the goal of the map is to give an accurate representation of which countries are the biggest polluters.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73226" y="1891394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carbon emissions of various countries.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4608405" y="2538808"/>
            <a:ext cx="1396191" cy="19017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10567170" y="2554585"/>
            <a:ext cx="1405452" cy="19008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004612" y="1786255"/>
            <a:ext cx="3000015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correct visualization would normalize the data by showing emissions per capita.</a:t>
            </a:r>
          </a:p>
        </p:txBody>
      </p:sp>
    </p:spTree>
    <p:extLst>
      <p:ext uri="{BB962C8B-B14F-4D97-AF65-F5344CB8AC3E}">
        <p14:creationId xmlns:p14="http://schemas.microsoft.com/office/powerpoint/2010/main" val="514908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138F6A-77B4-ED0D-6C87-18AD3E12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6580"/>
            <a:ext cx="7032843" cy="387133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48611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4558" y="147853"/>
            <a:ext cx="316227" cy="372111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561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9540AB4-5824-4112-71DC-6EF6A354F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47" y="1987945"/>
            <a:ext cx="5802685" cy="2883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51" y="1936839"/>
            <a:ext cx="5860445" cy="28835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421732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04263" y="4969512"/>
            <a:ext cx="4581325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Countries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larger populations or bigger economies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will naturally have higher total emissions, but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doesn’t mean they have higher emissions per capita.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6096000" y="5035539"/>
            <a:ext cx="450551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allows for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fair and meaningful comparison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countries, if the goal of the map is to give an accurate representation of which countries are the biggest polluters.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73226" y="1891394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carbon emissions of various countries.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4608405" y="2538808"/>
            <a:ext cx="1396191" cy="19017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10567170" y="2554585"/>
            <a:ext cx="1405452" cy="19008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004612" y="1786255"/>
            <a:ext cx="3000015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correct visualization would normalize the data by showing emissions per capita.</a:t>
            </a:r>
          </a:p>
        </p:txBody>
      </p:sp>
    </p:spTree>
    <p:extLst>
      <p:ext uri="{BB962C8B-B14F-4D97-AF65-F5344CB8AC3E}">
        <p14:creationId xmlns:p14="http://schemas.microsoft.com/office/powerpoint/2010/main" val="319276633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221FB8-FFC5-8D8F-B39C-E540F19D9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47" y="1987945"/>
            <a:ext cx="5802685" cy="28835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B3700C-9D09-735A-9B03-2937CFEE7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51" y="1936839"/>
            <a:ext cx="5860445" cy="2883570"/>
          </a:xfrm>
          <a:prstGeom prst="rect">
            <a:avLst/>
          </a:prstGeom>
        </p:spPr>
      </p:pic>
      <p:pic>
        <p:nvPicPr>
          <p:cNvPr id="9" name="Picture 4" descr="Attention Icon PNGs for Free Download">
            <a:extLst>
              <a:ext uri="{FF2B5EF4-FFF2-40B4-BE49-F238E27FC236}">
                <a16:creationId xmlns:a16="http://schemas.microsoft.com/office/drawing/2014/main" id="{67ECE069-F72C-BE33-29B2-1535B3BAA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421732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3DB202-BE7C-74F8-8F12-E7F0C29B65D8}"/>
              </a:ext>
            </a:extLst>
          </p:cNvPr>
          <p:cNvSpPr/>
          <p:nvPr/>
        </p:nvSpPr>
        <p:spPr>
          <a:xfrm>
            <a:off x="76200" y="1330138"/>
            <a:ext cx="11801475" cy="432771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“Missing Normalization”.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81608288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5007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5" y="2043597"/>
            <a:ext cx="5285699" cy="30054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421732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51040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5" y="2043597"/>
            <a:ext cx="5285699" cy="30054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421732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347306" y="1433001"/>
            <a:ext cx="3000015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scatter plot below shows the relationship between hours studied per day and exam scores. </a:t>
            </a:r>
          </a:p>
        </p:txBody>
      </p:sp>
    </p:spTree>
    <p:extLst>
      <p:ext uri="{BB962C8B-B14F-4D97-AF65-F5344CB8AC3E}">
        <p14:creationId xmlns:p14="http://schemas.microsoft.com/office/powerpoint/2010/main" val="373558362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5" y="2043597"/>
            <a:ext cx="5285699" cy="30054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421732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1192082" y="5146569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Due to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high density of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it is hard 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visualize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individual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347306" y="1433001"/>
            <a:ext cx="3000015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scatter plot below shows the relationship between hours studied per day and exam scores. </a:t>
            </a:r>
          </a:p>
        </p:txBody>
      </p:sp>
    </p:spTree>
    <p:extLst>
      <p:ext uri="{BB962C8B-B14F-4D97-AF65-F5344CB8AC3E}">
        <p14:creationId xmlns:p14="http://schemas.microsoft.com/office/powerpoint/2010/main" val="81186109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5" y="2043597"/>
            <a:ext cx="5285699" cy="3005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5A2344-80DD-A2E5-F54D-82C4330E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091" y="1992506"/>
            <a:ext cx="5331041" cy="30250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421732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347306" y="1433001"/>
            <a:ext cx="3000015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scatter plot below shows the relationship between hours studied per day and exam scores. </a:t>
            </a:r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1C453A44-0D14-2693-0603-3C7B9F892E04}"/>
              </a:ext>
            </a:extLst>
          </p:cNvPr>
          <p:cNvSpPr/>
          <p:nvPr/>
        </p:nvSpPr>
        <p:spPr>
          <a:xfrm>
            <a:off x="1192082" y="5146569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Due to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high density of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it is hard 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visualize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individual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381692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5" y="2043597"/>
            <a:ext cx="5285699" cy="3005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5A2344-80DD-A2E5-F54D-82C4330E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091" y="1992506"/>
            <a:ext cx="5331041" cy="30250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421732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216428" y="5108547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add some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opacity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and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 the markers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help the viewer to distinguish different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347306" y="1433001"/>
            <a:ext cx="3000015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scatter plot below shows the relationship between hours studied per day and exam scores. 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92082" y="5146569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Due to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high density of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it is hard 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visualize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individual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668532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5" y="2043597"/>
            <a:ext cx="5285699" cy="3005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5A2344-80DD-A2E5-F54D-82C4330E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091" y="1992506"/>
            <a:ext cx="5331041" cy="30250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421732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216428" y="5108547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add some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opacity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and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 the markers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help the viewer to distinguish different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347306" y="1433001"/>
            <a:ext cx="3000015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scatter plot below shows the relationship between hours studied per day and exam scores. 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92082" y="5146569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Due to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high density of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it is hard 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visualize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individual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990126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2496D4F-1998-B335-143E-52FFCBEC0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5" y="2043597"/>
            <a:ext cx="5285699" cy="3005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B6B892-6588-B61B-C199-995F2B17B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091" y="1992506"/>
            <a:ext cx="5331041" cy="3025026"/>
          </a:xfrm>
          <a:prstGeom prst="rect">
            <a:avLst/>
          </a:prstGeom>
        </p:spPr>
      </p:pic>
      <p:pic>
        <p:nvPicPr>
          <p:cNvPr id="13" name="Picture 4" descr="Attention Icon PNGs for Free Download">
            <a:extLst>
              <a:ext uri="{FF2B5EF4-FFF2-40B4-BE49-F238E27FC236}">
                <a16:creationId xmlns:a16="http://schemas.microsoft.com/office/drawing/2014/main" id="{669401FA-A2D0-0575-FD19-50E05B5D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421732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3DB202-BE7C-74F8-8F12-E7F0C29B65D8}"/>
              </a:ext>
            </a:extLst>
          </p:cNvPr>
          <p:cNvSpPr/>
          <p:nvPr/>
        </p:nvSpPr>
        <p:spPr>
          <a:xfrm>
            <a:off x="76200" y="1330138"/>
            <a:ext cx="11801475" cy="432771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“Overplotting”.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1820211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0804D9-D451-8ECD-7810-66523BFE6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4862076"/>
            <a:ext cx="6118442" cy="4657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50606"/>
            <a:ext cx="7032843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BF0C1-090A-CF65-BFCD-A79849F74480}"/>
              </a:ext>
            </a:extLst>
          </p:cNvPr>
          <p:cNvSpPr/>
          <p:nvPr/>
        </p:nvSpPr>
        <p:spPr>
          <a:xfrm>
            <a:off x="8801100" y="4839276"/>
            <a:ext cx="914400" cy="5113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17" idx="1"/>
          </p:cNvCxnSpPr>
          <p:nvPr/>
        </p:nvCxnSpPr>
        <p:spPr>
          <a:xfrm rot="5400000" flipH="1" flipV="1">
            <a:off x="7192698" y="2886963"/>
            <a:ext cx="524294" cy="34259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74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7263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08" y="2066928"/>
            <a:ext cx="2915092" cy="2989725"/>
          </a:xfrm>
          <a:prstGeom prst="rect">
            <a:avLst/>
          </a:prstGeom>
        </p:spPr>
      </p:pic>
      <p:pic>
        <p:nvPicPr>
          <p:cNvPr id="25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07" y="44862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51094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08" y="2066928"/>
            <a:ext cx="2915092" cy="2989725"/>
          </a:xfrm>
          <a:prstGeom prst="rect">
            <a:avLst/>
          </a:prstGeom>
        </p:spPr>
      </p:pic>
      <p:pic>
        <p:nvPicPr>
          <p:cNvPr id="25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07" y="44862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13667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08" y="2066928"/>
            <a:ext cx="2915092" cy="298972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435FF-E872-FA4D-F7B2-E6F0690E5AF3}"/>
              </a:ext>
            </a:extLst>
          </p:cNvPr>
          <p:cNvCxnSpPr>
            <a:cxnSpLocks/>
          </p:cNvCxnSpPr>
          <p:nvPr/>
        </p:nvCxnSpPr>
        <p:spPr>
          <a:xfrm>
            <a:off x="1800225" y="3876675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640A2-4CF0-D516-1E13-427EF1386263}"/>
              </a:ext>
            </a:extLst>
          </p:cNvPr>
          <p:cNvCxnSpPr>
            <a:cxnSpLocks/>
          </p:cNvCxnSpPr>
          <p:nvPr/>
        </p:nvCxnSpPr>
        <p:spPr>
          <a:xfrm>
            <a:off x="1763582" y="2847975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E6-6976-3BA7-FB35-28B02579CCB0}"/>
              </a:ext>
            </a:extLst>
          </p:cNvPr>
          <p:cNvSpPr txBox="1"/>
          <p:nvPr/>
        </p:nvSpPr>
        <p:spPr>
          <a:xfrm>
            <a:off x="1331827" y="413236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0A65B-EA6C-B8FB-00C9-EA2A3336A5DC}"/>
              </a:ext>
            </a:extLst>
          </p:cNvPr>
          <p:cNvSpPr txBox="1"/>
          <p:nvPr/>
        </p:nvSpPr>
        <p:spPr>
          <a:xfrm>
            <a:off x="1331827" y="308283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1331827" y="2514531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07" y="44862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C0CECE80-51B8-5ECF-71BA-E8649E4D0F59}"/>
              </a:ext>
            </a:extLst>
          </p:cNvPr>
          <p:cNvSpPr/>
          <p:nvPr/>
        </p:nvSpPr>
        <p:spPr>
          <a:xfrm>
            <a:off x="1192082" y="5146569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uses non-linear scaling (0-250, 250-750)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make it look like sales of product A are about 50% of sales of product 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0D1698-FE38-DF08-8005-0BE3F716C47E}"/>
              </a:ext>
            </a:extLst>
          </p:cNvPr>
          <p:cNvSpPr/>
          <p:nvPr/>
        </p:nvSpPr>
        <p:spPr>
          <a:xfrm>
            <a:off x="1990725" y="3770105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rgbClr val="0068C9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0EA95E-FCAC-3ECC-18C8-39F154D27A1D}"/>
              </a:ext>
            </a:extLst>
          </p:cNvPr>
          <p:cNvSpPr/>
          <p:nvPr/>
        </p:nvSpPr>
        <p:spPr>
          <a:xfrm>
            <a:off x="1988610" y="2709011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8195897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92082" y="5146569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uses non-linear scaling (0-250, 250-750)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make it look like sales of product A are about 50% of sales of product 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08" y="2066928"/>
            <a:ext cx="2915092" cy="298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20696B-7779-9288-6397-6A9D580C5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697" y="2024559"/>
            <a:ext cx="2935823" cy="304161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435FF-E872-FA4D-F7B2-E6F0690E5AF3}"/>
              </a:ext>
            </a:extLst>
          </p:cNvPr>
          <p:cNvCxnSpPr>
            <a:cxnSpLocks/>
          </p:cNvCxnSpPr>
          <p:nvPr/>
        </p:nvCxnSpPr>
        <p:spPr>
          <a:xfrm>
            <a:off x="1800225" y="3876675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640A2-4CF0-D516-1E13-427EF1386263}"/>
              </a:ext>
            </a:extLst>
          </p:cNvPr>
          <p:cNvCxnSpPr>
            <a:cxnSpLocks/>
          </p:cNvCxnSpPr>
          <p:nvPr/>
        </p:nvCxnSpPr>
        <p:spPr>
          <a:xfrm>
            <a:off x="1763582" y="2847975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E6-6976-3BA7-FB35-28B02579CCB0}"/>
              </a:ext>
            </a:extLst>
          </p:cNvPr>
          <p:cNvSpPr txBox="1"/>
          <p:nvPr/>
        </p:nvSpPr>
        <p:spPr>
          <a:xfrm>
            <a:off x="1331827" y="413236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0A65B-EA6C-B8FB-00C9-EA2A3336A5DC}"/>
              </a:ext>
            </a:extLst>
          </p:cNvPr>
          <p:cNvSpPr txBox="1"/>
          <p:nvPr/>
        </p:nvSpPr>
        <p:spPr>
          <a:xfrm>
            <a:off x="1331827" y="308283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1331827" y="2514531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ttention Icon PNGs for Free Download">
            <a:extLst>
              <a:ext uri="{FF2B5EF4-FFF2-40B4-BE49-F238E27FC236}">
                <a16:creationId xmlns:a16="http://schemas.microsoft.com/office/drawing/2014/main" id="{A13DE6F8-C90B-2693-564B-E1ED9A914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07" y="44862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4AC681-0833-C1A0-9F3E-AD08BF5B4F83}"/>
              </a:ext>
            </a:extLst>
          </p:cNvPr>
          <p:cNvSpPr/>
          <p:nvPr/>
        </p:nvSpPr>
        <p:spPr>
          <a:xfrm>
            <a:off x="1990725" y="3770105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rgbClr val="0068C9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7D2A6C-B9A6-7D99-556C-8CAB602AA3C4}"/>
              </a:ext>
            </a:extLst>
          </p:cNvPr>
          <p:cNvSpPr/>
          <p:nvPr/>
        </p:nvSpPr>
        <p:spPr>
          <a:xfrm>
            <a:off x="1988610" y="2709011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58671714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044978" y="1381819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corrected bar chart below shows the y-axis using an uniform interval.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92082" y="5146569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uses non-linear scaling (0-250, 250-750)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make it look like sales of product A are about 50% of sales of product 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08" y="2066928"/>
            <a:ext cx="2915092" cy="298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20696B-7779-9288-6397-6A9D580C5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697" y="2024559"/>
            <a:ext cx="2935823" cy="304161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435FF-E872-FA4D-F7B2-E6F0690E5AF3}"/>
              </a:ext>
            </a:extLst>
          </p:cNvPr>
          <p:cNvCxnSpPr>
            <a:cxnSpLocks/>
          </p:cNvCxnSpPr>
          <p:nvPr/>
        </p:nvCxnSpPr>
        <p:spPr>
          <a:xfrm>
            <a:off x="1800225" y="3876675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640A2-4CF0-D516-1E13-427EF1386263}"/>
              </a:ext>
            </a:extLst>
          </p:cNvPr>
          <p:cNvCxnSpPr>
            <a:cxnSpLocks/>
          </p:cNvCxnSpPr>
          <p:nvPr/>
        </p:nvCxnSpPr>
        <p:spPr>
          <a:xfrm>
            <a:off x="1763582" y="2847975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E6-6976-3BA7-FB35-28B02579CCB0}"/>
              </a:ext>
            </a:extLst>
          </p:cNvPr>
          <p:cNvSpPr txBox="1"/>
          <p:nvPr/>
        </p:nvSpPr>
        <p:spPr>
          <a:xfrm>
            <a:off x="1331827" y="413236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0A65B-EA6C-B8FB-00C9-EA2A3336A5DC}"/>
              </a:ext>
            </a:extLst>
          </p:cNvPr>
          <p:cNvSpPr txBox="1"/>
          <p:nvPr/>
        </p:nvSpPr>
        <p:spPr>
          <a:xfrm>
            <a:off x="1331827" y="308283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1331827" y="2514531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7986045" y="413236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593847" y="427381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003592" y="3428553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611394" y="357000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7986045" y="2755780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593847" y="28972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" name="Picture 4" descr="Attention Icon PNGs for Free Download">
            <a:extLst>
              <a:ext uri="{FF2B5EF4-FFF2-40B4-BE49-F238E27FC236}">
                <a16:creationId xmlns:a16="http://schemas.microsoft.com/office/drawing/2014/main" id="{24CC2429-0102-6107-6691-6D207A4DF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07" y="44862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F2E291-AD22-F36A-FED1-5302F1C967A9}"/>
              </a:ext>
            </a:extLst>
          </p:cNvPr>
          <p:cNvSpPr/>
          <p:nvPr/>
        </p:nvSpPr>
        <p:spPr>
          <a:xfrm>
            <a:off x="1990725" y="3770105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rgbClr val="0068C9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5DFCC6-5922-88A1-A88D-DD41116E850A}"/>
              </a:ext>
            </a:extLst>
          </p:cNvPr>
          <p:cNvSpPr/>
          <p:nvPr/>
        </p:nvSpPr>
        <p:spPr>
          <a:xfrm>
            <a:off x="1988610" y="2709011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58905969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044978" y="1381819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corrected bar chart below shows the y-axis using an uniform interval.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92082" y="5146569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uses non-linear scaling (0-250, 250-750)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make it look like sales of product A are about 50% of sales of product 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7044977" y="5108547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still shows that Product B has higher sales than Product A,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but the proportional difference is not exaggerated.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08" y="2066928"/>
            <a:ext cx="2915092" cy="298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20696B-7779-9288-6397-6A9D580C5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697" y="2024559"/>
            <a:ext cx="2935823" cy="304161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435FF-E872-FA4D-F7B2-E6F0690E5AF3}"/>
              </a:ext>
            </a:extLst>
          </p:cNvPr>
          <p:cNvCxnSpPr>
            <a:cxnSpLocks/>
          </p:cNvCxnSpPr>
          <p:nvPr/>
        </p:nvCxnSpPr>
        <p:spPr>
          <a:xfrm>
            <a:off x="1800225" y="3876675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640A2-4CF0-D516-1E13-427EF1386263}"/>
              </a:ext>
            </a:extLst>
          </p:cNvPr>
          <p:cNvCxnSpPr>
            <a:cxnSpLocks/>
          </p:cNvCxnSpPr>
          <p:nvPr/>
        </p:nvCxnSpPr>
        <p:spPr>
          <a:xfrm>
            <a:off x="1763582" y="2847975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E6-6976-3BA7-FB35-28B02579CCB0}"/>
              </a:ext>
            </a:extLst>
          </p:cNvPr>
          <p:cNvSpPr txBox="1"/>
          <p:nvPr/>
        </p:nvSpPr>
        <p:spPr>
          <a:xfrm>
            <a:off x="1331827" y="413236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0A65B-EA6C-B8FB-00C9-EA2A3336A5DC}"/>
              </a:ext>
            </a:extLst>
          </p:cNvPr>
          <p:cNvSpPr txBox="1"/>
          <p:nvPr/>
        </p:nvSpPr>
        <p:spPr>
          <a:xfrm>
            <a:off x="1331827" y="308283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1331827" y="2514531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7986045" y="413236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593847" y="427381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003592" y="3428553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611394" y="357000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7986045" y="2755780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593847" y="28972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07" y="44862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1025">
            <a:extLst>
              <a:ext uri="{FF2B5EF4-FFF2-40B4-BE49-F238E27FC236}">
                <a16:creationId xmlns:a16="http://schemas.microsoft.com/office/drawing/2014/main" id="{B05F0079-C020-792A-D23F-A67349B1D448}"/>
              </a:ext>
            </a:extLst>
          </p:cNvPr>
          <p:cNvSpPr/>
          <p:nvPr/>
        </p:nvSpPr>
        <p:spPr>
          <a:xfrm>
            <a:off x="1990725" y="3770105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rgbClr val="0068C9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708D40E2-F36E-218B-4C38-8AAB16034B8F}"/>
              </a:ext>
            </a:extLst>
          </p:cNvPr>
          <p:cNvSpPr/>
          <p:nvPr/>
        </p:nvSpPr>
        <p:spPr>
          <a:xfrm>
            <a:off x="8173539" y="4099440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rgbClr val="0068C9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6F5EB8B-FCE0-F2ED-1EC1-FC23C8F84688}"/>
              </a:ext>
            </a:extLst>
          </p:cNvPr>
          <p:cNvSpPr/>
          <p:nvPr/>
        </p:nvSpPr>
        <p:spPr>
          <a:xfrm>
            <a:off x="1988610" y="2709011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1BC609F-4548-823A-96FD-5A611806990B}"/>
              </a:ext>
            </a:extLst>
          </p:cNvPr>
          <p:cNvSpPr/>
          <p:nvPr/>
        </p:nvSpPr>
        <p:spPr>
          <a:xfrm>
            <a:off x="8173539" y="3414836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2E84BA1F-392F-C468-731E-172E680422FC}"/>
              </a:ext>
            </a:extLst>
          </p:cNvPr>
          <p:cNvSpPr/>
          <p:nvPr/>
        </p:nvSpPr>
        <p:spPr>
          <a:xfrm>
            <a:off x="8173539" y="2737586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</p:spTree>
    <p:extLst>
      <p:ext uri="{BB962C8B-B14F-4D97-AF65-F5344CB8AC3E}">
        <p14:creationId xmlns:p14="http://schemas.microsoft.com/office/powerpoint/2010/main" val="202483761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044978" y="1381819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corrected bar chart below shows the y-axis using an uniform interval.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92082" y="5146569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uses non-linear scaling (0-250, 250-750)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make it look like sales of product A are about 50% of sales of product 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7044977" y="5108547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still shows that Product B has higher sales than Product A,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but the proportional difference is not exaggerated.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08" y="2066928"/>
            <a:ext cx="2915092" cy="298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20696B-7779-9288-6397-6A9D580C5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697" y="2024559"/>
            <a:ext cx="2935823" cy="304161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435FF-E872-FA4D-F7B2-E6F0690E5AF3}"/>
              </a:ext>
            </a:extLst>
          </p:cNvPr>
          <p:cNvCxnSpPr>
            <a:cxnSpLocks/>
          </p:cNvCxnSpPr>
          <p:nvPr/>
        </p:nvCxnSpPr>
        <p:spPr>
          <a:xfrm>
            <a:off x="1800225" y="3876675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640A2-4CF0-D516-1E13-427EF1386263}"/>
              </a:ext>
            </a:extLst>
          </p:cNvPr>
          <p:cNvCxnSpPr>
            <a:cxnSpLocks/>
          </p:cNvCxnSpPr>
          <p:nvPr/>
        </p:nvCxnSpPr>
        <p:spPr>
          <a:xfrm>
            <a:off x="1763582" y="2847975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E6-6976-3BA7-FB35-28B02579CCB0}"/>
              </a:ext>
            </a:extLst>
          </p:cNvPr>
          <p:cNvSpPr txBox="1"/>
          <p:nvPr/>
        </p:nvSpPr>
        <p:spPr>
          <a:xfrm>
            <a:off x="1331827" y="413236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0A65B-EA6C-B8FB-00C9-EA2A3336A5DC}"/>
              </a:ext>
            </a:extLst>
          </p:cNvPr>
          <p:cNvSpPr txBox="1"/>
          <p:nvPr/>
        </p:nvSpPr>
        <p:spPr>
          <a:xfrm>
            <a:off x="1331827" y="308283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1331827" y="2514531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7986045" y="413236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593847" y="427381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003592" y="3428553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611394" y="357000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7986045" y="2755780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593847" y="28972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07" y="44862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1025">
            <a:extLst>
              <a:ext uri="{FF2B5EF4-FFF2-40B4-BE49-F238E27FC236}">
                <a16:creationId xmlns:a16="http://schemas.microsoft.com/office/drawing/2014/main" id="{B05F0079-C020-792A-D23F-A67349B1D448}"/>
              </a:ext>
            </a:extLst>
          </p:cNvPr>
          <p:cNvSpPr/>
          <p:nvPr/>
        </p:nvSpPr>
        <p:spPr>
          <a:xfrm>
            <a:off x="1990725" y="3770105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rgbClr val="0068C9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708D40E2-F36E-218B-4C38-8AAB16034B8F}"/>
              </a:ext>
            </a:extLst>
          </p:cNvPr>
          <p:cNvSpPr/>
          <p:nvPr/>
        </p:nvSpPr>
        <p:spPr>
          <a:xfrm>
            <a:off x="8173539" y="4099440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rgbClr val="0068C9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6F5EB8B-FCE0-F2ED-1EC1-FC23C8F84688}"/>
              </a:ext>
            </a:extLst>
          </p:cNvPr>
          <p:cNvSpPr/>
          <p:nvPr/>
        </p:nvSpPr>
        <p:spPr>
          <a:xfrm>
            <a:off x="1988610" y="2709011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1BC609F-4548-823A-96FD-5A611806990B}"/>
              </a:ext>
            </a:extLst>
          </p:cNvPr>
          <p:cNvSpPr/>
          <p:nvPr/>
        </p:nvSpPr>
        <p:spPr>
          <a:xfrm>
            <a:off x="8173539" y="3414836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2E84BA1F-392F-C468-731E-172E680422FC}"/>
              </a:ext>
            </a:extLst>
          </p:cNvPr>
          <p:cNvSpPr/>
          <p:nvPr/>
        </p:nvSpPr>
        <p:spPr>
          <a:xfrm>
            <a:off x="8173539" y="2737586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</p:spTree>
    <p:extLst>
      <p:ext uri="{BB962C8B-B14F-4D97-AF65-F5344CB8AC3E}">
        <p14:creationId xmlns:p14="http://schemas.microsoft.com/office/powerpoint/2010/main" val="61480893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DA76C4-6DBF-B220-B210-0904A9EC0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08" y="2066928"/>
            <a:ext cx="2915092" cy="2989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7C1ABA-A719-4C78-798D-08D914FE9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697" y="2024559"/>
            <a:ext cx="2935823" cy="3041619"/>
          </a:xfrm>
          <a:prstGeom prst="rect">
            <a:avLst/>
          </a:prstGeom>
        </p:spPr>
      </p:pic>
      <p:pic>
        <p:nvPicPr>
          <p:cNvPr id="8" name="Picture 4" descr="Attention Icon PNGs for Free Download">
            <a:extLst>
              <a:ext uri="{FF2B5EF4-FFF2-40B4-BE49-F238E27FC236}">
                <a16:creationId xmlns:a16="http://schemas.microsoft.com/office/drawing/2014/main" id="{7296487F-2754-C7E0-B1B3-D5F94FBE7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07" y="44862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3DB202-BE7C-74F8-8F12-E7F0C29B65D8}"/>
              </a:ext>
            </a:extLst>
          </p:cNvPr>
          <p:cNvSpPr/>
          <p:nvPr/>
        </p:nvSpPr>
        <p:spPr>
          <a:xfrm>
            <a:off x="76200" y="1330138"/>
            <a:ext cx="11801475" cy="432771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“Inappropriate Scale Functions”.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4573033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36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98A617-4182-AB27-9A15-D6B4387B9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14700" y="2191374"/>
            <a:ext cx="6400800" cy="273698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interval.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7677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2200275"/>
            <a:ext cx="632043" cy="27051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rot="10800000">
            <a:off x="1442541" y="2540605"/>
            <a:ext cx="1240116" cy="1012221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5620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A0D9D2-1FFA-678B-F214-9A6BCE41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05" y="2066928"/>
            <a:ext cx="5517612" cy="31274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7709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07524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A0D9D2-1FFA-678B-F214-9A6BCE41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05" y="2066928"/>
            <a:ext cx="5517612" cy="31274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7709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98867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A0D9D2-1FFA-678B-F214-9A6BCE41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05" y="2066928"/>
            <a:ext cx="5517612" cy="31274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76527" y="5055073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years on the x-axis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intentionally out of order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to give the impression that emergency admissions have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 in recent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912906" y="4770955"/>
            <a:ext cx="4791875" cy="24877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7709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AE89E-3916-E938-0201-B64F03C179BC}"/>
              </a:ext>
            </a:extLst>
          </p:cNvPr>
          <p:cNvCxnSpPr>
            <a:cxnSpLocks/>
          </p:cNvCxnSpPr>
          <p:nvPr/>
        </p:nvCxnSpPr>
        <p:spPr>
          <a:xfrm>
            <a:off x="3081065" y="2868279"/>
            <a:ext cx="1418669" cy="33673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476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8A4546-88A8-64A3-983C-5EDA2CBBB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89" y="2082219"/>
            <a:ext cx="5517612" cy="3112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A0D9D2-1FFA-678B-F214-9A6BCE41E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05" y="2066928"/>
            <a:ext cx="5517612" cy="31274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76527" y="5055073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years on the x-axis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intentionally out of order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to give the impression that emergency admissions have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 in recent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912906" y="4770955"/>
            <a:ext cx="4791875" cy="24877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7709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AE89E-3916-E938-0201-B64F03C179BC}"/>
              </a:ext>
            </a:extLst>
          </p:cNvPr>
          <p:cNvCxnSpPr>
            <a:cxnSpLocks/>
          </p:cNvCxnSpPr>
          <p:nvPr/>
        </p:nvCxnSpPr>
        <p:spPr>
          <a:xfrm>
            <a:off x="3081065" y="2868279"/>
            <a:ext cx="1418669" cy="33673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12271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8A4546-88A8-64A3-983C-5EDA2CBBB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89" y="2082219"/>
            <a:ext cx="5517612" cy="3112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A0D9D2-1FFA-678B-F214-9A6BCE41E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05" y="2066928"/>
            <a:ext cx="5517612" cy="31274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044978" y="1381819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x-axis years are presented chronologically.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76527" y="5055073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years on the x-axis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intentionally out of order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to give the impression that emergency admissions have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 in recent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912906" y="4770955"/>
            <a:ext cx="4791875" cy="24877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7709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AE89E-3916-E938-0201-B64F03C179BC}"/>
              </a:ext>
            </a:extLst>
          </p:cNvPr>
          <p:cNvCxnSpPr>
            <a:cxnSpLocks/>
          </p:cNvCxnSpPr>
          <p:nvPr/>
        </p:nvCxnSpPr>
        <p:spPr>
          <a:xfrm>
            <a:off x="3081065" y="2868279"/>
            <a:ext cx="1418669" cy="33673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23">
            <a:extLst>
              <a:ext uri="{FF2B5EF4-FFF2-40B4-BE49-F238E27FC236}">
                <a16:creationId xmlns:a16="http://schemas.microsoft.com/office/drawing/2014/main" id="{94CFF5CB-E2C8-5134-E48A-FCBA192ADCD8}"/>
              </a:ext>
            </a:extLst>
          </p:cNvPr>
          <p:cNvSpPr/>
          <p:nvPr/>
        </p:nvSpPr>
        <p:spPr>
          <a:xfrm>
            <a:off x="6805706" y="4770955"/>
            <a:ext cx="4791875" cy="24877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0083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8A4546-88A8-64A3-983C-5EDA2CBBB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89" y="2082219"/>
            <a:ext cx="5517612" cy="3112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A0D9D2-1FFA-678B-F214-9A6BCE41E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05" y="2066928"/>
            <a:ext cx="5517612" cy="31274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044978" y="1381819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x-axis years are presented chronologically.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76527" y="5055073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years on the x-axis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intentionally out of order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to give the impression that emergency admissions have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 in recent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7044977" y="5070447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corrected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allows viewers to clearly visualize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how flu-related emergency admissions have increased over the years.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912906" y="4770955"/>
            <a:ext cx="4791875" cy="24877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7709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AE89E-3916-E938-0201-B64F03C179BC}"/>
              </a:ext>
            </a:extLst>
          </p:cNvPr>
          <p:cNvCxnSpPr>
            <a:cxnSpLocks/>
          </p:cNvCxnSpPr>
          <p:nvPr/>
        </p:nvCxnSpPr>
        <p:spPr>
          <a:xfrm>
            <a:off x="3081065" y="2868279"/>
            <a:ext cx="1418669" cy="33673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23">
            <a:extLst>
              <a:ext uri="{FF2B5EF4-FFF2-40B4-BE49-F238E27FC236}">
                <a16:creationId xmlns:a16="http://schemas.microsoft.com/office/drawing/2014/main" id="{94CFF5CB-E2C8-5134-E48A-FCBA192ADCD8}"/>
              </a:ext>
            </a:extLst>
          </p:cNvPr>
          <p:cNvSpPr/>
          <p:nvPr/>
        </p:nvSpPr>
        <p:spPr>
          <a:xfrm>
            <a:off x="6805706" y="4770955"/>
            <a:ext cx="4791875" cy="24877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16A496-92EA-1689-A77C-C5A136DD90F5}"/>
              </a:ext>
            </a:extLst>
          </p:cNvPr>
          <p:cNvCxnSpPr>
            <a:cxnSpLocks/>
          </p:cNvCxnSpPr>
          <p:nvPr/>
        </p:nvCxnSpPr>
        <p:spPr>
          <a:xfrm flipV="1">
            <a:off x="7748808" y="3002756"/>
            <a:ext cx="1452835" cy="27980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69822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8A4546-88A8-64A3-983C-5EDA2CBBB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89" y="2082219"/>
            <a:ext cx="5517612" cy="3112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A0D9D2-1FFA-678B-F214-9A6BCE41E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05" y="2066928"/>
            <a:ext cx="5517612" cy="31274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044978" y="1381819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x-axis years are presented chronologically.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76527" y="5055073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years on the x-axis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intentionally out of order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to give the impression that emergency admissions have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 in recent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7044977" y="5070447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corrected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allows viewers to clearly visualize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how flu-related emergency admissions have increased over the years.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912906" y="4770955"/>
            <a:ext cx="4791875" cy="24877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7709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AE89E-3916-E938-0201-B64F03C179BC}"/>
              </a:ext>
            </a:extLst>
          </p:cNvPr>
          <p:cNvCxnSpPr>
            <a:cxnSpLocks/>
          </p:cNvCxnSpPr>
          <p:nvPr/>
        </p:nvCxnSpPr>
        <p:spPr>
          <a:xfrm>
            <a:off x="3081065" y="2868279"/>
            <a:ext cx="1418669" cy="33673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23">
            <a:extLst>
              <a:ext uri="{FF2B5EF4-FFF2-40B4-BE49-F238E27FC236}">
                <a16:creationId xmlns:a16="http://schemas.microsoft.com/office/drawing/2014/main" id="{94CFF5CB-E2C8-5134-E48A-FCBA192ADCD8}"/>
              </a:ext>
            </a:extLst>
          </p:cNvPr>
          <p:cNvSpPr/>
          <p:nvPr/>
        </p:nvSpPr>
        <p:spPr>
          <a:xfrm>
            <a:off x="6805706" y="4770955"/>
            <a:ext cx="4791875" cy="24877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16A496-92EA-1689-A77C-C5A136DD90F5}"/>
              </a:ext>
            </a:extLst>
          </p:cNvPr>
          <p:cNvCxnSpPr>
            <a:cxnSpLocks/>
          </p:cNvCxnSpPr>
          <p:nvPr/>
        </p:nvCxnSpPr>
        <p:spPr>
          <a:xfrm flipV="1">
            <a:off x="7748808" y="3002756"/>
            <a:ext cx="1452835" cy="27980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15613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FD6EE7-7825-718B-019B-BF885D0F1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89" y="2082219"/>
            <a:ext cx="5517612" cy="3112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7F6C08-F150-237C-47DF-4848E909C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05" y="2066928"/>
            <a:ext cx="5517612" cy="3127429"/>
          </a:xfrm>
          <a:prstGeom prst="rect">
            <a:avLst/>
          </a:prstGeom>
        </p:spPr>
      </p:pic>
      <p:pic>
        <p:nvPicPr>
          <p:cNvPr id="10" name="Picture 4" descr="Attention Icon PNGs for Free Download">
            <a:extLst>
              <a:ext uri="{FF2B5EF4-FFF2-40B4-BE49-F238E27FC236}">
                <a16:creationId xmlns:a16="http://schemas.microsoft.com/office/drawing/2014/main" id="{1F7091E4-96AE-330F-DFB8-5824F9338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7709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3DB202-BE7C-74F8-8F12-E7F0C29B65D8}"/>
              </a:ext>
            </a:extLst>
          </p:cNvPr>
          <p:cNvSpPr/>
          <p:nvPr/>
        </p:nvSpPr>
        <p:spPr>
          <a:xfrm>
            <a:off x="76200" y="1330138"/>
            <a:ext cx="11801475" cy="432771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“Inappropriate Scale Order”.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293342443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186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11" y="2084856"/>
            <a:ext cx="5510473" cy="2989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7" y="459833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929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7FE190-EEE4-3CE6-D759-1C1BB41DF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3" idx="6"/>
            <a:endCxn id="26" idx="2"/>
          </p:cNvCxnSpPr>
          <p:nvPr/>
        </p:nvCxnSpPr>
        <p:spPr>
          <a:xfrm flipH="1" flipV="1">
            <a:off x="4960102" y="3294136"/>
            <a:ext cx="959772" cy="871814"/>
          </a:xfrm>
          <a:prstGeom prst="curvedConnector4">
            <a:avLst>
              <a:gd name="adj1" fmla="val -23818"/>
              <a:gd name="adj2" fmla="val 8243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4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3609976" y="2657326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Shaded Areas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represents the data value.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4832925"/>
            <a:ext cx="7032843" cy="8759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8553451" y="2060393"/>
            <a:ext cx="1162050" cy="277253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2060393"/>
            <a:ext cx="612991" cy="277253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17EAFC9-15A0-4BA8-E298-CDF16A834D92}"/>
              </a:ext>
            </a:extLst>
          </p:cNvPr>
          <p:cNvSpPr/>
          <p:nvPr/>
        </p:nvSpPr>
        <p:spPr>
          <a:xfrm>
            <a:off x="3267074" y="3600450"/>
            <a:ext cx="5286376" cy="1238250"/>
          </a:xfrm>
          <a:custGeom>
            <a:avLst/>
            <a:gdLst>
              <a:gd name="connsiteX0" fmla="*/ 0 w 5238750"/>
              <a:gd name="connsiteY0" fmla="*/ 1209675 h 1209675"/>
              <a:gd name="connsiteX1" fmla="*/ 5238750 w 5238750"/>
              <a:gd name="connsiteY1" fmla="*/ 1209675 h 1209675"/>
              <a:gd name="connsiteX2" fmla="*/ 5238750 w 5238750"/>
              <a:gd name="connsiteY2" fmla="*/ 0 h 1209675"/>
              <a:gd name="connsiteX3" fmla="*/ 4629150 w 5238750"/>
              <a:gd name="connsiteY3" fmla="*/ 123825 h 1209675"/>
              <a:gd name="connsiteX4" fmla="*/ 3914775 w 5238750"/>
              <a:gd name="connsiteY4" fmla="*/ 200025 h 1209675"/>
              <a:gd name="connsiteX5" fmla="*/ 3324225 w 5238750"/>
              <a:gd name="connsiteY5" fmla="*/ 247650 h 1209675"/>
              <a:gd name="connsiteX6" fmla="*/ 2628900 w 5238750"/>
              <a:gd name="connsiteY6" fmla="*/ 552450 h 1209675"/>
              <a:gd name="connsiteX7" fmla="*/ 0 w 5238750"/>
              <a:gd name="connsiteY7" fmla="*/ 981075 h 1209675"/>
              <a:gd name="connsiteX8" fmla="*/ 0 w 5238750"/>
              <a:gd name="connsiteY8" fmla="*/ 1209675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1209675">
                <a:moveTo>
                  <a:pt x="0" y="1209675"/>
                </a:moveTo>
                <a:lnTo>
                  <a:pt x="5238750" y="1209675"/>
                </a:lnTo>
                <a:lnTo>
                  <a:pt x="5238750" y="0"/>
                </a:lnTo>
                <a:lnTo>
                  <a:pt x="4629150" y="123825"/>
                </a:lnTo>
                <a:lnTo>
                  <a:pt x="3914775" y="200025"/>
                </a:lnTo>
                <a:lnTo>
                  <a:pt x="3324225" y="247650"/>
                </a:lnTo>
                <a:lnTo>
                  <a:pt x="2628900" y="552450"/>
                </a:lnTo>
                <a:lnTo>
                  <a:pt x="0" y="981075"/>
                </a:lnTo>
                <a:lnTo>
                  <a:pt x="0" y="1209675"/>
                </a:lnTo>
                <a:close/>
              </a:path>
            </a:pathLst>
          </a:custGeom>
          <a:pattFill prst="wdDnDiag">
            <a:fgClr>
              <a:srgbClr val="FFC000"/>
            </a:fgClr>
            <a:bgClr>
              <a:srgbClr val="7FB3E4"/>
            </a:bgClr>
          </a:patt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62299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11" y="2084856"/>
            <a:ext cx="5510473" cy="2989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7" y="459833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13641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11" y="2084856"/>
            <a:ext cx="5510473" cy="2989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92082" y="5146569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is inverted to make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as if the number of failures has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 time.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432990" y="2509425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7" y="459833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957AD-0A03-9902-1BC8-5C2FCC278645}"/>
              </a:ext>
            </a:extLst>
          </p:cNvPr>
          <p:cNvCxnSpPr>
            <a:cxnSpLocks/>
          </p:cNvCxnSpPr>
          <p:nvPr/>
        </p:nvCxnSpPr>
        <p:spPr>
          <a:xfrm>
            <a:off x="3966968" y="3676650"/>
            <a:ext cx="1271782" cy="50511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935961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11" y="2084856"/>
            <a:ext cx="5510473" cy="2989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92082" y="5146569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is inverted to make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as if the number of failures has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 time.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432990" y="2509425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7986045" y="413236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593847" y="427381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003592" y="3428553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611394" y="357000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7986045" y="2755780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593847" y="28972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7" y="459833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82F81-5DD0-32C6-BA62-626FD4BBD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84856"/>
            <a:ext cx="5550741" cy="301567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957AD-0A03-9902-1BC8-5C2FCC278645}"/>
              </a:ext>
            </a:extLst>
          </p:cNvPr>
          <p:cNvCxnSpPr>
            <a:cxnSpLocks/>
          </p:cNvCxnSpPr>
          <p:nvPr/>
        </p:nvCxnSpPr>
        <p:spPr>
          <a:xfrm>
            <a:off x="3966968" y="3676650"/>
            <a:ext cx="1271782" cy="50511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92174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11" y="2084856"/>
            <a:ext cx="5510473" cy="2989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044978" y="1381819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On the chart below,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 is reordered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conventional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way.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92082" y="5146569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is inverted to make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as if the number of failures has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 time.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432990" y="2509425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7986045" y="413236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593847" y="427381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003592" y="3428553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611394" y="357000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7986045" y="2755780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593847" y="28972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7" y="459833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82F81-5DD0-32C6-BA62-626FD4BBD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84856"/>
            <a:ext cx="5550741" cy="3015671"/>
          </a:xfrm>
          <a:prstGeom prst="rect">
            <a:avLst/>
          </a:prstGeom>
        </p:spPr>
      </p:pic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6FB82BEE-7110-4B58-4676-7FF30605CC0F}"/>
              </a:ext>
            </a:extLst>
          </p:cNvPr>
          <p:cNvSpPr/>
          <p:nvPr/>
        </p:nvSpPr>
        <p:spPr>
          <a:xfrm>
            <a:off x="6081701" y="2509425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957AD-0A03-9902-1BC8-5C2FCC278645}"/>
              </a:ext>
            </a:extLst>
          </p:cNvPr>
          <p:cNvCxnSpPr>
            <a:cxnSpLocks/>
          </p:cNvCxnSpPr>
          <p:nvPr/>
        </p:nvCxnSpPr>
        <p:spPr>
          <a:xfrm>
            <a:off x="3966968" y="3676650"/>
            <a:ext cx="1271782" cy="50511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00182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11" y="2084856"/>
            <a:ext cx="5510473" cy="2989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044978" y="1381819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On the chart below,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 is reordered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conventional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way.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92082" y="5146569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is inverted to make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as if the number of failures has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 time.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432990" y="2509425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7986045" y="413236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593847" y="427381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003592" y="3428553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611394" y="357000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7986045" y="2755780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593847" y="28972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7" y="459833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82F81-5DD0-32C6-BA62-626FD4BBD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84856"/>
            <a:ext cx="5550741" cy="3015671"/>
          </a:xfrm>
          <a:prstGeom prst="rect">
            <a:avLst/>
          </a:prstGeom>
        </p:spPr>
      </p:pic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6FB82BEE-7110-4B58-4676-7FF30605CC0F}"/>
              </a:ext>
            </a:extLst>
          </p:cNvPr>
          <p:cNvSpPr/>
          <p:nvPr/>
        </p:nvSpPr>
        <p:spPr>
          <a:xfrm>
            <a:off x="6081701" y="2509425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FF8176-D9A4-FC09-BC37-49EEF0E6B644}"/>
              </a:ext>
            </a:extLst>
          </p:cNvPr>
          <p:cNvCxnSpPr>
            <a:cxnSpLocks/>
          </p:cNvCxnSpPr>
          <p:nvPr/>
        </p:nvCxnSpPr>
        <p:spPr>
          <a:xfrm flipV="1">
            <a:off x="9723302" y="3182368"/>
            <a:ext cx="1410232" cy="55888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957AD-0A03-9902-1BC8-5C2FCC278645}"/>
              </a:ext>
            </a:extLst>
          </p:cNvPr>
          <p:cNvCxnSpPr>
            <a:cxnSpLocks/>
          </p:cNvCxnSpPr>
          <p:nvPr/>
        </p:nvCxnSpPr>
        <p:spPr>
          <a:xfrm>
            <a:off x="3966968" y="3676650"/>
            <a:ext cx="1271782" cy="50511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7044977" y="5108547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Now it is easier to identify that the test failures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over the last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12938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11" y="2084856"/>
            <a:ext cx="5510473" cy="2989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044978" y="1381819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On the chart below,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 is reordered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conventional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way.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92082" y="5146569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is inverted to make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as if the number of failures has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 time.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432990" y="2509425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7986045" y="413236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593847" y="427381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003592" y="3428553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611394" y="357000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7986045" y="2755780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593847" y="28972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7" y="459833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82F81-5DD0-32C6-BA62-626FD4BBD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84856"/>
            <a:ext cx="5550741" cy="3015671"/>
          </a:xfrm>
          <a:prstGeom prst="rect">
            <a:avLst/>
          </a:prstGeom>
        </p:spPr>
      </p:pic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6FB82BEE-7110-4B58-4676-7FF30605CC0F}"/>
              </a:ext>
            </a:extLst>
          </p:cNvPr>
          <p:cNvSpPr/>
          <p:nvPr/>
        </p:nvSpPr>
        <p:spPr>
          <a:xfrm>
            <a:off x="6081701" y="2509425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FF8176-D9A4-FC09-BC37-49EEF0E6B644}"/>
              </a:ext>
            </a:extLst>
          </p:cNvPr>
          <p:cNvCxnSpPr>
            <a:cxnSpLocks/>
          </p:cNvCxnSpPr>
          <p:nvPr/>
        </p:nvCxnSpPr>
        <p:spPr>
          <a:xfrm flipV="1">
            <a:off x="9723302" y="3182368"/>
            <a:ext cx="1410232" cy="55888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957AD-0A03-9902-1BC8-5C2FCC278645}"/>
              </a:ext>
            </a:extLst>
          </p:cNvPr>
          <p:cNvCxnSpPr>
            <a:cxnSpLocks/>
          </p:cNvCxnSpPr>
          <p:nvPr/>
        </p:nvCxnSpPr>
        <p:spPr>
          <a:xfrm>
            <a:off x="3966968" y="3676650"/>
            <a:ext cx="1271782" cy="50511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7044977" y="5108547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Now it is easier to identify that the test failures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over the last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4349982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FF6BBB-5881-7DD5-0A14-50453C49D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11" y="2084856"/>
            <a:ext cx="5510473" cy="2989725"/>
          </a:xfrm>
          <a:prstGeom prst="rect">
            <a:avLst/>
          </a:prstGeom>
        </p:spPr>
      </p:pic>
      <p:pic>
        <p:nvPicPr>
          <p:cNvPr id="9" name="Picture 4" descr="Attention Icon PNGs for Free Download">
            <a:extLst>
              <a:ext uri="{FF2B5EF4-FFF2-40B4-BE49-F238E27FC236}">
                <a16:creationId xmlns:a16="http://schemas.microsoft.com/office/drawing/2014/main" id="{1341CE70-5F60-2A35-14FC-907C5AC50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7" y="459833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3F248B-B7E8-385A-AE26-8F171F972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84856"/>
            <a:ext cx="5550741" cy="30156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3DB202-BE7C-74F8-8F12-E7F0C29B65D8}"/>
              </a:ext>
            </a:extLst>
          </p:cNvPr>
          <p:cNvSpPr/>
          <p:nvPr/>
        </p:nvSpPr>
        <p:spPr>
          <a:xfrm>
            <a:off x="76200" y="1330138"/>
            <a:ext cx="11801475" cy="432771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“Inappropriate Scale Direction”.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1445810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D027E9-2B95-0DE8-2AFE-57A9C2D93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2101820"/>
            <a:ext cx="5902544" cy="28265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78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585201" y="2101820"/>
            <a:ext cx="1130299" cy="7183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8585201" y="2820188"/>
            <a:ext cx="1142454" cy="21081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9715500" y="2461004"/>
            <a:ext cx="747249" cy="7350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category that each color in the chart represents.</a:t>
            </a:r>
          </a:p>
        </p:txBody>
      </p:sp>
    </p:spTree>
    <p:extLst>
      <p:ext uri="{BB962C8B-B14F-4D97-AF65-F5344CB8AC3E}">
        <p14:creationId xmlns:p14="http://schemas.microsoft.com/office/powerpoint/2010/main" val="365422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914028"/>
            <a:ext cx="6623550" cy="38138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52961" y="1488288"/>
            <a:ext cx="462755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0363" y="190149"/>
            <a:ext cx="278127" cy="3674625"/>
          </a:xfrm>
          <a:prstGeom prst="curvedConnector3">
            <a:avLst>
              <a:gd name="adj1" fmla="val 18219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288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E3E6AF-4BDC-C4BB-C0EF-DC0B9F094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4"/>
            <a:ext cx="7032843" cy="387945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31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CC8B01-B35B-D701-A4A9-B5C45707F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38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183FFE0-085F-7169-5515-EBF64069C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7906616" y="2501331"/>
            <a:ext cx="0" cy="23169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7774432" y="250133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271477" y="2501331"/>
            <a:ext cx="4635139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1201E-0EAB-1968-661D-E29BDCA39C8E}"/>
              </a:ext>
            </a:extLst>
          </p:cNvPr>
          <p:cNvCxnSpPr>
            <a:cxnSpLocks/>
          </p:cNvCxnSpPr>
          <p:nvPr/>
        </p:nvCxnSpPr>
        <p:spPr>
          <a:xfrm>
            <a:off x="7768948" y="483735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2859301"/>
            <a:ext cx="4908126" cy="28638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8165500" y="2100747"/>
            <a:ext cx="1534342" cy="36223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7590388" y="5098177"/>
            <a:ext cx="574703" cy="6249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9FAC4B-FD79-6B7F-667F-FFCA8E581FA6}"/>
              </a:ext>
            </a:extLst>
          </p:cNvPr>
          <p:cNvSpPr/>
          <p:nvPr/>
        </p:nvSpPr>
        <p:spPr>
          <a:xfrm>
            <a:off x="2682657" y="1423583"/>
            <a:ext cx="7032843" cy="678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914792" y="2829734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Total Value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the number of users on streaming platforms is around 500 millions in 2022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902617" y="2499687"/>
            <a:ext cx="1012175" cy="748241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6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15E77D4-1B76-F04E-8F15-1CE7790CE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601691" y="3448050"/>
            <a:ext cx="0" cy="4762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6469507" y="344805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238500" y="3448050"/>
            <a:ext cx="323100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1201E-0EAB-1968-661D-E29BDCA39C8E}"/>
              </a:ext>
            </a:extLst>
          </p:cNvPr>
          <p:cNvCxnSpPr>
            <a:cxnSpLocks/>
          </p:cNvCxnSpPr>
          <p:nvPr/>
        </p:nvCxnSpPr>
        <p:spPr>
          <a:xfrm>
            <a:off x="6469507" y="392430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4109967"/>
            <a:ext cx="3580074" cy="16131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896101" y="2608679"/>
            <a:ext cx="2803741" cy="31144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262339" y="5133975"/>
            <a:ext cx="633762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23AF9-A922-7CEF-626F-63DFD42B2DE7}"/>
              </a:ext>
            </a:extLst>
          </p:cNvPr>
          <p:cNvSpPr/>
          <p:nvPr/>
        </p:nvSpPr>
        <p:spPr>
          <a:xfrm>
            <a:off x="2682263" y="2419252"/>
            <a:ext cx="4213838" cy="81924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61071F-4862-7583-8C6C-00920C160055}"/>
              </a:ext>
            </a:extLst>
          </p:cNvPr>
          <p:cNvCxnSpPr>
            <a:cxnSpLocks/>
          </p:cNvCxnSpPr>
          <p:nvPr/>
        </p:nvCxnSpPr>
        <p:spPr>
          <a:xfrm>
            <a:off x="3248025" y="3924300"/>
            <a:ext cx="3221482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6E55BA6-7297-7957-F38E-600690E64EA7}"/>
              </a:ext>
            </a:extLst>
          </p:cNvPr>
          <p:cNvSpPr/>
          <p:nvPr/>
        </p:nvSpPr>
        <p:spPr>
          <a:xfrm>
            <a:off x="6896101" y="2424053"/>
            <a:ext cx="1714499" cy="1846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485628" y="3095625"/>
            <a:ext cx="4055428" cy="11028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How to find partial values in a staked chart?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stacked area chart, each layer adds to the one below. To find the value for a platform (e.g., 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 in 2020), subtract the 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Streamflix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 layer below it from the total height at 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.""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29" idx="2"/>
          </p:cNvCxnSpPr>
          <p:nvPr/>
        </p:nvCxnSpPr>
        <p:spPr>
          <a:xfrm rot="10800000">
            <a:off x="1354754" y="2710984"/>
            <a:ext cx="1591241" cy="90851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FF0CBF73-07B8-BC38-5284-659E4D45FD47}"/>
              </a:ext>
            </a:extLst>
          </p:cNvPr>
          <p:cNvSpPr/>
          <p:nvPr/>
        </p:nvSpPr>
        <p:spPr>
          <a:xfrm>
            <a:off x="8596370" y="2428853"/>
            <a:ext cx="1103472" cy="17982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10004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666D93B5-8B77-5B7A-BEE9-9B8ABB4EAD68}"/>
              </a:ext>
            </a:extLst>
          </p:cNvPr>
          <p:cNvSpPr/>
          <p:nvPr/>
        </p:nvSpPr>
        <p:spPr>
          <a:xfrm>
            <a:off x="190105" y="1962256"/>
            <a:ext cx="2329295" cy="74872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Partial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 had around 100 million users in 2020.</a:t>
            </a:r>
          </a:p>
        </p:txBody>
      </p:sp>
      <p:sp>
        <p:nvSpPr>
          <p:cNvPr id="33" name="Rounded Rectangle 23">
            <a:extLst>
              <a:ext uri="{FF2B5EF4-FFF2-40B4-BE49-F238E27FC236}">
                <a16:creationId xmlns:a16="http://schemas.microsoft.com/office/drawing/2014/main" id="{888838B1-D4EC-6A78-7671-CD84A4C76DB0}"/>
              </a:ext>
            </a:extLst>
          </p:cNvPr>
          <p:cNvSpPr/>
          <p:nvPr/>
        </p:nvSpPr>
        <p:spPr>
          <a:xfrm>
            <a:off x="2968638" y="3375027"/>
            <a:ext cx="250201" cy="612774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64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F3DCFE-B892-A650-CAFD-ADF220C96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F5514E5-3A9E-9EC5-A910-A04E13096B46}"/>
              </a:ext>
            </a:extLst>
          </p:cNvPr>
          <p:cNvSpPr/>
          <p:nvPr/>
        </p:nvSpPr>
        <p:spPr>
          <a:xfrm>
            <a:off x="6896101" y="2608679"/>
            <a:ext cx="2803741" cy="31144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C0113-982F-AF72-A7C0-EF3F4167D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594313" y="3905250"/>
            <a:ext cx="0" cy="9505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5127BB-2305-AD87-2FD9-E4492D46C481}"/>
              </a:ext>
            </a:extLst>
          </p:cNvPr>
          <p:cNvCxnSpPr>
            <a:cxnSpLocks/>
          </p:cNvCxnSpPr>
          <p:nvPr/>
        </p:nvCxnSpPr>
        <p:spPr>
          <a:xfrm>
            <a:off x="6457366" y="392430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0222E3-546C-E6DA-BC49-6174E07624F2}"/>
              </a:ext>
            </a:extLst>
          </p:cNvPr>
          <p:cNvCxnSpPr>
            <a:cxnSpLocks/>
          </p:cNvCxnSpPr>
          <p:nvPr/>
        </p:nvCxnSpPr>
        <p:spPr>
          <a:xfrm>
            <a:off x="6457366" y="484385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728351" y="3735951"/>
            <a:ext cx="2606479" cy="89041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2020, the number of users on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StreamFlix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is double the number of users on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EC58E5-54F5-6C56-DBC7-25B083DFCB30}"/>
              </a:ext>
            </a:extLst>
          </p:cNvPr>
          <p:cNvSpPr/>
          <p:nvPr/>
        </p:nvSpPr>
        <p:spPr>
          <a:xfrm>
            <a:off x="2682264" y="3238501"/>
            <a:ext cx="3580074" cy="24846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3F9493-C789-8770-0DED-A1715AB935F3}"/>
              </a:ext>
            </a:extLst>
          </p:cNvPr>
          <p:cNvSpPr/>
          <p:nvPr/>
        </p:nvSpPr>
        <p:spPr>
          <a:xfrm>
            <a:off x="6262339" y="5133975"/>
            <a:ext cx="633762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0A76FD-E879-7174-A341-F31C069CACC1}"/>
              </a:ext>
            </a:extLst>
          </p:cNvPr>
          <p:cNvSpPr/>
          <p:nvPr/>
        </p:nvSpPr>
        <p:spPr>
          <a:xfrm>
            <a:off x="2682263" y="2276830"/>
            <a:ext cx="4213838" cy="96167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383F88-655D-2689-F517-E7AF11B896B5}"/>
              </a:ext>
            </a:extLst>
          </p:cNvPr>
          <p:cNvSpPr/>
          <p:nvPr/>
        </p:nvSpPr>
        <p:spPr>
          <a:xfrm>
            <a:off x="2682657" y="1423583"/>
            <a:ext cx="7032843" cy="85324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08936B-5855-6A45-139B-D36CD485D2B3}"/>
              </a:ext>
            </a:extLst>
          </p:cNvPr>
          <p:cNvSpPr/>
          <p:nvPr/>
        </p:nvSpPr>
        <p:spPr>
          <a:xfrm>
            <a:off x="6896101" y="2272039"/>
            <a:ext cx="1714499" cy="3366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58675D-EE1C-9ED7-397C-B072209B0D8C}"/>
              </a:ext>
            </a:extLst>
          </p:cNvPr>
          <p:cNvCxnSpPr>
            <a:cxnSpLocks/>
          </p:cNvCxnSpPr>
          <p:nvPr/>
        </p:nvCxnSpPr>
        <p:spPr>
          <a:xfrm>
            <a:off x="6601691" y="3448050"/>
            <a:ext cx="0" cy="4762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FAF27F-F7E3-9506-58E1-41750E3868BD}"/>
              </a:ext>
            </a:extLst>
          </p:cNvPr>
          <p:cNvCxnSpPr>
            <a:cxnSpLocks/>
          </p:cNvCxnSpPr>
          <p:nvPr/>
        </p:nvCxnSpPr>
        <p:spPr>
          <a:xfrm>
            <a:off x="6469507" y="344805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944058-47C7-961A-42DE-64364A444086}"/>
              </a:ext>
            </a:extLst>
          </p:cNvPr>
          <p:cNvCxnSpPr>
            <a:cxnSpLocks/>
          </p:cNvCxnSpPr>
          <p:nvPr/>
        </p:nvCxnSpPr>
        <p:spPr>
          <a:xfrm>
            <a:off x="6469507" y="392430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23">
            <a:extLst>
              <a:ext uri="{FF2B5EF4-FFF2-40B4-BE49-F238E27FC236}">
                <a16:creationId xmlns:a16="http://schemas.microsoft.com/office/drawing/2014/main" id="{5FDD4FAA-63F6-3007-F596-DE08A071B1BE}"/>
              </a:ext>
            </a:extLst>
          </p:cNvPr>
          <p:cNvSpPr/>
          <p:nvPr/>
        </p:nvSpPr>
        <p:spPr>
          <a:xfrm>
            <a:off x="6265943" y="3238500"/>
            <a:ext cx="610501" cy="188531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36" idx="0"/>
            <a:endCxn id="6" idx="0"/>
          </p:cNvCxnSpPr>
          <p:nvPr/>
        </p:nvCxnSpPr>
        <p:spPr>
          <a:xfrm rot="16200000" flipH="1">
            <a:off x="8052666" y="1757027"/>
            <a:ext cx="497451" cy="3460397"/>
          </a:xfrm>
          <a:prstGeom prst="curvedConnector3">
            <a:avLst>
              <a:gd name="adj1" fmla="val -4595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23">
            <a:extLst>
              <a:ext uri="{FF2B5EF4-FFF2-40B4-BE49-F238E27FC236}">
                <a16:creationId xmlns:a16="http://schemas.microsoft.com/office/drawing/2014/main" id="{C76C10D7-12B9-69C1-D8F3-A1D275276CD5}"/>
              </a:ext>
            </a:extLst>
          </p:cNvPr>
          <p:cNvSpPr/>
          <p:nvPr/>
        </p:nvSpPr>
        <p:spPr>
          <a:xfrm>
            <a:off x="8596370" y="2267251"/>
            <a:ext cx="1103472" cy="34142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55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D0778-6386-F14C-5981-A85CCE515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E767D0-B2B4-70A4-9664-79619DCD11D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EFE55-03D4-CAB6-8205-646700AE5D81}"/>
              </a:ext>
            </a:extLst>
          </p:cNvPr>
          <p:cNvSpPr/>
          <p:nvPr/>
        </p:nvSpPr>
        <p:spPr>
          <a:xfrm>
            <a:off x="2682657" y="1423583"/>
            <a:ext cx="7032843" cy="85324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86C0C4-AF62-36EC-8F27-28921BCAB8BB}"/>
              </a:ext>
            </a:extLst>
          </p:cNvPr>
          <p:cNvSpPr/>
          <p:nvPr/>
        </p:nvSpPr>
        <p:spPr>
          <a:xfrm>
            <a:off x="3638550" y="4256049"/>
            <a:ext cx="3257550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9B1B81-D720-2A62-3F15-2EA3C9226B0E}"/>
              </a:ext>
            </a:extLst>
          </p:cNvPr>
          <p:cNvSpPr/>
          <p:nvPr/>
        </p:nvSpPr>
        <p:spPr>
          <a:xfrm>
            <a:off x="6896101" y="2276829"/>
            <a:ext cx="2813767" cy="344629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5A204-0F93-F5A1-0DCF-8A2C52BD12F7}"/>
              </a:ext>
            </a:extLst>
          </p:cNvPr>
          <p:cNvSpPr/>
          <p:nvPr/>
        </p:nvSpPr>
        <p:spPr>
          <a:xfrm>
            <a:off x="2682262" y="5133971"/>
            <a:ext cx="956288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FF8F28-FF5B-AA9E-DF4F-20A12A52C769}"/>
              </a:ext>
            </a:extLst>
          </p:cNvPr>
          <p:cNvSpPr/>
          <p:nvPr/>
        </p:nvSpPr>
        <p:spPr>
          <a:xfrm>
            <a:off x="2682263" y="2276829"/>
            <a:ext cx="4213838" cy="19792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47815" y="3089881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2015 has the lowest number of users across all streaming platforms.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EA7C19-7326-9F76-906C-6ACDD73FD86E}"/>
              </a:ext>
            </a:extLst>
          </p:cNvPr>
          <p:cNvCxnSpPr>
            <a:cxnSpLocks/>
          </p:cNvCxnSpPr>
          <p:nvPr/>
        </p:nvCxnSpPr>
        <p:spPr>
          <a:xfrm>
            <a:off x="3291882" y="4474242"/>
            <a:ext cx="0" cy="37265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8FCD3D-3815-878B-7A40-5675384D7137}"/>
              </a:ext>
            </a:extLst>
          </p:cNvPr>
          <p:cNvCxnSpPr>
            <a:cxnSpLocks/>
          </p:cNvCxnSpPr>
          <p:nvPr/>
        </p:nvCxnSpPr>
        <p:spPr>
          <a:xfrm>
            <a:off x="3208910" y="4834993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3">
            <a:extLst>
              <a:ext uri="{FF2B5EF4-FFF2-40B4-BE49-F238E27FC236}">
                <a16:creationId xmlns:a16="http://schemas.microsoft.com/office/drawing/2014/main" id="{3A89863D-1A39-653A-C8C3-1798360795ED}"/>
              </a:ext>
            </a:extLst>
          </p:cNvPr>
          <p:cNvSpPr/>
          <p:nvPr/>
        </p:nvSpPr>
        <p:spPr>
          <a:xfrm>
            <a:off x="2906817" y="4260850"/>
            <a:ext cx="708472" cy="85410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963BE2-50E7-6CD1-4750-23439C0B3001}"/>
              </a:ext>
            </a:extLst>
          </p:cNvPr>
          <p:cNvCxnSpPr>
            <a:cxnSpLocks/>
          </p:cNvCxnSpPr>
          <p:nvPr/>
        </p:nvCxnSpPr>
        <p:spPr>
          <a:xfrm>
            <a:off x="3208910" y="4455192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D6F2FC7-9B7F-4666-8A7D-355842DC45B6}"/>
              </a:ext>
            </a:extLst>
          </p:cNvPr>
          <p:cNvSpPr/>
          <p:nvPr/>
        </p:nvSpPr>
        <p:spPr>
          <a:xfrm>
            <a:off x="2682262" y="4256050"/>
            <a:ext cx="201293" cy="8779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27">
            <a:extLst>
              <a:ext uri="{FF2B5EF4-FFF2-40B4-BE49-F238E27FC236}">
                <a16:creationId xmlns:a16="http://schemas.microsoft.com/office/drawing/2014/main" id="{EFFE4872-C666-1AA9-A242-9629DD241C2B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>
            <a:off x="1453409" y="3768118"/>
            <a:ext cx="1428881" cy="70702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557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3AD99C-E311-9504-C9B4-3958A9A1F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70357E-823B-2002-42BA-7B2C31FCF618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5BA6D2-A6F0-849E-045B-E9AB9DD325DB}"/>
              </a:ext>
            </a:extLst>
          </p:cNvPr>
          <p:cNvCxnSpPr>
            <a:cxnSpLocks/>
          </p:cNvCxnSpPr>
          <p:nvPr/>
        </p:nvCxnSpPr>
        <p:spPr>
          <a:xfrm>
            <a:off x="854479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0F409-6DD8-C363-D3C2-B0A109833730}"/>
              </a:ext>
            </a:extLst>
          </p:cNvPr>
          <p:cNvCxnSpPr>
            <a:cxnSpLocks/>
          </p:cNvCxnSpPr>
          <p:nvPr/>
        </p:nvCxnSpPr>
        <p:spPr>
          <a:xfrm>
            <a:off x="8412607" y="222686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C64BFD-70B7-5C4F-F2F1-3E6541CD1764}"/>
              </a:ext>
            </a:extLst>
          </p:cNvPr>
          <p:cNvCxnSpPr>
            <a:cxnSpLocks/>
          </p:cNvCxnSpPr>
          <p:nvPr/>
        </p:nvCxnSpPr>
        <p:spPr>
          <a:xfrm>
            <a:off x="8407123" y="484863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27">
            <a:extLst>
              <a:ext uri="{FF2B5EF4-FFF2-40B4-BE49-F238E27FC236}">
                <a16:creationId xmlns:a16="http://schemas.microsoft.com/office/drawing/2014/main" id="{0A212366-81D4-8E71-2ECE-32C185B23699}"/>
              </a:ext>
            </a:extLst>
          </p:cNvPr>
          <p:cNvCxnSpPr>
            <a:cxnSpLocks/>
            <a:stCxn id="21" idx="0"/>
            <a:endCxn id="31" idx="0"/>
          </p:cNvCxnSpPr>
          <p:nvPr/>
        </p:nvCxnSpPr>
        <p:spPr>
          <a:xfrm rot="16200000" flipH="1">
            <a:off x="9078416" y="1492893"/>
            <a:ext cx="863528" cy="1992547"/>
          </a:xfrm>
          <a:prstGeom prst="curvedConnector3">
            <a:avLst>
              <a:gd name="adj1" fmla="val -2647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F10D5-3922-CED3-466A-887634872C0D}"/>
              </a:ext>
            </a:extLst>
          </p:cNvPr>
          <p:cNvSpPr/>
          <p:nvPr/>
        </p:nvSpPr>
        <p:spPr>
          <a:xfrm>
            <a:off x="2682657" y="1423583"/>
            <a:ext cx="7032843" cy="62333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537B-96CE-0406-D160-34A458252116}"/>
              </a:ext>
            </a:extLst>
          </p:cNvPr>
          <p:cNvSpPr/>
          <p:nvPr/>
        </p:nvSpPr>
        <p:spPr>
          <a:xfrm>
            <a:off x="2676631" y="4256049"/>
            <a:ext cx="5518000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8EADC0-8531-DF16-37B7-3DEB1729E132}"/>
              </a:ext>
            </a:extLst>
          </p:cNvPr>
          <p:cNvSpPr/>
          <p:nvPr/>
        </p:nvSpPr>
        <p:spPr>
          <a:xfrm>
            <a:off x="8833183" y="2046916"/>
            <a:ext cx="876686" cy="367621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FAA5B0-6BB3-1875-258B-1A10BAA24EC3}"/>
              </a:ext>
            </a:extLst>
          </p:cNvPr>
          <p:cNvSpPr/>
          <p:nvPr/>
        </p:nvSpPr>
        <p:spPr>
          <a:xfrm>
            <a:off x="2682263" y="2046917"/>
            <a:ext cx="5506736" cy="220913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77287" y="2920930"/>
            <a:ext cx="2658333" cy="895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number of users is growing through the years and achieved its maximum in 2023.</a:t>
            </a:r>
          </a:p>
        </p:txBody>
      </p:sp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029CAC09-BBA5-99AC-0EFC-A88D0944BC96}"/>
              </a:ext>
            </a:extLst>
          </p:cNvPr>
          <p:cNvSpPr/>
          <p:nvPr/>
        </p:nvSpPr>
        <p:spPr>
          <a:xfrm>
            <a:off x="8208656" y="2057402"/>
            <a:ext cx="610501" cy="31308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E6E999-9963-B8E1-DAB1-7FB7C6106254}"/>
              </a:ext>
            </a:extLst>
          </p:cNvPr>
          <p:cNvSpPr/>
          <p:nvPr/>
        </p:nvSpPr>
        <p:spPr>
          <a:xfrm>
            <a:off x="8188999" y="5207333"/>
            <a:ext cx="644184" cy="5157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80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3C1AF7-DC86-0ACC-D4D0-2D56F2039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2682658" y="4846897"/>
            <a:ext cx="5978653" cy="8762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7759" y="2226862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total number of users varies between 80 to 550 million.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01437F-C140-C26F-47A5-0B1ED97F040E}"/>
              </a:ext>
            </a:extLst>
          </p:cNvPr>
          <p:cNvCxnSpPr>
            <a:cxnSpLocks/>
          </p:cNvCxnSpPr>
          <p:nvPr/>
        </p:nvCxnSpPr>
        <p:spPr>
          <a:xfrm>
            <a:off x="3291882" y="4474242"/>
            <a:ext cx="0" cy="37265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AD6496-914C-1837-3E2B-D144A3D72FC2}"/>
              </a:ext>
            </a:extLst>
          </p:cNvPr>
          <p:cNvCxnSpPr>
            <a:cxnSpLocks/>
          </p:cNvCxnSpPr>
          <p:nvPr/>
        </p:nvCxnSpPr>
        <p:spPr>
          <a:xfrm>
            <a:off x="3208910" y="4834993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CFCBBE-4E3E-4B8D-96DC-53D52FF084D6}"/>
              </a:ext>
            </a:extLst>
          </p:cNvPr>
          <p:cNvCxnSpPr>
            <a:cxnSpLocks/>
          </p:cNvCxnSpPr>
          <p:nvPr/>
        </p:nvCxnSpPr>
        <p:spPr>
          <a:xfrm>
            <a:off x="3208910" y="4455192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20A2DC-37EA-6D17-D192-044FADB2AF74}"/>
              </a:ext>
            </a:extLst>
          </p:cNvPr>
          <p:cNvCxnSpPr>
            <a:cxnSpLocks/>
          </p:cNvCxnSpPr>
          <p:nvPr/>
        </p:nvCxnSpPr>
        <p:spPr>
          <a:xfrm>
            <a:off x="854479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FEB19E-5BDA-D312-F44C-1F49E541B554}"/>
              </a:ext>
            </a:extLst>
          </p:cNvPr>
          <p:cNvCxnSpPr>
            <a:cxnSpLocks/>
          </p:cNvCxnSpPr>
          <p:nvPr/>
        </p:nvCxnSpPr>
        <p:spPr>
          <a:xfrm>
            <a:off x="8412607" y="222686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95406E-E0ED-37C8-0891-927C9E7CDC7A}"/>
              </a:ext>
            </a:extLst>
          </p:cNvPr>
          <p:cNvCxnSpPr>
            <a:cxnSpLocks/>
          </p:cNvCxnSpPr>
          <p:nvPr/>
        </p:nvCxnSpPr>
        <p:spPr>
          <a:xfrm>
            <a:off x="8407123" y="484863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EBA8E9-B58E-D414-6CA3-97E91D067394}"/>
              </a:ext>
            </a:extLst>
          </p:cNvPr>
          <p:cNvCxnSpPr>
            <a:cxnSpLocks/>
          </p:cNvCxnSpPr>
          <p:nvPr/>
        </p:nvCxnSpPr>
        <p:spPr>
          <a:xfrm>
            <a:off x="3070860" y="2223052"/>
            <a:ext cx="528078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C13592-3A13-CE04-184B-66B07D2A7FC9}"/>
              </a:ext>
            </a:extLst>
          </p:cNvPr>
          <p:cNvSpPr/>
          <p:nvPr/>
        </p:nvSpPr>
        <p:spPr>
          <a:xfrm>
            <a:off x="8661311" y="2120688"/>
            <a:ext cx="1048557" cy="36024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E7C79D-AB2C-343C-1824-FC6F916487AD}"/>
              </a:ext>
            </a:extLst>
          </p:cNvPr>
          <p:cNvSpPr/>
          <p:nvPr/>
        </p:nvSpPr>
        <p:spPr>
          <a:xfrm>
            <a:off x="2682657" y="1423583"/>
            <a:ext cx="7032843" cy="6971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urved Connector 27">
            <a:extLst>
              <a:ext uri="{FF2B5EF4-FFF2-40B4-BE49-F238E27FC236}">
                <a16:creationId xmlns:a16="http://schemas.microsoft.com/office/drawing/2014/main" id="{F61240DF-7CE0-DC7D-3985-9AEA73A6BB50}"/>
              </a:ext>
            </a:extLst>
          </p:cNvPr>
          <p:cNvCxnSpPr>
            <a:cxnSpLocks/>
            <a:stCxn id="30" idx="1"/>
            <a:endCxn id="22" idx="2"/>
          </p:cNvCxnSpPr>
          <p:nvPr/>
        </p:nvCxnSpPr>
        <p:spPr>
          <a:xfrm rot="10800000">
            <a:off x="1339331" y="3031361"/>
            <a:ext cx="1599583" cy="31445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5FE7AA40-E4DB-4789-CBB8-061531068B2A}"/>
              </a:ext>
            </a:extLst>
          </p:cNvPr>
          <p:cNvSpPr/>
          <p:nvPr/>
        </p:nvSpPr>
        <p:spPr>
          <a:xfrm>
            <a:off x="2938913" y="2218264"/>
            <a:ext cx="264366" cy="2255110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73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CE880A-B7F7-0AC5-400F-17390CCD4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3409941" y="2234456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Trends: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From 2015 to 2023 the number of users has increased across all streaming platforms.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D913F3-6EA1-7B6E-7886-5A35911FD50F}"/>
              </a:ext>
            </a:extLst>
          </p:cNvPr>
          <p:cNvCxnSpPr/>
          <p:nvPr/>
        </p:nvCxnSpPr>
        <p:spPr>
          <a:xfrm flipV="1">
            <a:off x="4030980" y="2575560"/>
            <a:ext cx="3215640" cy="126492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072D-D099-239E-19F4-8979D67898CC}"/>
              </a:ext>
            </a:extLst>
          </p:cNvPr>
          <p:cNvSpPr/>
          <p:nvPr/>
        </p:nvSpPr>
        <p:spPr>
          <a:xfrm>
            <a:off x="2682659" y="5118101"/>
            <a:ext cx="6003272" cy="6050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CD253F-5736-B427-A873-20A828AF4AF9}"/>
              </a:ext>
            </a:extLst>
          </p:cNvPr>
          <p:cNvSpPr/>
          <p:nvPr/>
        </p:nvSpPr>
        <p:spPr>
          <a:xfrm>
            <a:off x="2682657" y="1423583"/>
            <a:ext cx="7032843" cy="6971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788A37-5FDB-CFA9-D61F-A59F80896BE1}"/>
              </a:ext>
            </a:extLst>
          </p:cNvPr>
          <p:cNvSpPr/>
          <p:nvPr/>
        </p:nvSpPr>
        <p:spPr>
          <a:xfrm>
            <a:off x="8685931" y="2120688"/>
            <a:ext cx="1023937" cy="36024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36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94032-7207-C594-1AD7-6E1AF6081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“Area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98859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488288"/>
            <a:ext cx="6623550" cy="318711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84224" y="4698206"/>
            <a:ext cx="6623550" cy="62959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594294" y="3848014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 flipV="1">
            <a:off x="9407774" y="4526251"/>
            <a:ext cx="1392113" cy="48675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784224" y="5350606"/>
            <a:ext cx="6623550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15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51EC2-53AB-3F01-2EFC-A09F7E0DF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20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2FAD49-42B4-A767-01EB-75958C317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0297"/>
            <a:ext cx="7366218" cy="387761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48611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4558" y="147853"/>
            <a:ext cx="316227" cy="372111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62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943FA5-103D-5D7B-483F-F16895482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4E245-2C67-699C-856D-D77242B39938}"/>
              </a:ext>
            </a:extLst>
          </p:cNvPr>
          <p:cNvSpPr/>
          <p:nvPr/>
        </p:nvSpPr>
        <p:spPr>
          <a:xfrm>
            <a:off x="2682657" y="3806314"/>
            <a:ext cx="7366218" cy="192160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235AC-19C5-02D8-5A9B-AB6004BC1AAF}"/>
              </a:ext>
            </a:extLst>
          </p:cNvPr>
          <p:cNvSpPr/>
          <p:nvPr/>
        </p:nvSpPr>
        <p:spPr>
          <a:xfrm>
            <a:off x="2678657" y="1427551"/>
            <a:ext cx="7370218" cy="45938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D62FD8-7C5B-0454-60D9-F59E148DA7D8}"/>
              </a:ext>
            </a:extLst>
          </p:cNvPr>
          <p:cNvSpPr/>
          <p:nvPr/>
        </p:nvSpPr>
        <p:spPr>
          <a:xfrm>
            <a:off x="5314949" y="3468940"/>
            <a:ext cx="647701" cy="337881"/>
          </a:xfrm>
          <a:custGeom>
            <a:avLst/>
            <a:gdLst>
              <a:gd name="connsiteX0" fmla="*/ 19050 w 647700"/>
              <a:gd name="connsiteY0" fmla="*/ 0 h 333375"/>
              <a:gd name="connsiteX1" fmla="*/ 571500 w 647700"/>
              <a:gd name="connsiteY1" fmla="*/ 0 h 333375"/>
              <a:gd name="connsiteX2" fmla="*/ 638175 w 647700"/>
              <a:gd name="connsiteY2" fmla="*/ 95250 h 333375"/>
              <a:gd name="connsiteX3" fmla="*/ 647700 w 647700"/>
              <a:gd name="connsiteY3" fmla="*/ 333375 h 333375"/>
              <a:gd name="connsiteX4" fmla="*/ 0 w 647700"/>
              <a:gd name="connsiteY4" fmla="*/ 323850 h 333375"/>
              <a:gd name="connsiteX5" fmla="*/ 19050 w 647700"/>
              <a:gd name="connsiteY5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" h="333375">
                <a:moveTo>
                  <a:pt x="19050" y="0"/>
                </a:moveTo>
                <a:lnTo>
                  <a:pt x="571500" y="0"/>
                </a:lnTo>
                <a:lnTo>
                  <a:pt x="638175" y="95250"/>
                </a:lnTo>
                <a:lnTo>
                  <a:pt x="647700" y="333375"/>
                </a:lnTo>
                <a:lnTo>
                  <a:pt x="0" y="323850"/>
                </a:lnTo>
                <a:lnTo>
                  <a:pt x="19050" y="0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6FCD21-9607-F5DD-9691-B3477DA23A1A}"/>
              </a:ext>
            </a:extLst>
          </p:cNvPr>
          <p:cNvSpPr/>
          <p:nvPr/>
        </p:nvSpPr>
        <p:spPr>
          <a:xfrm>
            <a:off x="5979319" y="1886932"/>
            <a:ext cx="4069555" cy="191938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A57E36-2F62-C456-5B01-B07FF59F4CFF}"/>
              </a:ext>
            </a:extLst>
          </p:cNvPr>
          <p:cNvSpPr/>
          <p:nvPr/>
        </p:nvSpPr>
        <p:spPr>
          <a:xfrm>
            <a:off x="2678657" y="1886176"/>
            <a:ext cx="2619623" cy="192160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3A067D-CF0F-0E90-DA13-7F0AE01CDE74}"/>
              </a:ext>
            </a:extLst>
          </p:cNvPr>
          <p:cNvSpPr/>
          <p:nvPr/>
        </p:nvSpPr>
        <p:spPr>
          <a:xfrm>
            <a:off x="5298281" y="1886931"/>
            <a:ext cx="681038" cy="15587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 flipH="1" flipV="1">
            <a:off x="5326760" y="2430554"/>
            <a:ext cx="1350427" cy="741587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372767" y="1787014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Geographical Areas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Represent a location such as countries or states.</a:t>
            </a:r>
          </a:p>
        </p:txBody>
      </p:sp>
    </p:spTree>
    <p:extLst>
      <p:ext uri="{BB962C8B-B14F-4D97-AF65-F5344CB8AC3E}">
        <p14:creationId xmlns:p14="http://schemas.microsoft.com/office/powerpoint/2010/main" val="1618442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1344BA-4053-71B7-3469-E20F9366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842625" y="2116263"/>
            <a:ext cx="1177675" cy="826961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0020300" y="2529744"/>
            <a:ext cx="442449" cy="66629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377E2D4-3CB3-2CC6-D023-8F81B89B6335}"/>
              </a:ext>
            </a:extLst>
          </p:cNvPr>
          <p:cNvSpPr/>
          <p:nvPr/>
        </p:nvSpPr>
        <p:spPr>
          <a:xfrm>
            <a:off x="2682657" y="3806314"/>
            <a:ext cx="7366218" cy="192160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0BC5BC-2676-6106-E0A1-B232F87426A9}"/>
              </a:ext>
            </a:extLst>
          </p:cNvPr>
          <p:cNvSpPr/>
          <p:nvPr/>
        </p:nvSpPr>
        <p:spPr>
          <a:xfrm>
            <a:off x="2678657" y="1427551"/>
            <a:ext cx="7370218" cy="4633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02E10A-8405-B772-B8A5-59D1B9F00558}"/>
              </a:ext>
            </a:extLst>
          </p:cNvPr>
          <p:cNvSpPr/>
          <p:nvPr/>
        </p:nvSpPr>
        <p:spPr>
          <a:xfrm>
            <a:off x="5298280" y="1891374"/>
            <a:ext cx="3537996" cy="191494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122A55-A066-3C3E-5803-0F2AA30F0782}"/>
              </a:ext>
            </a:extLst>
          </p:cNvPr>
          <p:cNvSpPr/>
          <p:nvPr/>
        </p:nvSpPr>
        <p:spPr>
          <a:xfrm>
            <a:off x="8836275" y="1890900"/>
            <a:ext cx="1209423" cy="2182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5F2008-D77B-A55B-C01E-9422FBFD212C}"/>
              </a:ext>
            </a:extLst>
          </p:cNvPr>
          <p:cNvSpPr/>
          <p:nvPr/>
        </p:nvSpPr>
        <p:spPr>
          <a:xfrm>
            <a:off x="8836275" y="2957196"/>
            <a:ext cx="1212599" cy="84912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53776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Represents the value of data.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82278D-CB10-B292-3869-1989A4D5F5ED}"/>
              </a:ext>
            </a:extLst>
          </p:cNvPr>
          <p:cNvSpPr/>
          <p:nvPr/>
        </p:nvSpPr>
        <p:spPr>
          <a:xfrm>
            <a:off x="2678657" y="1889526"/>
            <a:ext cx="2618830" cy="191494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48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F92588-99A5-948C-EDDB-527D34D65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8" y="5327806"/>
            <a:ext cx="7366217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F5FABF-368F-7C5B-BED8-21320B2BB6DB}"/>
              </a:ext>
            </a:extLst>
          </p:cNvPr>
          <p:cNvSpPr/>
          <p:nvPr/>
        </p:nvSpPr>
        <p:spPr>
          <a:xfrm>
            <a:off x="2678656" y="1424138"/>
            <a:ext cx="7366218" cy="389922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364034" y="3545029"/>
            <a:ext cx="780511" cy="278504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2237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1DFBE-4320-F803-F070-1CE29A9EC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26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943FA5-103D-5D7B-483F-F16895482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4E245-2C67-699C-856D-D77242B39938}"/>
              </a:ext>
            </a:extLst>
          </p:cNvPr>
          <p:cNvSpPr/>
          <p:nvPr/>
        </p:nvSpPr>
        <p:spPr>
          <a:xfrm>
            <a:off x="2682657" y="3806314"/>
            <a:ext cx="7366218" cy="192160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235AC-19C5-02D8-5A9B-AB6004BC1AAF}"/>
              </a:ext>
            </a:extLst>
          </p:cNvPr>
          <p:cNvSpPr/>
          <p:nvPr/>
        </p:nvSpPr>
        <p:spPr>
          <a:xfrm>
            <a:off x="2678657" y="1427551"/>
            <a:ext cx="7370218" cy="4633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D62FD8-7C5B-0454-60D9-F59E148DA7D8}"/>
              </a:ext>
            </a:extLst>
          </p:cNvPr>
          <p:cNvSpPr/>
          <p:nvPr/>
        </p:nvSpPr>
        <p:spPr>
          <a:xfrm>
            <a:off x="5314949" y="3468940"/>
            <a:ext cx="647701" cy="337881"/>
          </a:xfrm>
          <a:custGeom>
            <a:avLst/>
            <a:gdLst>
              <a:gd name="connsiteX0" fmla="*/ 19050 w 647700"/>
              <a:gd name="connsiteY0" fmla="*/ 0 h 333375"/>
              <a:gd name="connsiteX1" fmla="*/ 571500 w 647700"/>
              <a:gd name="connsiteY1" fmla="*/ 0 h 333375"/>
              <a:gd name="connsiteX2" fmla="*/ 638175 w 647700"/>
              <a:gd name="connsiteY2" fmla="*/ 95250 h 333375"/>
              <a:gd name="connsiteX3" fmla="*/ 647700 w 647700"/>
              <a:gd name="connsiteY3" fmla="*/ 333375 h 333375"/>
              <a:gd name="connsiteX4" fmla="*/ 0 w 647700"/>
              <a:gd name="connsiteY4" fmla="*/ 323850 h 333375"/>
              <a:gd name="connsiteX5" fmla="*/ 19050 w 647700"/>
              <a:gd name="connsiteY5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" h="333375">
                <a:moveTo>
                  <a:pt x="19050" y="0"/>
                </a:moveTo>
                <a:lnTo>
                  <a:pt x="571500" y="0"/>
                </a:lnTo>
                <a:lnTo>
                  <a:pt x="638175" y="95250"/>
                </a:lnTo>
                <a:lnTo>
                  <a:pt x="647700" y="333375"/>
                </a:lnTo>
                <a:lnTo>
                  <a:pt x="0" y="323850"/>
                </a:lnTo>
                <a:lnTo>
                  <a:pt x="19050" y="0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6FCD21-9607-F5DD-9691-B3477DA23A1A}"/>
              </a:ext>
            </a:extLst>
          </p:cNvPr>
          <p:cNvSpPr/>
          <p:nvPr/>
        </p:nvSpPr>
        <p:spPr>
          <a:xfrm>
            <a:off x="5979320" y="1891374"/>
            <a:ext cx="2912089" cy="191494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A57E36-2F62-C456-5B01-B07FF59F4CFF}"/>
              </a:ext>
            </a:extLst>
          </p:cNvPr>
          <p:cNvSpPr/>
          <p:nvPr/>
        </p:nvSpPr>
        <p:spPr>
          <a:xfrm>
            <a:off x="2678657" y="1890458"/>
            <a:ext cx="2619623" cy="192255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3A067D-CF0F-0E90-DA13-7F0AE01CDE74}"/>
              </a:ext>
            </a:extLst>
          </p:cNvPr>
          <p:cNvSpPr/>
          <p:nvPr/>
        </p:nvSpPr>
        <p:spPr>
          <a:xfrm>
            <a:off x="5298281" y="1890458"/>
            <a:ext cx="681038" cy="15528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096000" y="1875704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20-39% of the energy produced in KS is renewable.</a:t>
            </a:r>
          </a:p>
        </p:txBody>
      </p:sp>
      <p:sp>
        <p:nvSpPr>
          <p:cNvPr id="2" name="Rounded Rectangle 23">
            <a:extLst>
              <a:ext uri="{FF2B5EF4-FFF2-40B4-BE49-F238E27FC236}">
                <a16:creationId xmlns:a16="http://schemas.microsoft.com/office/drawing/2014/main" id="{DEC1D52C-CB8E-47E2-2EB3-173478DFD261}"/>
              </a:ext>
            </a:extLst>
          </p:cNvPr>
          <p:cNvSpPr/>
          <p:nvPr/>
        </p:nvSpPr>
        <p:spPr>
          <a:xfrm>
            <a:off x="8964340" y="2533650"/>
            <a:ext cx="1017860" cy="16192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473BBA-0BBD-B5FB-5AB5-1B19A48EA958}"/>
              </a:ext>
            </a:extLst>
          </p:cNvPr>
          <p:cNvSpPr/>
          <p:nvPr/>
        </p:nvSpPr>
        <p:spPr>
          <a:xfrm>
            <a:off x="8891409" y="2893695"/>
            <a:ext cx="1157465" cy="91976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F80FA8-9ED6-675D-A7A2-5EFE843077F5}"/>
              </a:ext>
            </a:extLst>
          </p:cNvPr>
          <p:cNvSpPr/>
          <p:nvPr/>
        </p:nvSpPr>
        <p:spPr>
          <a:xfrm>
            <a:off x="8891409" y="1891206"/>
            <a:ext cx="1157465" cy="32944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92742C57-2800-8676-AEB1-4EC10D5E694E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5953125" y="2619375"/>
            <a:ext cx="3011215" cy="94610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75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30D0C0-95BD-FAC1-8F72-5E2DC70A0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E115B5-D6AC-A6C0-6D04-9BB1C4CB307A}"/>
              </a:ext>
            </a:extLst>
          </p:cNvPr>
          <p:cNvSpPr/>
          <p:nvPr/>
        </p:nvSpPr>
        <p:spPr>
          <a:xfrm>
            <a:off x="2682657" y="4479131"/>
            <a:ext cx="7366218" cy="12487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744153-8A69-241E-350A-1222DC848528}"/>
              </a:ext>
            </a:extLst>
          </p:cNvPr>
          <p:cNvSpPr/>
          <p:nvPr/>
        </p:nvSpPr>
        <p:spPr>
          <a:xfrm>
            <a:off x="2678657" y="1427551"/>
            <a:ext cx="7370218" cy="4633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7E046D-8DC1-19DC-7D0F-BB8AE7881490}"/>
              </a:ext>
            </a:extLst>
          </p:cNvPr>
          <p:cNvSpPr/>
          <p:nvPr/>
        </p:nvSpPr>
        <p:spPr>
          <a:xfrm>
            <a:off x="5979320" y="1891373"/>
            <a:ext cx="2912089" cy="20536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87283B-58B1-F90B-9B56-AC43D73D44FA}"/>
              </a:ext>
            </a:extLst>
          </p:cNvPr>
          <p:cNvSpPr/>
          <p:nvPr/>
        </p:nvSpPr>
        <p:spPr>
          <a:xfrm>
            <a:off x="2678658" y="1890901"/>
            <a:ext cx="2512466" cy="19339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FD4D8A-259F-03A6-AC42-B339A808F122}"/>
              </a:ext>
            </a:extLst>
          </p:cNvPr>
          <p:cNvSpPr/>
          <p:nvPr/>
        </p:nvSpPr>
        <p:spPr>
          <a:xfrm>
            <a:off x="5191124" y="1891206"/>
            <a:ext cx="788195" cy="153779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E9CD2D-D68B-6D80-6C15-B54A7E15B0B4}"/>
              </a:ext>
            </a:extLst>
          </p:cNvPr>
          <p:cNvSpPr/>
          <p:nvPr/>
        </p:nvSpPr>
        <p:spPr>
          <a:xfrm>
            <a:off x="8891409" y="2886074"/>
            <a:ext cx="1157465" cy="15930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03ADCD-E1AC-D359-C063-3A5FF3A25C06}"/>
              </a:ext>
            </a:extLst>
          </p:cNvPr>
          <p:cNvSpPr/>
          <p:nvPr/>
        </p:nvSpPr>
        <p:spPr>
          <a:xfrm>
            <a:off x="8891409" y="1891206"/>
            <a:ext cx="1157465" cy="32944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3E282E3-3A2F-9021-FDE7-916D160F99D5}"/>
              </a:ext>
            </a:extLst>
          </p:cNvPr>
          <p:cNvSpPr/>
          <p:nvPr/>
        </p:nvSpPr>
        <p:spPr>
          <a:xfrm>
            <a:off x="5314949" y="3468940"/>
            <a:ext cx="647701" cy="337881"/>
          </a:xfrm>
          <a:custGeom>
            <a:avLst/>
            <a:gdLst>
              <a:gd name="connsiteX0" fmla="*/ 19050 w 647700"/>
              <a:gd name="connsiteY0" fmla="*/ 0 h 333375"/>
              <a:gd name="connsiteX1" fmla="*/ 571500 w 647700"/>
              <a:gd name="connsiteY1" fmla="*/ 0 h 333375"/>
              <a:gd name="connsiteX2" fmla="*/ 638175 w 647700"/>
              <a:gd name="connsiteY2" fmla="*/ 95250 h 333375"/>
              <a:gd name="connsiteX3" fmla="*/ 647700 w 647700"/>
              <a:gd name="connsiteY3" fmla="*/ 333375 h 333375"/>
              <a:gd name="connsiteX4" fmla="*/ 0 w 647700"/>
              <a:gd name="connsiteY4" fmla="*/ 323850 h 333375"/>
              <a:gd name="connsiteX5" fmla="*/ 19050 w 647700"/>
              <a:gd name="connsiteY5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" h="333375">
                <a:moveTo>
                  <a:pt x="19050" y="0"/>
                </a:moveTo>
                <a:lnTo>
                  <a:pt x="571500" y="0"/>
                </a:lnTo>
                <a:lnTo>
                  <a:pt x="638175" y="95250"/>
                </a:lnTo>
                <a:lnTo>
                  <a:pt x="647700" y="333375"/>
                </a:lnTo>
                <a:lnTo>
                  <a:pt x="0" y="323850"/>
                </a:lnTo>
                <a:lnTo>
                  <a:pt x="19050" y="0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20A9F3-49B1-4755-D675-7BC603F88EFF}"/>
              </a:ext>
            </a:extLst>
          </p:cNvPr>
          <p:cNvSpPr/>
          <p:nvPr/>
        </p:nvSpPr>
        <p:spPr>
          <a:xfrm>
            <a:off x="5191123" y="3429001"/>
            <a:ext cx="117458" cy="40221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27">
            <a:extLst>
              <a:ext uri="{FF2B5EF4-FFF2-40B4-BE49-F238E27FC236}">
                <a16:creationId xmlns:a16="http://schemas.microsoft.com/office/drawing/2014/main" id="{EAFCF438-B4B9-A27C-A817-AE3492A9EF59}"/>
              </a:ext>
            </a:extLst>
          </p:cNvPr>
          <p:cNvCxnSpPr>
            <a:cxnSpLocks/>
          </p:cNvCxnSpPr>
          <p:nvPr/>
        </p:nvCxnSpPr>
        <p:spPr>
          <a:xfrm flipV="1">
            <a:off x="5953125" y="2614613"/>
            <a:ext cx="3076575" cy="9508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60E87BF-A8A6-C611-53B2-A2A831D3C15A}"/>
              </a:ext>
            </a:extLst>
          </p:cNvPr>
          <p:cNvSpPr/>
          <p:nvPr/>
        </p:nvSpPr>
        <p:spPr>
          <a:xfrm>
            <a:off x="6510338" y="3962400"/>
            <a:ext cx="316706" cy="516731"/>
          </a:xfrm>
          <a:custGeom>
            <a:avLst/>
            <a:gdLst>
              <a:gd name="connsiteX0" fmla="*/ 0 w 316706"/>
              <a:gd name="connsiteY0" fmla="*/ 11906 h 516731"/>
              <a:gd name="connsiteX1" fmla="*/ 221456 w 316706"/>
              <a:gd name="connsiteY1" fmla="*/ 0 h 516731"/>
              <a:gd name="connsiteX2" fmla="*/ 316706 w 316706"/>
              <a:gd name="connsiteY2" fmla="*/ 295275 h 516731"/>
              <a:gd name="connsiteX3" fmla="*/ 304800 w 316706"/>
              <a:gd name="connsiteY3" fmla="*/ 328613 h 516731"/>
              <a:gd name="connsiteX4" fmla="*/ 316706 w 316706"/>
              <a:gd name="connsiteY4" fmla="*/ 426244 h 516731"/>
              <a:gd name="connsiteX5" fmla="*/ 83343 w 316706"/>
              <a:gd name="connsiteY5" fmla="*/ 450056 h 516731"/>
              <a:gd name="connsiteX6" fmla="*/ 100012 w 316706"/>
              <a:gd name="connsiteY6" fmla="*/ 511969 h 516731"/>
              <a:gd name="connsiteX7" fmla="*/ 0 w 316706"/>
              <a:gd name="connsiteY7" fmla="*/ 516731 h 516731"/>
              <a:gd name="connsiteX8" fmla="*/ 0 w 316706"/>
              <a:gd name="connsiteY8" fmla="*/ 11906 h 51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706" h="516731">
                <a:moveTo>
                  <a:pt x="0" y="11906"/>
                </a:moveTo>
                <a:lnTo>
                  <a:pt x="221456" y="0"/>
                </a:lnTo>
                <a:lnTo>
                  <a:pt x="316706" y="295275"/>
                </a:lnTo>
                <a:lnTo>
                  <a:pt x="304800" y="328613"/>
                </a:lnTo>
                <a:lnTo>
                  <a:pt x="316706" y="426244"/>
                </a:lnTo>
                <a:lnTo>
                  <a:pt x="83343" y="450056"/>
                </a:lnTo>
                <a:lnTo>
                  <a:pt x="100012" y="511969"/>
                </a:lnTo>
                <a:lnTo>
                  <a:pt x="0" y="516731"/>
                </a:lnTo>
                <a:lnTo>
                  <a:pt x="0" y="11906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urved Connector 27">
            <a:extLst>
              <a:ext uri="{FF2B5EF4-FFF2-40B4-BE49-F238E27FC236}">
                <a16:creationId xmlns:a16="http://schemas.microsoft.com/office/drawing/2014/main" id="{BA0A4EFD-BE4B-14C0-D98B-90AB0DB54544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6827044" y="2784689"/>
            <a:ext cx="2202656" cy="147298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FF8A7A8-8EC2-5A66-87B5-4F7C02A8ED62}"/>
              </a:ext>
            </a:extLst>
          </p:cNvPr>
          <p:cNvSpPr/>
          <p:nvPr/>
        </p:nvSpPr>
        <p:spPr>
          <a:xfrm>
            <a:off x="2682655" y="3822961"/>
            <a:ext cx="3296663" cy="65616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09BC46-72BA-E14E-97A8-286A08FDFDFE}"/>
              </a:ext>
            </a:extLst>
          </p:cNvPr>
          <p:cNvSpPr/>
          <p:nvPr/>
        </p:nvSpPr>
        <p:spPr>
          <a:xfrm>
            <a:off x="5979318" y="3944987"/>
            <a:ext cx="508792" cy="53414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9206E07-4C18-14A4-B7B0-7C17C93306AB}"/>
              </a:ext>
            </a:extLst>
          </p:cNvPr>
          <p:cNvSpPr/>
          <p:nvPr/>
        </p:nvSpPr>
        <p:spPr>
          <a:xfrm>
            <a:off x="6843714" y="3944978"/>
            <a:ext cx="2045695" cy="53414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029906" y="3895879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KS has a higher adoption of renewable energy than AL.</a:t>
            </a:r>
          </a:p>
        </p:txBody>
      </p:sp>
    </p:spTree>
    <p:extLst>
      <p:ext uri="{BB962C8B-B14F-4D97-AF65-F5344CB8AC3E}">
        <p14:creationId xmlns:p14="http://schemas.microsoft.com/office/powerpoint/2010/main" val="1556428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168A09-3B9C-5FBD-EFD6-664BD76B2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75321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“Maps”.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433346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D388CC-02B7-651C-680C-D5400FDE9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427055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87012" y="1488289"/>
            <a:ext cx="6020762" cy="33162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4804556"/>
            <a:ext cx="6623550" cy="9233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84224" y="1959430"/>
            <a:ext cx="602788" cy="282920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categories or time intervals.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29" idx="1"/>
            <a:endCxn id="9" idx="2"/>
          </p:cNvCxnSpPr>
          <p:nvPr/>
        </p:nvCxnSpPr>
        <p:spPr>
          <a:xfrm rot="10800000">
            <a:off x="1442541" y="2540604"/>
            <a:ext cx="1341684" cy="88839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6DC62ED-7913-ED12-5FD4-7DB84EE77785}"/>
              </a:ext>
            </a:extLst>
          </p:cNvPr>
          <p:cNvSpPr/>
          <p:nvPr/>
        </p:nvSpPr>
        <p:spPr>
          <a:xfrm>
            <a:off x="2784224" y="1488287"/>
            <a:ext cx="602787" cy="4552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1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7B31A7-8634-4FE4-00FA-2094BB659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48456"/>
            <a:ext cx="7032843" cy="38794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48611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4558" y="147853"/>
            <a:ext cx="316227" cy="372111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00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1B6BCD-90E7-DB53-BB69-B61CBA04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4862076"/>
            <a:ext cx="7032842" cy="4657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50606"/>
            <a:ext cx="7032843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 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17" idx="1"/>
          </p:cNvCxnSpPr>
          <p:nvPr/>
        </p:nvCxnSpPr>
        <p:spPr>
          <a:xfrm rot="5400000" flipH="1" flipV="1">
            <a:off x="7421298" y="3115563"/>
            <a:ext cx="524294" cy="29687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56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D2FDF4-CD00-8AAD-7E42-B05D31C4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14700" y="2191374"/>
            <a:ext cx="6400800" cy="273698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interval.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7677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2200275"/>
            <a:ext cx="632043" cy="27051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rot="10800000">
            <a:off x="1442541" y="2540605"/>
            <a:ext cx="1240116" cy="1012221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60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06F45D-ACEF-879C-1747-48B2E88E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3"/>
            <a:ext cx="7032843" cy="135268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5072056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427244" y="2776272"/>
            <a:ext cx="3288258" cy="22957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2776272"/>
            <a:ext cx="2725881" cy="229573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94ACCC-1DF6-8FC1-D081-30FD33925413}"/>
              </a:ext>
            </a:extLst>
          </p:cNvPr>
          <p:cNvSpPr/>
          <p:nvPr/>
        </p:nvSpPr>
        <p:spPr>
          <a:xfrm>
            <a:off x="6261735" y="292417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E04A36-B462-BCFB-6376-D539264EE7E6}"/>
              </a:ext>
            </a:extLst>
          </p:cNvPr>
          <p:cNvSpPr/>
          <p:nvPr/>
        </p:nvSpPr>
        <p:spPr>
          <a:xfrm>
            <a:off x="5495666" y="3466827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2D6C0961-56BC-20BF-F831-AF4DC64AD828}"/>
              </a:ext>
            </a:extLst>
          </p:cNvPr>
          <p:cNvSpPr/>
          <p:nvPr/>
        </p:nvSpPr>
        <p:spPr>
          <a:xfrm>
            <a:off x="5425858" y="2785153"/>
            <a:ext cx="1001386" cy="875941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</p:cNvCxnSpPr>
          <p:nvPr/>
        </p:nvCxnSpPr>
        <p:spPr>
          <a:xfrm rot="10800000">
            <a:off x="4790098" y="2633986"/>
            <a:ext cx="635761" cy="58913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3439971" y="1997176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Line: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Connects individual data points, showing trends over an interval.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114A70-C292-12A3-5CC7-FCA529480238}"/>
              </a:ext>
            </a:extLst>
          </p:cNvPr>
          <p:cNvSpPr/>
          <p:nvPr/>
        </p:nvSpPr>
        <p:spPr>
          <a:xfrm>
            <a:off x="5408538" y="3661094"/>
            <a:ext cx="1018705" cy="141090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15C3DC-AD59-93A8-D581-2950E7CE365F}"/>
              </a:ext>
            </a:extLst>
          </p:cNvPr>
          <p:cNvCxnSpPr>
            <a:cxnSpLocks/>
          </p:cNvCxnSpPr>
          <p:nvPr/>
        </p:nvCxnSpPr>
        <p:spPr>
          <a:xfrm flipV="1">
            <a:off x="5591343" y="2979143"/>
            <a:ext cx="653096" cy="488429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739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FE6D13-AFB0-29B5-507F-9832E8BA3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4"/>
            <a:ext cx="7032843" cy="38794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75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1E6334-DF89-BDC3-1AAC-AE051218C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3334154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0B42AC-F8D8-F17F-6EA1-C577B8D8A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354041" y="2996631"/>
            <a:ext cx="0" cy="184072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271477" y="2996631"/>
            <a:ext cx="3082564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3238407"/>
            <a:ext cx="3413730" cy="24847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724651" y="2754850"/>
            <a:ext cx="2990849" cy="296827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095995" y="5098177"/>
            <a:ext cx="628656" cy="6249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9FAC4B-FD79-6B7F-667F-FFCA8E581FA6}"/>
              </a:ext>
            </a:extLst>
          </p:cNvPr>
          <p:cNvSpPr/>
          <p:nvPr/>
        </p:nvSpPr>
        <p:spPr>
          <a:xfrm>
            <a:off x="2682657" y="1423583"/>
            <a:ext cx="7032843" cy="133126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868272" y="1399502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number of sales in 2019 was approx. 240 thousand units.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480741" y="1817696"/>
            <a:ext cx="1387531" cy="115910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F07397A-A938-CD89-E33C-414FAD1DB36B}"/>
              </a:ext>
            </a:extLst>
          </p:cNvPr>
          <p:cNvSpPr/>
          <p:nvPr/>
        </p:nvSpPr>
        <p:spPr>
          <a:xfrm>
            <a:off x="6261735" y="292417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06F45D-ACEF-879C-1747-48B2E88E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4"/>
            <a:ext cx="7032843" cy="1332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5072056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567073" y="2756394"/>
            <a:ext cx="3148428" cy="231566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3739193"/>
            <a:ext cx="2700251" cy="1332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94ACCC-1DF6-8FC1-D081-30FD33925413}"/>
              </a:ext>
            </a:extLst>
          </p:cNvPr>
          <p:cNvSpPr/>
          <p:nvPr/>
        </p:nvSpPr>
        <p:spPr>
          <a:xfrm>
            <a:off x="6261735" y="292417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E04A36-B462-BCFB-6376-D539264EE7E6}"/>
              </a:ext>
            </a:extLst>
          </p:cNvPr>
          <p:cNvSpPr/>
          <p:nvPr/>
        </p:nvSpPr>
        <p:spPr>
          <a:xfrm>
            <a:off x="5495666" y="3466827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5873706" y="1897425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annual sales in 2019 is higher than in 2018.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15C3DC-AD59-93A8-D581-2950E7CE365F}"/>
              </a:ext>
            </a:extLst>
          </p:cNvPr>
          <p:cNvCxnSpPr>
            <a:cxnSpLocks/>
          </p:cNvCxnSpPr>
          <p:nvPr/>
        </p:nvCxnSpPr>
        <p:spPr>
          <a:xfrm flipV="1">
            <a:off x="5651413" y="3070623"/>
            <a:ext cx="444587" cy="3324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5BB37C-191C-24C3-045B-83D64391ED20}"/>
              </a:ext>
            </a:extLst>
          </p:cNvPr>
          <p:cNvCxnSpPr>
            <a:cxnSpLocks/>
          </p:cNvCxnSpPr>
          <p:nvPr/>
        </p:nvCxnSpPr>
        <p:spPr>
          <a:xfrm>
            <a:off x="6354041" y="2996631"/>
            <a:ext cx="0" cy="184072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879E39-273D-84C8-AA56-324530753A1B}"/>
              </a:ext>
            </a:extLst>
          </p:cNvPr>
          <p:cNvCxnSpPr>
            <a:cxnSpLocks/>
          </p:cNvCxnSpPr>
          <p:nvPr/>
        </p:nvCxnSpPr>
        <p:spPr>
          <a:xfrm>
            <a:off x="3271477" y="2996631"/>
            <a:ext cx="3082564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4C9FD6-8EC9-22E2-A680-7F8159067CB0}"/>
              </a:ext>
            </a:extLst>
          </p:cNvPr>
          <p:cNvCxnSpPr>
            <a:cxnSpLocks/>
          </p:cNvCxnSpPr>
          <p:nvPr/>
        </p:nvCxnSpPr>
        <p:spPr>
          <a:xfrm>
            <a:off x="3271477" y="3545837"/>
            <a:ext cx="230258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D5AF6B-261B-2BAE-48C9-77E00FA737F1}"/>
              </a:ext>
            </a:extLst>
          </p:cNvPr>
          <p:cNvCxnSpPr>
            <a:cxnSpLocks/>
          </p:cNvCxnSpPr>
          <p:nvPr/>
        </p:nvCxnSpPr>
        <p:spPr>
          <a:xfrm>
            <a:off x="5583589" y="3579719"/>
            <a:ext cx="0" cy="125763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80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BB30DA-A075-86D8-E86C-0736CBF94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E767D0-B2B4-70A4-9664-79619DCD11D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EFE55-03D4-CAB6-8205-646700AE5D81}"/>
              </a:ext>
            </a:extLst>
          </p:cNvPr>
          <p:cNvSpPr/>
          <p:nvPr/>
        </p:nvSpPr>
        <p:spPr>
          <a:xfrm>
            <a:off x="2682657" y="1423583"/>
            <a:ext cx="7032843" cy="85324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86C0C4-AF62-36EC-8F27-28921BCAB8BB}"/>
              </a:ext>
            </a:extLst>
          </p:cNvPr>
          <p:cNvSpPr/>
          <p:nvPr/>
        </p:nvSpPr>
        <p:spPr>
          <a:xfrm>
            <a:off x="3638550" y="4256049"/>
            <a:ext cx="3257550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9B1B81-D720-2A62-3F15-2EA3C9226B0E}"/>
              </a:ext>
            </a:extLst>
          </p:cNvPr>
          <p:cNvSpPr/>
          <p:nvPr/>
        </p:nvSpPr>
        <p:spPr>
          <a:xfrm>
            <a:off x="6896101" y="2276829"/>
            <a:ext cx="2813767" cy="344629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5A204-0F93-F5A1-0DCF-8A2C52BD12F7}"/>
              </a:ext>
            </a:extLst>
          </p:cNvPr>
          <p:cNvSpPr/>
          <p:nvPr/>
        </p:nvSpPr>
        <p:spPr>
          <a:xfrm>
            <a:off x="2682262" y="5133971"/>
            <a:ext cx="956288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FF8F28-FF5B-AA9E-DF4F-20A12A52C769}"/>
              </a:ext>
            </a:extLst>
          </p:cNvPr>
          <p:cNvSpPr/>
          <p:nvPr/>
        </p:nvSpPr>
        <p:spPr>
          <a:xfrm>
            <a:off x="2682263" y="2276829"/>
            <a:ext cx="4213838" cy="19792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47815" y="3089881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lowest annual sales was in 2015.</a:t>
            </a:r>
          </a:p>
        </p:txBody>
      </p:sp>
      <p:sp>
        <p:nvSpPr>
          <p:cNvPr id="25" name="Rounded Rectangle 23">
            <a:extLst>
              <a:ext uri="{FF2B5EF4-FFF2-40B4-BE49-F238E27FC236}">
                <a16:creationId xmlns:a16="http://schemas.microsoft.com/office/drawing/2014/main" id="{3A89863D-1A39-653A-C8C3-1798360795ED}"/>
              </a:ext>
            </a:extLst>
          </p:cNvPr>
          <p:cNvSpPr/>
          <p:nvPr/>
        </p:nvSpPr>
        <p:spPr>
          <a:xfrm>
            <a:off x="2906817" y="4260850"/>
            <a:ext cx="708472" cy="85410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6F2FC7-9B7F-4666-8A7D-355842DC45B6}"/>
              </a:ext>
            </a:extLst>
          </p:cNvPr>
          <p:cNvSpPr/>
          <p:nvPr/>
        </p:nvSpPr>
        <p:spPr>
          <a:xfrm>
            <a:off x="2682262" y="4256050"/>
            <a:ext cx="218923" cy="8779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Curved Connector 27">
            <a:extLst>
              <a:ext uri="{FF2B5EF4-FFF2-40B4-BE49-F238E27FC236}">
                <a16:creationId xmlns:a16="http://schemas.microsoft.com/office/drawing/2014/main" id="{EFFE4872-C666-1AA9-A242-9629DD241C2B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>
            <a:off x="1453409" y="3768118"/>
            <a:ext cx="1428881" cy="70702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0DF6AF49-072C-3C59-F314-C95F4583E9F8}"/>
              </a:ext>
            </a:extLst>
          </p:cNvPr>
          <p:cNvSpPr/>
          <p:nvPr/>
        </p:nvSpPr>
        <p:spPr>
          <a:xfrm>
            <a:off x="3242001" y="4590860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08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EC923E-9959-7F8D-6D82-3C52A4E9E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70357E-823B-2002-42BA-7B2C31FCF618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27">
            <a:extLst>
              <a:ext uri="{FF2B5EF4-FFF2-40B4-BE49-F238E27FC236}">
                <a16:creationId xmlns:a16="http://schemas.microsoft.com/office/drawing/2014/main" id="{0A212366-81D4-8E71-2ECE-32C185B23699}"/>
              </a:ext>
            </a:extLst>
          </p:cNvPr>
          <p:cNvCxnSpPr>
            <a:cxnSpLocks/>
            <a:stCxn id="8" idx="0"/>
            <a:endCxn id="31" idx="0"/>
          </p:cNvCxnSpPr>
          <p:nvPr/>
        </p:nvCxnSpPr>
        <p:spPr>
          <a:xfrm rot="16200000" flipV="1">
            <a:off x="8081554" y="778846"/>
            <a:ext cx="338206" cy="2193085"/>
          </a:xfrm>
          <a:prstGeom prst="curvedConnector3">
            <a:avLst>
              <a:gd name="adj1" fmla="val 16759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F10D5-3922-CED3-466A-887634872C0D}"/>
              </a:ext>
            </a:extLst>
          </p:cNvPr>
          <p:cNvSpPr/>
          <p:nvPr/>
        </p:nvSpPr>
        <p:spPr>
          <a:xfrm>
            <a:off x="2682657" y="1423583"/>
            <a:ext cx="7032843" cy="62333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537B-96CE-0406-D160-34A458252116}"/>
              </a:ext>
            </a:extLst>
          </p:cNvPr>
          <p:cNvSpPr/>
          <p:nvPr/>
        </p:nvSpPr>
        <p:spPr>
          <a:xfrm>
            <a:off x="2676630" y="4256049"/>
            <a:ext cx="6296634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FAA5B0-6BB3-1875-258B-1A10BAA24EC3}"/>
              </a:ext>
            </a:extLst>
          </p:cNvPr>
          <p:cNvSpPr/>
          <p:nvPr/>
        </p:nvSpPr>
        <p:spPr>
          <a:xfrm>
            <a:off x="2682263" y="2044492"/>
            <a:ext cx="6296634" cy="221155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5824947" y="1706286"/>
            <a:ext cx="2658333" cy="895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number of users is growing through the years and achieved its maximum in 2023.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E6E999-9963-B8E1-DAB1-7FB7C6106254}"/>
              </a:ext>
            </a:extLst>
          </p:cNvPr>
          <p:cNvSpPr/>
          <p:nvPr/>
        </p:nvSpPr>
        <p:spPr>
          <a:xfrm>
            <a:off x="8973263" y="5102854"/>
            <a:ext cx="771617" cy="62026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CC6229-0770-AD53-EBCC-662949242843}"/>
              </a:ext>
            </a:extLst>
          </p:cNvPr>
          <p:cNvCxnSpPr>
            <a:cxnSpLocks/>
          </p:cNvCxnSpPr>
          <p:nvPr/>
        </p:nvCxnSpPr>
        <p:spPr>
          <a:xfrm>
            <a:off x="936775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7858ECC-732F-9A50-CA02-9BD358D006C4}"/>
              </a:ext>
            </a:extLst>
          </p:cNvPr>
          <p:cNvSpPr/>
          <p:nvPr/>
        </p:nvSpPr>
        <p:spPr>
          <a:xfrm>
            <a:off x="9272457" y="2172641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9261B25D-DA4A-787F-A2F9-6764510E56AC}"/>
              </a:ext>
            </a:extLst>
          </p:cNvPr>
          <p:cNvSpPr/>
          <p:nvPr/>
        </p:nvSpPr>
        <p:spPr>
          <a:xfrm>
            <a:off x="8978899" y="2044492"/>
            <a:ext cx="736599" cy="3049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9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784225" y="1488287"/>
            <a:ext cx="2692309" cy="35424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5030744"/>
            <a:ext cx="6623550" cy="69717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D662AE-B8A1-9F5D-F9FC-647810A2F445}"/>
              </a:ext>
            </a:extLst>
          </p:cNvPr>
          <p:cNvSpPr/>
          <p:nvPr/>
        </p:nvSpPr>
        <p:spPr>
          <a:xfrm>
            <a:off x="6116633" y="1488287"/>
            <a:ext cx="3291142" cy="35424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DEA7E2-777C-72C5-417A-067F32351AAE}"/>
              </a:ext>
            </a:extLst>
          </p:cNvPr>
          <p:cNvSpPr/>
          <p:nvPr/>
        </p:nvSpPr>
        <p:spPr>
          <a:xfrm>
            <a:off x="5476534" y="1488288"/>
            <a:ext cx="640098" cy="69201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355BFC-73E9-A148-89F8-0F7408BA2CDA}"/>
              </a:ext>
            </a:extLst>
          </p:cNvPr>
          <p:cNvCxnSpPr>
            <a:cxnSpLocks/>
          </p:cNvCxnSpPr>
          <p:nvPr/>
        </p:nvCxnSpPr>
        <p:spPr>
          <a:xfrm>
            <a:off x="5803641" y="2653537"/>
            <a:ext cx="0" cy="195578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303544-0301-D539-335C-1B733F6A33F9}"/>
              </a:ext>
            </a:extLst>
          </p:cNvPr>
          <p:cNvCxnSpPr>
            <a:cxnSpLocks/>
          </p:cNvCxnSpPr>
          <p:nvPr/>
        </p:nvCxnSpPr>
        <p:spPr>
          <a:xfrm>
            <a:off x="5658808" y="2660873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B105B8-7995-C174-1E07-9AD4534A0EE2}"/>
              </a:ext>
            </a:extLst>
          </p:cNvPr>
          <p:cNvCxnSpPr>
            <a:cxnSpLocks/>
          </p:cNvCxnSpPr>
          <p:nvPr/>
        </p:nvCxnSpPr>
        <p:spPr>
          <a:xfrm>
            <a:off x="5658600" y="4597218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269212" y="2854356"/>
            <a:ext cx="2700251" cy="9233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Bars: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 data values as rectangular bars. The height of each bar is proportional to the value it represents.</a:t>
            </a:r>
          </a:p>
        </p:txBody>
      </p:sp>
      <p:cxnSp>
        <p:nvCxnSpPr>
          <p:cNvPr id="2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803641" y="3247053"/>
            <a:ext cx="465571" cy="6898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3">
            <a:extLst>
              <a:ext uri="{FF2B5EF4-FFF2-40B4-BE49-F238E27FC236}">
                <a16:creationId xmlns:a16="http://schemas.microsoft.com/office/drawing/2014/main" id="{2D50DC49-16C4-BD07-E24C-D17F5B12A8A9}"/>
              </a:ext>
            </a:extLst>
          </p:cNvPr>
          <p:cNvSpPr/>
          <p:nvPr/>
        </p:nvSpPr>
        <p:spPr>
          <a:xfrm>
            <a:off x="5502246" y="2192210"/>
            <a:ext cx="602788" cy="282920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187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D12A19-6AC3-0725-2FC1-CEAEA81C3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2673027" y="5047043"/>
            <a:ext cx="6861061" cy="6760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7759" y="2226862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total number of units sold is in the range of 150 thousand to 280 thousand.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20A2DC-37EA-6D17-D192-044FADB2AF74}"/>
              </a:ext>
            </a:extLst>
          </p:cNvPr>
          <p:cNvCxnSpPr>
            <a:cxnSpLocks/>
          </p:cNvCxnSpPr>
          <p:nvPr/>
        </p:nvCxnSpPr>
        <p:spPr>
          <a:xfrm>
            <a:off x="936775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EBA8E9-B58E-D414-6CA3-97E91D067394}"/>
              </a:ext>
            </a:extLst>
          </p:cNvPr>
          <p:cNvCxnSpPr>
            <a:cxnSpLocks/>
          </p:cNvCxnSpPr>
          <p:nvPr/>
        </p:nvCxnSpPr>
        <p:spPr>
          <a:xfrm>
            <a:off x="3314700" y="2226862"/>
            <a:ext cx="6053051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C13592-3A13-CE04-184B-66B07D2A7FC9}"/>
              </a:ext>
            </a:extLst>
          </p:cNvPr>
          <p:cNvSpPr/>
          <p:nvPr/>
        </p:nvSpPr>
        <p:spPr>
          <a:xfrm>
            <a:off x="9533259" y="2120688"/>
            <a:ext cx="182959" cy="36024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E7C79D-AB2C-343C-1824-FC6F916487AD}"/>
              </a:ext>
            </a:extLst>
          </p:cNvPr>
          <p:cNvSpPr/>
          <p:nvPr/>
        </p:nvSpPr>
        <p:spPr>
          <a:xfrm>
            <a:off x="2682657" y="1423583"/>
            <a:ext cx="7032843" cy="6971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urved Connector 27">
            <a:extLst>
              <a:ext uri="{FF2B5EF4-FFF2-40B4-BE49-F238E27FC236}">
                <a16:creationId xmlns:a16="http://schemas.microsoft.com/office/drawing/2014/main" id="{F61240DF-7CE0-DC7D-3985-9AEA73A6BB50}"/>
              </a:ext>
            </a:extLst>
          </p:cNvPr>
          <p:cNvCxnSpPr>
            <a:cxnSpLocks/>
            <a:stCxn id="30" idx="1"/>
            <a:endCxn id="22" idx="2"/>
          </p:cNvCxnSpPr>
          <p:nvPr/>
        </p:nvCxnSpPr>
        <p:spPr>
          <a:xfrm rot="10800000">
            <a:off x="1339331" y="3031360"/>
            <a:ext cx="1609071" cy="43311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5FE7AA40-E4DB-4789-CBB8-061531068B2A}"/>
              </a:ext>
            </a:extLst>
          </p:cNvPr>
          <p:cNvSpPr/>
          <p:nvPr/>
        </p:nvSpPr>
        <p:spPr>
          <a:xfrm>
            <a:off x="2948401" y="2172641"/>
            <a:ext cx="366299" cy="2583670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67155B-43F2-77FA-7195-D06F0C1CBCEC}"/>
              </a:ext>
            </a:extLst>
          </p:cNvPr>
          <p:cNvSpPr/>
          <p:nvPr/>
        </p:nvSpPr>
        <p:spPr>
          <a:xfrm>
            <a:off x="9272457" y="2172641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050A78-F02D-8236-0B6E-E94B970F7B2A}"/>
              </a:ext>
            </a:extLst>
          </p:cNvPr>
          <p:cNvCxnSpPr>
            <a:cxnSpLocks/>
          </p:cNvCxnSpPr>
          <p:nvPr/>
        </p:nvCxnSpPr>
        <p:spPr>
          <a:xfrm>
            <a:off x="3314700" y="4671060"/>
            <a:ext cx="0" cy="250759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1799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5FD080-5049-C004-2409-91E9F3FEE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D913F3-6EA1-7B6E-7886-5A35911FD50F}"/>
              </a:ext>
            </a:extLst>
          </p:cNvPr>
          <p:cNvCxnSpPr>
            <a:cxnSpLocks/>
          </p:cNvCxnSpPr>
          <p:nvPr/>
        </p:nvCxnSpPr>
        <p:spPr>
          <a:xfrm flipV="1">
            <a:off x="7324552" y="2503145"/>
            <a:ext cx="1972020" cy="9131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072D-D099-239E-19F4-8979D67898CC}"/>
              </a:ext>
            </a:extLst>
          </p:cNvPr>
          <p:cNvSpPr/>
          <p:nvPr/>
        </p:nvSpPr>
        <p:spPr>
          <a:xfrm>
            <a:off x="2682658" y="5118101"/>
            <a:ext cx="7032841" cy="6050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CD253F-5736-B427-A873-20A828AF4AF9}"/>
              </a:ext>
            </a:extLst>
          </p:cNvPr>
          <p:cNvSpPr/>
          <p:nvPr/>
        </p:nvSpPr>
        <p:spPr>
          <a:xfrm>
            <a:off x="2682657" y="1423584"/>
            <a:ext cx="7032843" cy="6050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182BC-50F1-F860-90FB-1B31858F6759}"/>
              </a:ext>
            </a:extLst>
          </p:cNvPr>
          <p:cNvSpPr/>
          <p:nvPr/>
        </p:nvSpPr>
        <p:spPr>
          <a:xfrm>
            <a:off x="2688183" y="2028610"/>
            <a:ext cx="4207917" cy="30894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D9A72E47-0855-02A9-B11F-453F12CCEAD6}"/>
              </a:ext>
            </a:extLst>
          </p:cNvPr>
          <p:cNvSpPr/>
          <p:nvPr/>
        </p:nvSpPr>
        <p:spPr>
          <a:xfrm>
            <a:off x="6905625" y="2044492"/>
            <a:ext cx="2809874" cy="3049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213020" y="2052737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Trends: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From 2020 to 2023 there is an increasing trend in sales.</a:t>
            </a:r>
          </a:p>
        </p:txBody>
      </p:sp>
      <p:cxnSp>
        <p:nvCxnSpPr>
          <p:cNvPr id="11" name="Curved Connector 27">
            <a:extLst>
              <a:ext uri="{FF2B5EF4-FFF2-40B4-BE49-F238E27FC236}">
                <a16:creationId xmlns:a16="http://schemas.microsoft.com/office/drawing/2014/main" id="{8ACC4753-C36A-3965-FA2E-3AAC22C06464}"/>
              </a:ext>
            </a:extLst>
          </p:cNvPr>
          <p:cNvCxnSpPr>
            <a:cxnSpLocks/>
            <a:stCxn id="9" idx="1"/>
            <a:endCxn id="10" idx="2"/>
          </p:cNvCxnSpPr>
          <p:nvPr/>
        </p:nvCxnSpPr>
        <p:spPr>
          <a:xfrm rot="10800000">
            <a:off x="5454591" y="2857235"/>
            <a:ext cx="1451034" cy="71199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8480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DC9A03-785D-2C44-75C5-7D37A85B5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“Line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0447723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FA6FD9-81F8-DC5A-EC90-0E9BE0237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40305347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E53F81-14C2-3B69-23C5-AD93C9E8F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0297"/>
            <a:ext cx="7032843" cy="387761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48611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4558" y="147853"/>
            <a:ext cx="316227" cy="372111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1752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FA54A8-4247-F194-AA80-7E7D732A7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2101820"/>
            <a:ext cx="5902544" cy="28265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78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585201" y="2101820"/>
            <a:ext cx="1130299" cy="7183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8585201" y="2820188"/>
            <a:ext cx="1142454" cy="21081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9715500" y="2461004"/>
            <a:ext cx="747249" cy="7350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Explains what each slice represents.</a:t>
            </a:r>
          </a:p>
        </p:txBody>
      </p:sp>
    </p:spTree>
    <p:extLst>
      <p:ext uri="{BB962C8B-B14F-4D97-AF65-F5344CB8AC3E}">
        <p14:creationId xmlns:p14="http://schemas.microsoft.com/office/powerpoint/2010/main" val="19827383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5CF1F3-941E-235F-2CC2-F9166BA88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5832258" y="3017764"/>
            <a:ext cx="759042" cy="49034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50606"/>
            <a:ext cx="7032843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4"/>
            <a:ext cx="7032843" cy="15713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3358D-1F22-CC28-C335-5394E302B7F3}"/>
              </a:ext>
            </a:extLst>
          </p:cNvPr>
          <p:cNvSpPr/>
          <p:nvPr/>
        </p:nvSpPr>
        <p:spPr>
          <a:xfrm>
            <a:off x="2678658" y="3521384"/>
            <a:ext cx="7032843" cy="18301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DE39B-7ECC-4F01-3EC7-81503EA44EC1}"/>
              </a:ext>
            </a:extLst>
          </p:cNvPr>
          <p:cNvSpPr/>
          <p:nvPr/>
        </p:nvSpPr>
        <p:spPr>
          <a:xfrm>
            <a:off x="2678659" y="2994963"/>
            <a:ext cx="3125242" cy="5264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44500-3489-D57B-58BE-99C2275EE61F}"/>
              </a:ext>
            </a:extLst>
          </p:cNvPr>
          <p:cNvSpPr/>
          <p:nvPr/>
        </p:nvSpPr>
        <p:spPr>
          <a:xfrm>
            <a:off x="6619657" y="2994961"/>
            <a:ext cx="3091844" cy="5264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38554" y="2208525"/>
            <a:ext cx="1302482" cy="2956033"/>
          </a:xfrm>
          <a:prstGeom prst="curvedConnector4">
            <a:avLst>
              <a:gd name="adj1" fmla="val -17551"/>
              <a:gd name="adj2" fmla="val 5641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Labels: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Typically show percentages or values within each slice.</a:t>
            </a:r>
          </a:p>
        </p:txBody>
      </p:sp>
    </p:spTree>
    <p:extLst>
      <p:ext uri="{BB962C8B-B14F-4D97-AF65-F5344CB8AC3E}">
        <p14:creationId xmlns:p14="http://schemas.microsoft.com/office/powerpoint/2010/main" val="2201478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291F1-B6EC-18BB-E0C6-1D40F6DB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7042974" y="2067346"/>
            <a:ext cx="2672526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84806A87-4534-194E-17EC-76E65FB81DDE}"/>
              </a:ext>
            </a:extLst>
          </p:cNvPr>
          <p:cNvSpPr/>
          <p:nvPr/>
        </p:nvSpPr>
        <p:spPr>
          <a:xfrm>
            <a:off x="4230343" y="2151038"/>
            <a:ext cx="2707486" cy="2650278"/>
          </a:xfrm>
          <a:prstGeom prst="pie">
            <a:avLst>
              <a:gd name="adj1" fmla="val 16241419"/>
              <a:gd name="adj2" fmla="val 3182749"/>
            </a:avLst>
          </a:prstGeom>
          <a:pattFill prst="wdUpDiag">
            <a:fgClr>
              <a:srgbClr val="FFC000"/>
            </a:fgClr>
            <a:bgClr>
              <a:srgbClr val="7D2853"/>
            </a:bgClr>
          </a:pattFill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F0DC60F6-E966-E8C7-D842-DF9BE29E3CC5}"/>
              </a:ext>
            </a:extLst>
          </p:cNvPr>
          <p:cNvCxnSpPr>
            <a:cxnSpLocks/>
          </p:cNvCxnSpPr>
          <p:nvPr/>
        </p:nvCxnSpPr>
        <p:spPr>
          <a:xfrm>
            <a:off x="6937829" y="3442880"/>
            <a:ext cx="1153657" cy="1008658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8091487" y="4112418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Slices: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Each slice represents a portion of the whole.</a:t>
            </a:r>
          </a:p>
        </p:txBody>
      </p:sp>
    </p:spTree>
    <p:extLst>
      <p:ext uri="{BB962C8B-B14F-4D97-AF65-F5344CB8AC3E}">
        <p14:creationId xmlns:p14="http://schemas.microsoft.com/office/powerpoint/2010/main" val="18715633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61D616-ABD9-B861-9814-7BB444299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3"/>
            <a:ext cx="7032843" cy="390422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8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F052BA-6B93-C4A1-ADAB-9FAE8DA77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0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488288"/>
            <a:ext cx="6623550" cy="381975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84224" y="5327806"/>
            <a:ext cx="662355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31150" y="3412145"/>
            <a:ext cx="780511" cy="305081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775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291F1-B6EC-18BB-E0C6-1D40F6DB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9407775" y="2067346"/>
            <a:ext cx="307724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84806A87-4534-194E-17EC-76E65FB81DDE}"/>
              </a:ext>
            </a:extLst>
          </p:cNvPr>
          <p:cNvSpPr/>
          <p:nvPr/>
        </p:nvSpPr>
        <p:spPr>
          <a:xfrm>
            <a:off x="4265303" y="2151038"/>
            <a:ext cx="2672525" cy="2650278"/>
          </a:xfrm>
          <a:prstGeom prst="pie">
            <a:avLst>
              <a:gd name="adj1" fmla="val 8565392"/>
              <a:gd name="adj2" fmla="val 16213775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F0DC60F6-E966-E8C7-D842-DF9BE29E3CC5}"/>
              </a:ext>
            </a:extLst>
          </p:cNvPr>
          <p:cNvCxnSpPr>
            <a:cxnSpLocks/>
          </p:cNvCxnSpPr>
          <p:nvPr/>
        </p:nvCxnSpPr>
        <p:spPr>
          <a:xfrm flipV="1">
            <a:off x="5265779" y="2430780"/>
            <a:ext cx="3337201" cy="78486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1578632" y="2430780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WatchNow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35% market share. </a:t>
            </a:r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514513BC-8241-C5D1-2DA4-4DA43C0EA1AF}"/>
              </a:ext>
            </a:extLst>
          </p:cNvPr>
          <p:cNvSpPr/>
          <p:nvPr/>
        </p:nvSpPr>
        <p:spPr>
          <a:xfrm>
            <a:off x="4640580" y="2994659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13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291F1-B6EC-18BB-E0C6-1D40F6DB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9407775" y="2067346"/>
            <a:ext cx="307724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84806A87-4534-194E-17EC-76E65FB81DDE}"/>
              </a:ext>
            </a:extLst>
          </p:cNvPr>
          <p:cNvSpPr/>
          <p:nvPr/>
        </p:nvSpPr>
        <p:spPr>
          <a:xfrm>
            <a:off x="4265303" y="2151038"/>
            <a:ext cx="2672525" cy="2650278"/>
          </a:xfrm>
          <a:prstGeom prst="pie">
            <a:avLst>
              <a:gd name="adj1" fmla="val 8565392"/>
              <a:gd name="adj2" fmla="val 16213775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F0DC60F6-E966-E8C7-D842-DF9BE29E3CC5}"/>
              </a:ext>
            </a:extLst>
          </p:cNvPr>
          <p:cNvCxnSpPr>
            <a:cxnSpLocks/>
          </p:cNvCxnSpPr>
          <p:nvPr/>
        </p:nvCxnSpPr>
        <p:spPr>
          <a:xfrm flipV="1">
            <a:off x="5265779" y="2430780"/>
            <a:ext cx="3337201" cy="78486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7691030" y="3875295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WatchNow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a higher market share than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ViewPlus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514513BC-8241-C5D1-2DA4-4DA43C0EA1AF}"/>
              </a:ext>
            </a:extLst>
          </p:cNvPr>
          <p:cNvSpPr/>
          <p:nvPr/>
        </p:nvSpPr>
        <p:spPr>
          <a:xfrm>
            <a:off x="4640580" y="2994659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AB4E14F-738C-C240-7FAC-5057679477A6}"/>
              </a:ext>
            </a:extLst>
          </p:cNvPr>
          <p:cNvSpPr/>
          <p:nvPr/>
        </p:nvSpPr>
        <p:spPr>
          <a:xfrm>
            <a:off x="4265303" y="2151038"/>
            <a:ext cx="2672525" cy="2650278"/>
          </a:xfrm>
          <a:prstGeom prst="pie">
            <a:avLst>
              <a:gd name="adj1" fmla="val 3228523"/>
              <a:gd name="adj2" fmla="val 8586872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49578E76-8405-06C0-48AF-A0103220C2D5}"/>
              </a:ext>
            </a:extLst>
          </p:cNvPr>
          <p:cNvSpPr/>
          <p:nvPr/>
        </p:nvSpPr>
        <p:spPr>
          <a:xfrm>
            <a:off x="5164455" y="4059261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7DECEC6C-A78D-ECF9-C782-F0E7A43435A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89653" y="2605621"/>
            <a:ext cx="2778589" cy="163804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557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291F1-B6EC-18BB-E0C6-1D40F6DB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9407775" y="2067346"/>
            <a:ext cx="307724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7272518" y="4169143"/>
            <a:ext cx="2778588" cy="7995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ViewPlus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the lowest market share between the three streaming platforms. </a:t>
            </a:r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AB4E14F-738C-C240-7FAC-5057679477A6}"/>
              </a:ext>
            </a:extLst>
          </p:cNvPr>
          <p:cNvSpPr/>
          <p:nvPr/>
        </p:nvSpPr>
        <p:spPr>
          <a:xfrm>
            <a:off x="4265303" y="2151038"/>
            <a:ext cx="2672525" cy="2650278"/>
          </a:xfrm>
          <a:prstGeom prst="pie">
            <a:avLst>
              <a:gd name="adj1" fmla="val 3228523"/>
              <a:gd name="adj2" fmla="val 8586872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49578E76-8405-06C0-48AF-A0103220C2D5}"/>
              </a:ext>
            </a:extLst>
          </p:cNvPr>
          <p:cNvSpPr/>
          <p:nvPr/>
        </p:nvSpPr>
        <p:spPr>
          <a:xfrm>
            <a:off x="5164455" y="4059261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7DECEC6C-A78D-ECF9-C782-F0E7A43435A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89653" y="2605621"/>
            <a:ext cx="2778589" cy="163804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8089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291F1-B6EC-18BB-E0C6-1D40F6DB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9407775" y="2067346"/>
            <a:ext cx="307724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7748768" y="2908762"/>
            <a:ext cx="2778588" cy="7995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StreamHub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the highest market share between the three streaming platforms. </a:t>
            </a:r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AB4E14F-738C-C240-7FAC-5057679477A6}"/>
              </a:ext>
            </a:extLst>
          </p:cNvPr>
          <p:cNvSpPr/>
          <p:nvPr/>
        </p:nvSpPr>
        <p:spPr>
          <a:xfrm>
            <a:off x="4265303" y="2151038"/>
            <a:ext cx="2672525" cy="2650278"/>
          </a:xfrm>
          <a:prstGeom prst="pie">
            <a:avLst>
              <a:gd name="adj1" fmla="val 16208864"/>
              <a:gd name="adj2" fmla="val 3279553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49578E76-8405-06C0-48AF-A0103220C2D5}"/>
              </a:ext>
            </a:extLst>
          </p:cNvPr>
          <p:cNvSpPr/>
          <p:nvPr/>
        </p:nvSpPr>
        <p:spPr>
          <a:xfrm>
            <a:off x="5947856" y="3124137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7DECEC6C-A78D-ECF9-C782-F0E7A43435A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573054" y="2263269"/>
            <a:ext cx="2047327" cy="104527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4168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C4C347-9DF9-CCCB-58B2-FE090914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“Pie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190092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75FD21-EA92-FD19-19EA-75304EC96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36242019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27CFD2-E742-D66D-9E87-4B2233CBF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0298"/>
            <a:ext cx="7032843" cy="387761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594699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366021" y="-123609"/>
            <a:ext cx="316227" cy="4264041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099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644DDF-53F4-1FF8-6956-7328D6B93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4862076"/>
            <a:ext cx="6118442" cy="4657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27806"/>
            <a:ext cx="7032843" cy="4001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 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the first numeric variable.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BF0C1-090A-CF65-BFCD-A79849F74480}"/>
              </a:ext>
            </a:extLst>
          </p:cNvPr>
          <p:cNvSpPr/>
          <p:nvPr/>
        </p:nvSpPr>
        <p:spPr>
          <a:xfrm>
            <a:off x="8801100" y="4839276"/>
            <a:ext cx="914400" cy="4885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17" idx="1"/>
          </p:cNvCxnSpPr>
          <p:nvPr/>
        </p:nvCxnSpPr>
        <p:spPr>
          <a:xfrm rot="5400000" flipH="1" flipV="1">
            <a:off x="7192698" y="2886963"/>
            <a:ext cx="524294" cy="34259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3890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232219-57BD-4376-646E-EE040126C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14700" y="2191374"/>
            <a:ext cx="6400800" cy="273698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represents the second numeric variable.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7677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2200275"/>
            <a:ext cx="632043" cy="27051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rot="10800000">
            <a:off x="1442541" y="2540605"/>
            <a:ext cx="1240116" cy="1012221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967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B14F6D-4654-4D08-2B05-F85777EC1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3"/>
            <a:ext cx="7032843" cy="117830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78659" y="5287763"/>
            <a:ext cx="7036842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332220" y="2601883"/>
            <a:ext cx="3383281" cy="26858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128770-22A5-376A-33E9-30AE9FFF22CB}"/>
              </a:ext>
            </a:extLst>
          </p:cNvPr>
          <p:cNvSpPr/>
          <p:nvPr/>
        </p:nvSpPr>
        <p:spPr>
          <a:xfrm>
            <a:off x="5950225" y="2857480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FAB226-819F-1106-0DEF-FECB576D248B}"/>
              </a:ext>
            </a:extLst>
          </p:cNvPr>
          <p:cNvCxnSpPr>
            <a:cxnSpLocks/>
          </p:cNvCxnSpPr>
          <p:nvPr/>
        </p:nvCxnSpPr>
        <p:spPr>
          <a:xfrm>
            <a:off x="6053051" y="3022988"/>
            <a:ext cx="0" cy="196811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AC787-DFBD-DEC8-A366-ACB5A2C0FB19}"/>
              </a:ext>
            </a:extLst>
          </p:cNvPr>
          <p:cNvCxnSpPr>
            <a:cxnSpLocks/>
          </p:cNvCxnSpPr>
          <p:nvPr/>
        </p:nvCxnSpPr>
        <p:spPr>
          <a:xfrm flipV="1">
            <a:off x="3177540" y="2933680"/>
            <a:ext cx="2772685" cy="3256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5B020CC-97A6-7288-84BC-CF9AAD556F9E}"/>
              </a:ext>
            </a:extLst>
          </p:cNvPr>
          <p:cNvSpPr/>
          <p:nvPr/>
        </p:nvSpPr>
        <p:spPr>
          <a:xfrm>
            <a:off x="2678658" y="3319651"/>
            <a:ext cx="3095226" cy="196811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092258" y="3261314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Points: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 individual data values as dots.</a:t>
            </a:r>
          </a:p>
        </p:txBody>
      </p: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831E2801-ABDB-A393-2FED-1B00D637C8A6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>
            <a:off x="6115733" y="2940234"/>
            <a:ext cx="2326651" cy="957890"/>
          </a:xfrm>
          <a:prstGeom prst="curvedConnector4">
            <a:avLst>
              <a:gd name="adj1" fmla="val 20986"/>
              <a:gd name="adj2" fmla="val 12386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2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25186351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B41BF6-CD16-04D2-E036-79D7FB77F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2101820"/>
            <a:ext cx="5303593" cy="28265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78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001001" y="2101820"/>
            <a:ext cx="1714500" cy="79955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7986250" y="2921697"/>
            <a:ext cx="1741405" cy="200666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9715501" y="2501597"/>
            <a:ext cx="747248" cy="69444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categories if different colored dots are used.</a:t>
            </a:r>
          </a:p>
        </p:txBody>
      </p:sp>
    </p:spTree>
    <p:extLst>
      <p:ext uri="{BB962C8B-B14F-4D97-AF65-F5344CB8AC3E}">
        <p14:creationId xmlns:p14="http://schemas.microsoft.com/office/powerpoint/2010/main" val="26311485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2BCBD1-50E1-1886-FF97-A945BF31B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3"/>
            <a:ext cx="7032843" cy="390422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7534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C6FB9-CAC5-9052-B3C0-755D91F48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435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2"/>
            <a:ext cx="7032843" cy="120296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1BE644-CE58-2D1C-B789-40A417D0DD57}"/>
              </a:ext>
            </a:extLst>
          </p:cNvPr>
          <p:cNvSpPr/>
          <p:nvPr/>
        </p:nvSpPr>
        <p:spPr>
          <a:xfrm>
            <a:off x="6332221" y="2626546"/>
            <a:ext cx="1641070" cy="26612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5959750" y="286700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6053051" y="3022988"/>
            <a:ext cx="0" cy="196811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177540" y="2933680"/>
            <a:ext cx="2772685" cy="3256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204FA15-FF9B-B8B2-B72E-265CC2E0130C}"/>
              </a:ext>
            </a:extLst>
          </p:cNvPr>
          <p:cNvSpPr/>
          <p:nvPr/>
        </p:nvSpPr>
        <p:spPr>
          <a:xfrm>
            <a:off x="2678658" y="3319651"/>
            <a:ext cx="3095226" cy="196811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785FC2D0-9655-C45E-A3CD-F7A0FB02BEB0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6125258" y="2949759"/>
            <a:ext cx="2773478" cy="906959"/>
          </a:xfrm>
          <a:prstGeom prst="curvedConnector4">
            <a:avLst>
              <a:gd name="adj1" fmla="val 25038"/>
              <a:gd name="adj2" fmla="val 12520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287763"/>
            <a:ext cx="7048993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3">
            <a:extLst>
              <a:ext uri="{FF2B5EF4-FFF2-40B4-BE49-F238E27FC236}">
                <a16:creationId xmlns:a16="http://schemas.microsoft.com/office/drawing/2014/main" id="{C0019C49-1312-FE86-0DFC-70068E0C1614}"/>
              </a:ext>
            </a:extLst>
          </p:cNvPr>
          <p:cNvSpPr/>
          <p:nvPr/>
        </p:nvSpPr>
        <p:spPr>
          <a:xfrm>
            <a:off x="8001001" y="2636071"/>
            <a:ext cx="1714500" cy="2027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73292" y="2857480"/>
            <a:ext cx="1754364" cy="243028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504584" y="3010806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one student from Tech Valley University studied for 11 hours for the exam and scored 92%.</a:t>
            </a:r>
          </a:p>
        </p:txBody>
      </p:sp>
    </p:spTree>
    <p:extLst>
      <p:ext uri="{BB962C8B-B14F-4D97-AF65-F5344CB8AC3E}">
        <p14:creationId xmlns:p14="http://schemas.microsoft.com/office/powerpoint/2010/main" val="24093167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3"/>
            <a:ext cx="7032843" cy="8967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1BE644-CE58-2D1C-B789-40A417D0DD57}"/>
              </a:ext>
            </a:extLst>
          </p:cNvPr>
          <p:cNvSpPr/>
          <p:nvPr/>
        </p:nvSpPr>
        <p:spPr>
          <a:xfrm>
            <a:off x="3870054" y="2320356"/>
            <a:ext cx="4103237" cy="296740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3488055" y="4541624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3590881" y="4697607"/>
            <a:ext cx="0" cy="293493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228975" y="4608299"/>
            <a:ext cx="259080" cy="304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204FA15-FF9B-B8B2-B72E-265CC2E0130C}"/>
              </a:ext>
            </a:extLst>
          </p:cNvPr>
          <p:cNvSpPr/>
          <p:nvPr/>
        </p:nvSpPr>
        <p:spPr>
          <a:xfrm>
            <a:off x="2678658" y="4866659"/>
            <a:ext cx="695732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785FC2D0-9655-C45E-A3CD-F7A0FB02BEB0}"/>
              </a:ext>
            </a:extLst>
          </p:cNvPr>
          <p:cNvCxnSpPr>
            <a:cxnSpLocks/>
            <a:stCxn id="28" idx="0"/>
            <a:endCxn id="7" idx="2"/>
          </p:cNvCxnSpPr>
          <p:nvPr/>
        </p:nvCxnSpPr>
        <p:spPr>
          <a:xfrm rot="16200000" flipV="1">
            <a:off x="1761512" y="2732326"/>
            <a:ext cx="1607796" cy="2010799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287763"/>
            <a:ext cx="7048993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3">
            <a:extLst>
              <a:ext uri="{FF2B5EF4-FFF2-40B4-BE49-F238E27FC236}">
                <a16:creationId xmlns:a16="http://schemas.microsoft.com/office/drawing/2014/main" id="{C0019C49-1312-FE86-0DFC-70068E0C1614}"/>
              </a:ext>
            </a:extLst>
          </p:cNvPr>
          <p:cNvSpPr/>
          <p:nvPr/>
        </p:nvSpPr>
        <p:spPr>
          <a:xfrm>
            <a:off x="8001001" y="2321746"/>
            <a:ext cx="1714500" cy="2027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73292" y="2544850"/>
            <a:ext cx="1754364" cy="274291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DE074B-0110-7C8D-72C6-3FC0126B8D57}"/>
              </a:ext>
            </a:extLst>
          </p:cNvPr>
          <p:cNvSpPr/>
          <p:nvPr/>
        </p:nvSpPr>
        <p:spPr>
          <a:xfrm>
            <a:off x="2678653" y="2316376"/>
            <a:ext cx="1191401" cy="20366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75383" y="2097441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the student with the lowest score (75) has studied 5 hours in total and belongs to the </a:t>
            </a:r>
            <a:r>
              <a:rPr lang="en-US" sz="1200" b="1" dirty="0">
                <a:solidFill>
                  <a:srgbClr val="0068C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Ocean State Institute.</a:t>
            </a:r>
          </a:p>
        </p:txBody>
      </p:sp>
    </p:spTree>
    <p:extLst>
      <p:ext uri="{BB962C8B-B14F-4D97-AF65-F5344CB8AC3E}">
        <p14:creationId xmlns:p14="http://schemas.microsoft.com/office/powerpoint/2010/main" val="4282012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3"/>
            <a:ext cx="7032843" cy="73460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7598050" y="2268316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7691351" y="2433824"/>
            <a:ext cx="0" cy="2557276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095625" y="2344516"/>
            <a:ext cx="4492900" cy="52761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204FA15-FF9B-B8B2-B72E-265CC2E0130C}"/>
              </a:ext>
            </a:extLst>
          </p:cNvPr>
          <p:cNvSpPr/>
          <p:nvPr/>
        </p:nvSpPr>
        <p:spPr>
          <a:xfrm>
            <a:off x="2678657" y="2583603"/>
            <a:ext cx="4763241" cy="270415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785FC2D0-9655-C45E-A3CD-F7A0FB02BEB0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7763558" y="1908207"/>
            <a:ext cx="1104218" cy="44286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287763"/>
            <a:ext cx="7048993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3">
            <a:extLst>
              <a:ext uri="{FF2B5EF4-FFF2-40B4-BE49-F238E27FC236}">
                <a16:creationId xmlns:a16="http://schemas.microsoft.com/office/drawing/2014/main" id="{C0019C49-1312-FE86-0DFC-70068E0C1614}"/>
              </a:ext>
            </a:extLst>
          </p:cNvPr>
          <p:cNvSpPr/>
          <p:nvPr/>
        </p:nvSpPr>
        <p:spPr>
          <a:xfrm>
            <a:off x="8001001" y="2636071"/>
            <a:ext cx="1714500" cy="2027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73292" y="2857480"/>
            <a:ext cx="1754364" cy="243028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B41AF-CBFF-9E11-040F-72D17E44B020}"/>
              </a:ext>
            </a:extLst>
          </p:cNvPr>
          <p:cNvSpPr/>
          <p:nvPr/>
        </p:nvSpPr>
        <p:spPr>
          <a:xfrm>
            <a:off x="7961136" y="2158190"/>
            <a:ext cx="1754364" cy="45883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858251" y="1499538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student with the highest score (96) has studied 15 hours in total and belongs to </a:t>
            </a:r>
            <a:r>
              <a:rPr lang="en-US" sz="1200" b="1" dirty="0">
                <a:solidFill>
                  <a:srgbClr val="FF2B2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Tech Valley University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28682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3"/>
            <a:ext cx="7032843" cy="73460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7598050" y="2268316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7691351" y="2433824"/>
            <a:ext cx="0" cy="2557276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095625" y="2344516"/>
            <a:ext cx="4492900" cy="52761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038823"/>
            <a:ext cx="7048993" cy="67004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61136" y="2857480"/>
            <a:ext cx="1766520" cy="218134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B41AF-CBFF-9E11-040F-72D17E44B020}"/>
              </a:ext>
            </a:extLst>
          </p:cNvPr>
          <p:cNvSpPr/>
          <p:nvPr/>
        </p:nvSpPr>
        <p:spPr>
          <a:xfrm>
            <a:off x="7961136" y="2158190"/>
            <a:ext cx="1754364" cy="6992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E6F767-236C-8F62-8A7D-55779A825C60}"/>
              </a:ext>
            </a:extLst>
          </p:cNvPr>
          <p:cNvSpPr/>
          <p:nvPr/>
        </p:nvSpPr>
        <p:spPr>
          <a:xfrm>
            <a:off x="3488055" y="4541624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2DD22B-AB7A-FCAA-60C9-83916F6DD32A}"/>
              </a:ext>
            </a:extLst>
          </p:cNvPr>
          <p:cNvCxnSpPr>
            <a:cxnSpLocks/>
          </p:cNvCxnSpPr>
          <p:nvPr/>
        </p:nvCxnSpPr>
        <p:spPr>
          <a:xfrm>
            <a:off x="3590881" y="4697607"/>
            <a:ext cx="0" cy="293493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3BB093-3D75-C2BA-FD3D-881373704F60}"/>
              </a:ext>
            </a:extLst>
          </p:cNvPr>
          <p:cNvCxnSpPr>
            <a:cxnSpLocks/>
          </p:cNvCxnSpPr>
          <p:nvPr/>
        </p:nvCxnSpPr>
        <p:spPr>
          <a:xfrm flipV="1">
            <a:off x="3228975" y="4608299"/>
            <a:ext cx="259080" cy="304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5EA2F32E-DD17-0780-C00B-7C21E9B37CEB}"/>
              </a:ext>
            </a:extLst>
          </p:cNvPr>
          <p:cNvSpPr/>
          <p:nvPr/>
        </p:nvSpPr>
        <p:spPr>
          <a:xfrm>
            <a:off x="3032944" y="2379872"/>
            <a:ext cx="250201" cy="2327259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096664FB-891E-EE22-5848-4212FAC6D221}"/>
              </a:ext>
            </a:extLst>
          </p:cNvPr>
          <p:cNvSpPr/>
          <p:nvPr/>
        </p:nvSpPr>
        <p:spPr>
          <a:xfrm>
            <a:off x="119620" y="2151075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exam scores vary between 75% and 97%.</a:t>
            </a:r>
          </a:p>
        </p:txBody>
      </p:sp>
      <p:cxnSp>
        <p:nvCxnSpPr>
          <p:cNvPr id="18" name="Curved Connector 27">
            <a:extLst>
              <a:ext uri="{FF2B5EF4-FFF2-40B4-BE49-F238E27FC236}">
                <a16:creationId xmlns:a16="http://schemas.microsoft.com/office/drawing/2014/main" id="{314C4934-112D-879A-1881-F9393D42E1EC}"/>
              </a:ext>
            </a:extLst>
          </p:cNvPr>
          <p:cNvCxnSpPr>
            <a:cxnSpLocks/>
            <a:endCxn id="17" idx="2"/>
          </p:cNvCxnSpPr>
          <p:nvPr/>
        </p:nvCxnSpPr>
        <p:spPr>
          <a:xfrm rot="10800000">
            <a:off x="1361192" y="2955573"/>
            <a:ext cx="1609071" cy="43311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0378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3CBFCE-67A6-626D-061C-91025A98E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7476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1C7E37-3A9B-72BE-9402-5172C912C121}"/>
              </a:ext>
            </a:extLst>
          </p:cNvPr>
          <p:cNvCxnSpPr>
            <a:cxnSpLocks/>
          </p:cNvCxnSpPr>
          <p:nvPr/>
        </p:nvCxnSpPr>
        <p:spPr>
          <a:xfrm flipV="1">
            <a:off x="3486291" y="2678447"/>
            <a:ext cx="4286109" cy="19847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B425552-DEFB-62B8-1DC4-957F9D34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749" y="2223373"/>
            <a:ext cx="5235826" cy="306196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5285337"/>
            <a:ext cx="3580074" cy="4377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896101" y="5280548"/>
            <a:ext cx="2803741" cy="44257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262339" y="5285337"/>
            <a:ext cx="633762" cy="4377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20">
            <a:extLst>
              <a:ext uri="{FF2B5EF4-FFF2-40B4-BE49-F238E27FC236}">
                <a16:creationId xmlns:a16="http://schemas.microsoft.com/office/drawing/2014/main" id="{0D858D51-C2FA-0DCB-52C3-577BEAA08728}"/>
              </a:ext>
            </a:extLst>
          </p:cNvPr>
          <p:cNvSpPr/>
          <p:nvPr/>
        </p:nvSpPr>
        <p:spPr>
          <a:xfrm>
            <a:off x="7216701" y="3013932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Trends: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Overall, we observe that a higher dedicated time of study is correlated to a higher exam score.</a:t>
            </a:r>
          </a:p>
        </p:txBody>
      </p:sp>
      <p:cxnSp>
        <p:nvCxnSpPr>
          <p:cNvPr id="36" name="Curved Connector 27">
            <a:extLst>
              <a:ext uri="{FF2B5EF4-FFF2-40B4-BE49-F238E27FC236}">
                <a16:creationId xmlns:a16="http://schemas.microsoft.com/office/drawing/2014/main" id="{AA01000F-5422-1B93-926E-B9CE4A3E803F}"/>
              </a:ext>
            </a:extLst>
          </p:cNvPr>
          <p:cNvCxnSpPr>
            <a:cxnSpLocks/>
          </p:cNvCxnSpPr>
          <p:nvPr/>
        </p:nvCxnSpPr>
        <p:spPr>
          <a:xfrm>
            <a:off x="6334125" y="3013932"/>
            <a:ext cx="882576" cy="402249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3185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3CBFCE-67A6-626D-061C-91025A98E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7476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1C7E37-3A9B-72BE-9402-5172C912C121}"/>
              </a:ext>
            </a:extLst>
          </p:cNvPr>
          <p:cNvCxnSpPr>
            <a:cxnSpLocks/>
          </p:cNvCxnSpPr>
          <p:nvPr/>
        </p:nvCxnSpPr>
        <p:spPr>
          <a:xfrm flipV="1">
            <a:off x="3486291" y="2678447"/>
            <a:ext cx="4286109" cy="19847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B425552-DEFB-62B8-1DC4-957F9D34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749" y="2223373"/>
            <a:ext cx="5235826" cy="306196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5285337"/>
            <a:ext cx="3580074" cy="4377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896101" y="5280548"/>
            <a:ext cx="2803741" cy="44257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262339" y="5285337"/>
            <a:ext cx="633762" cy="4377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20">
            <a:extLst>
              <a:ext uri="{FF2B5EF4-FFF2-40B4-BE49-F238E27FC236}">
                <a16:creationId xmlns:a16="http://schemas.microsoft.com/office/drawing/2014/main" id="{0D858D51-C2FA-0DCB-52C3-577BEAA08728}"/>
              </a:ext>
            </a:extLst>
          </p:cNvPr>
          <p:cNvSpPr/>
          <p:nvPr/>
        </p:nvSpPr>
        <p:spPr>
          <a:xfrm>
            <a:off x="1789216" y="2130580"/>
            <a:ext cx="3394149" cy="10627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Outliers: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student from Tech Valley University represents an outlier. Even though he had a high amount of study time, his score is low compared to other students with a similar amount of study time.</a:t>
            </a:r>
          </a:p>
        </p:txBody>
      </p:sp>
      <p:cxnSp>
        <p:nvCxnSpPr>
          <p:cNvPr id="36" name="Curved Connector 27">
            <a:extLst>
              <a:ext uri="{FF2B5EF4-FFF2-40B4-BE49-F238E27FC236}">
                <a16:creationId xmlns:a16="http://schemas.microsoft.com/office/drawing/2014/main" id="{AA01000F-5422-1B93-926E-B9CE4A3E803F}"/>
              </a:ext>
            </a:extLst>
          </p:cNvPr>
          <p:cNvCxnSpPr>
            <a:cxnSpLocks/>
            <a:stCxn id="8" idx="7"/>
            <a:endCxn id="32" idx="2"/>
          </p:cNvCxnSpPr>
          <p:nvPr/>
        </p:nvCxnSpPr>
        <p:spPr>
          <a:xfrm rot="16200000" flipV="1">
            <a:off x="4559254" y="2120378"/>
            <a:ext cx="887327" cy="303325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7AE8140-C1AB-B67D-B03F-6DAAFA6F36B6}"/>
              </a:ext>
            </a:extLst>
          </p:cNvPr>
          <p:cNvSpPr/>
          <p:nvPr/>
        </p:nvSpPr>
        <p:spPr>
          <a:xfrm>
            <a:off x="6378273" y="4056429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FF7FCA-6E8E-96CD-4E1F-86021E9A67E1}"/>
              </a:ext>
            </a:extLst>
          </p:cNvPr>
          <p:cNvCxnSpPr>
            <a:cxnSpLocks/>
          </p:cNvCxnSpPr>
          <p:nvPr/>
        </p:nvCxnSpPr>
        <p:spPr>
          <a:xfrm>
            <a:off x="6481099" y="4212412"/>
            <a:ext cx="0" cy="572967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B33FBB-1BAF-89ED-9AFB-582672F60C51}"/>
              </a:ext>
            </a:extLst>
          </p:cNvPr>
          <p:cNvCxnSpPr>
            <a:cxnSpLocks/>
          </p:cNvCxnSpPr>
          <p:nvPr/>
        </p:nvCxnSpPr>
        <p:spPr>
          <a:xfrm>
            <a:off x="3299206" y="4123104"/>
            <a:ext cx="307906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0DB39FED-BEA8-92D1-BADD-527C2D7FAE3B}"/>
              </a:ext>
            </a:extLst>
          </p:cNvPr>
          <p:cNvSpPr/>
          <p:nvPr/>
        </p:nvSpPr>
        <p:spPr>
          <a:xfrm>
            <a:off x="7223270" y="3602180"/>
            <a:ext cx="4630638" cy="111213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What exactly is an outlier?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An outlier is a data point that stands out because it’s very different from other data points. In this chart, it’s a student who studied for many hours but still scored lower than expected compared to others with similar study times. </a:t>
            </a:r>
          </a:p>
        </p:txBody>
      </p:sp>
    </p:spTree>
    <p:extLst>
      <p:ext uri="{BB962C8B-B14F-4D97-AF65-F5344CB8AC3E}">
        <p14:creationId xmlns:p14="http://schemas.microsoft.com/office/powerpoint/2010/main" val="10513426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59457E-93D9-8D8F-83AC-F7F0F8F4F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“Scatter Plot”.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63867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69446"/>
            <a:ext cx="6623549" cy="67823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6096000" y="1488288"/>
            <a:ext cx="3311773" cy="358115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803639" y="2163022"/>
            <a:ext cx="1109270" cy="48118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912909" y="1823903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in France, the consumption of coffee is around 8 kg per capita.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5803641" y="2653537"/>
            <a:ext cx="0" cy="195578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5658808" y="264420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413240" y="2660290"/>
            <a:ext cx="2245568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2784225" y="1488288"/>
            <a:ext cx="3311773" cy="101385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2784224" y="2809110"/>
            <a:ext cx="2797426" cy="226033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8471D5-AB23-27CA-B40B-7AB2CFBB6424}"/>
              </a:ext>
            </a:extLst>
          </p:cNvPr>
          <p:cNvCxnSpPr>
            <a:cxnSpLocks/>
          </p:cNvCxnSpPr>
          <p:nvPr/>
        </p:nvCxnSpPr>
        <p:spPr>
          <a:xfrm>
            <a:off x="5671455" y="460932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6988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31A51-8336-F9A1-0120-3D7B41694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14674370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4FE5045-6D7D-6653-1B2B-E5DCD4C31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734689"/>
            <a:ext cx="7032843" cy="39932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8" y="1409213"/>
            <a:ext cx="4861143" cy="30528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24660" y="81954"/>
            <a:ext cx="452025" cy="3717117"/>
          </a:xfrm>
          <a:prstGeom prst="curvedConnector3">
            <a:avLst>
              <a:gd name="adj1" fmla="val 15057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775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092C0E-CD7F-D8BA-30C3-649A94BBF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4862076"/>
            <a:ext cx="6299415" cy="4657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23365"/>
            <a:ext cx="7032843" cy="4045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BF0C1-090A-CF65-BFCD-A79849F74480}"/>
              </a:ext>
            </a:extLst>
          </p:cNvPr>
          <p:cNvSpPr/>
          <p:nvPr/>
        </p:nvSpPr>
        <p:spPr>
          <a:xfrm>
            <a:off x="8982074" y="4839276"/>
            <a:ext cx="733425" cy="48408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17" idx="1"/>
          </p:cNvCxnSpPr>
          <p:nvPr/>
        </p:nvCxnSpPr>
        <p:spPr>
          <a:xfrm rot="5400000" flipH="1" flipV="1">
            <a:off x="7237941" y="2932206"/>
            <a:ext cx="524294" cy="3335447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807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1313FB-192C-91AE-757E-ED7AAE86B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280178" y="1929640"/>
            <a:ext cx="6435322" cy="29987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interval.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4"/>
            <a:ext cx="7032843" cy="5060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1929639"/>
            <a:ext cx="597520" cy="297573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rot="10800000">
            <a:off x="1442542" y="2540605"/>
            <a:ext cx="1240117" cy="87690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537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5A92B7-54BF-F9F7-2377-DE43ABC1D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4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5143542"/>
            <a:ext cx="7032843" cy="56532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702246" y="2060393"/>
            <a:ext cx="3013255" cy="30831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2060392"/>
            <a:ext cx="3365377" cy="30831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94720-D4CF-E60C-DD7C-CD897D2422A2}"/>
              </a:ext>
            </a:extLst>
          </p:cNvPr>
          <p:cNvCxnSpPr>
            <a:cxnSpLocks/>
          </p:cNvCxnSpPr>
          <p:nvPr/>
        </p:nvCxnSpPr>
        <p:spPr>
          <a:xfrm>
            <a:off x="6375141" y="3079973"/>
            <a:ext cx="0" cy="173889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DAAAD7-2469-68C0-C717-23888A26C46C}"/>
              </a:ext>
            </a:extLst>
          </p:cNvPr>
          <p:cNvCxnSpPr>
            <a:cxnSpLocks/>
          </p:cNvCxnSpPr>
          <p:nvPr/>
        </p:nvCxnSpPr>
        <p:spPr>
          <a:xfrm>
            <a:off x="6230308" y="3079973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1233B3-9CB1-6778-4738-9BDB79030928}"/>
              </a:ext>
            </a:extLst>
          </p:cNvPr>
          <p:cNvCxnSpPr>
            <a:cxnSpLocks/>
          </p:cNvCxnSpPr>
          <p:nvPr/>
        </p:nvCxnSpPr>
        <p:spPr>
          <a:xfrm>
            <a:off x="6230100" y="4806768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8D92624F-8D40-14B6-42C5-388A5EF44D34}"/>
              </a:ext>
            </a:extLst>
          </p:cNvPr>
          <p:cNvSpPr/>
          <p:nvPr/>
        </p:nvSpPr>
        <p:spPr>
          <a:xfrm>
            <a:off x="7106699" y="3001811"/>
            <a:ext cx="2700251" cy="9233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Bars: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 data values as rectangular bars. The height of each bar is proportional to the value it represents.</a:t>
            </a:r>
          </a:p>
        </p:txBody>
      </p:sp>
      <p:cxnSp>
        <p:nvCxnSpPr>
          <p:cNvPr id="12" name="Curved Connector 27">
            <a:extLst>
              <a:ext uri="{FF2B5EF4-FFF2-40B4-BE49-F238E27FC236}">
                <a16:creationId xmlns:a16="http://schemas.microsoft.com/office/drawing/2014/main" id="{8CD9BA8A-3B7D-EB3B-C359-E56A96C34DC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641128" y="3394508"/>
            <a:ext cx="465571" cy="6898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23">
            <a:extLst>
              <a:ext uri="{FF2B5EF4-FFF2-40B4-BE49-F238E27FC236}">
                <a16:creationId xmlns:a16="http://schemas.microsoft.com/office/drawing/2014/main" id="{1A12DA13-7E12-0541-9F32-E3151CE007CC}"/>
              </a:ext>
            </a:extLst>
          </p:cNvPr>
          <p:cNvSpPr/>
          <p:nvPr/>
        </p:nvSpPr>
        <p:spPr>
          <a:xfrm>
            <a:off x="6073746" y="2743200"/>
            <a:ext cx="602788" cy="240481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9E189-838F-C89C-57BD-FE49B11E5524}"/>
              </a:ext>
            </a:extLst>
          </p:cNvPr>
          <p:cNvSpPr/>
          <p:nvPr/>
        </p:nvSpPr>
        <p:spPr>
          <a:xfrm>
            <a:off x="6048035" y="2060393"/>
            <a:ext cx="654212" cy="66375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058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1484E0-3AF8-5373-8158-9425BE26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6" y="1995996"/>
            <a:ext cx="6230113" cy="293236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4"/>
            <a:ext cx="7032843" cy="57241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924925" y="2000436"/>
            <a:ext cx="790575" cy="81975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8912769" y="2820188"/>
            <a:ext cx="814886" cy="21081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9715500" y="2410312"/>
            <a:ext cx="747249" cy="78572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category that each color in the chart represents.</a:t>
            </a:r>
          </a:p>
        </p:txBody>
      </p:sp>
    </p:spTree>
    <p:extLst>
      <p:ext uri="{BB962C8B-B14F-4D97-AF65-F5344CB8AC3E}">
        <p14:creationId xmlns:p14="http://schemas.microsoft.com/office/powerpoint/2010/main" val="10562517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BE9AA7-24B0-B53B-A872-ABD4F6A07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5"/>
            <a:ext cx="7032843" cy="38844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2472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67761A-66E0-EDB2-E208-8905E16B9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286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0BFEBD-7C9C-02DF-97CD-4EE1C9BD2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394522" y="3511551"/>
            <a:ext cx="0" cy="8667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6281388" y="353060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050381" y="3530601"/>
            <a:ext cx="323100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1201E-0EAB-1968-661D-E29BDCA39C8E}"/>
              </a:ext>
            </a:extLst>
          </p:cNvPr>
          <p:cNvCxnSpPr>
            <a:cxnSpLocks/>
          </p:cNvCxnSpPr>
          <p:nvPr/>
        </p:nvCxnSpPr>
        <p:spPr>
          <a:xfrm>
            <a:off x="6281388" y="437832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5" y="4814596"/>
            <a:ext cx="3413736" cy="9085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717298" y="2535432"/>
            <a:ext cx="2982545" cy="318769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096000" y="5133975"/>
            <a:ext cx="621297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23AF9-A922-7CEF-626F-63DFD42B2DE7}"/>
              </a:ext>
            </a:extLst>
          </p:cNvPr>
          <p:cNvSpPr/>
          <p:nvPr/>
        </p:nvSpPr>
        <p:spPr>
          <a:xfrm>
            <a:off x="2682264" y="2350937"/>
            <a:ext cx="4035034" cy="89755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61071F-4862-7583-8C6C-00920C160055}"/>
              </a:ext>
            </a:extLst>
          </p:cNvPr>
          <p:cNvCxnSpPr>
            <a:cxnSpLocks/>
          </p:cNvCxnSpPr>
          <p:nvPr/>
        </p:nvCxnSpPr>
        <p:spPr>
          <a:xfrm>
            <a:off x="3059906" y="4378326"/>
            <a:ext cx="3221482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485628" y="3095625"/>
            <a:ext cx="4055428" cy="11028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How to find partial values in a staked chart?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stacked bar chart, each layer adds to the one below. To find the value for a specific category (e.g., “Tea" in UK), subtract the “Coffee” layer below it from the total height at “Tea.""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29" idx="2"/>
          </p:cNvCxnSpPr>
          <p:nvPr/>
        </p:nvCxnSpPr>
        <p:spPr>
          <a:xfrm rot="10800000">
            <a:off x="1354754" y="2710984"/>
            <a:ext cx="1591241" cy="90851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92735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666D93B5-8B77-5B7A-BEE9-9B8ABB4EAD68}"/>
              </a:ext>
            </a:extLst>
          </p:cNvPr>
          <p:cNvSpPr/>
          <p:nvPr/>
        </p:nvSpPr>
        <p:spPr>
          <a:xfrm>
            <a:off x="190105" y="1962256"/>
            <a:ext cx="2329295" cy="74872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Partial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consumption of tee in UK is around 5 liter per capita.</a:t>
            </a:r>
          </a:p>
        </p:txBody>
      </p:sp>
      <p:sp>
        <p:nvSpPr>
          <p:cNvPr id="33" name="Rounded Rectangle 23">
            <a:extLst>
              <a:ext uri="{FF2B5EF4-FFF2-40B4-BE49-F238E27FC236}">
                <a16:creationId xmlns:a16="http://schemas.microsoft.com/office/drawing/2014/main" id="{888838B1-D4EC-6A78-7671-CD84A4C76DB0}"/>
              </a:ext>
            </a:extLst>
          </p:cNvPr>
          <p:cNvSpPr/>
          <p:nvPr/>
        </p:nvSpPr>
        <p:spPr>
          <a:xfrm>
            <a:off x="2969873" y="3530600"/>
            <a:ext cx="250201" cy="847725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212762-9C96-2A9B-CD36-BC7E00D059D6}"/>
              </a:ext>
            </a:extLst>
          </p:cNvPr>
          <p:cNvSpPr/>
          <p:nvPr/>
        </p:nvSpPr>
        <p:spPr>
          <a:xfrm>
            <a:off x="6717297" y="2350937"/>
            <a:ext cx="2283828" cy="18449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3">
            <a:extLst>
              <a:ext uri="{FF2B5EF4-FFF2-40B4-BE49-F238E27FC236}">
                <a16:creationId xmlns:a16="http://schemas.microsoft.com/office/drawing/2014/main" id="{FF0CBF73-07B8-BC38-5284-659E4D45FD47}"/>
              </a:ext>
            </a:extLst>
          </p:cNvPr>
          <p:cNvSpPr/>
          <p:nvPr/>
        </p:nvSpPr>
        <p:spPr>
          <a:xfrm>
            <a:off x="9001125" y="2359819"/>
            <a:ext cx="698718" cy="166731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945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DE0211-084E-27F0-1011-7A84EB131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F5514E5-3A9E-9EC5-A910-A04E13096B46}"/>
              </a:ext>
            </a:extLst>
          </p:cNvPr>
          <p:cNvSpPr/>
          <p:nvPr/>
        </p:nvSpPr>
        <p:spPr>
          <a:xfrm>
            <a:off x="6719563" y="2551529"/>
            <a:ext cx="2980279" cy="317159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C0113-982F-AF72-A7C0-EF3F4167D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394787" y="3537742"/>
            <a:ext cx="0" cy="12934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0222E3-546C-E6DA-BC49-6174E07624F2}"/>
              </a:ext>
            </a:extLst>
          </p:cNvPr>
          <p:cNvCxnSpPr>
            <a:cxnSpLocks/>
          </p:cNvCxnSpPr>
          <p:nvPr/>
        </p:nvCxnSpPr>
        <p:spPr>
          <a:xfrm>
            <a:off x="6257840" y="4819243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728351" y="3735951"/>
            <a:ext cx="2606479" cy="89041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consumption of </a:t>
            </a:r>
            <a:r>
              <a:rPr lang="en-US" sz="1200" b="1" dirty="0">
                <a:solidFill>
                  <a:srgbClr val="83C9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Tea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is double the consumption of </a:t>
            </a:r>
            <a:r>
              <a:rPr lang="en-US" sz="1200" b="1" dirty="0">
                <a:solidFill>
                  <a:srgbClr val="0068C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Coffee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in UK.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EC58E5-54F5-6C56-DBC7-25B083DFCB30}"/>
              </a:ext>
            </a:extLst>
          </p:cNvPr>
          <p:cNvSpPr/>
          <p:nvPr/>
        </p:nvSpPr>
        <p:spPr>
          <a:xfrm>
            <a:off x="2682264" y="2838739"/>
            <a:ext cx="3395600" cy="288437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3F9493-C789-8770-0DED-A1715AB935F3}"/>
              </a:ext>
            </a:extLst>
          </p:cNvPr>
          <p:cNvSpPr/>
          <p:nvPr/>
        </p:nvSpPr>
        <p:spPr>
          <a:xfrm>
            <a:off x="6077863" y="5133966"/>
            <a:ext cx="641699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0A76FD-E879-7174-A341-F31C069CACC1}"/>
              </a:ext>
            </a:extLst>
          </p:cNvPr>
          <p:cNvSpPr/>
          <p:nvPr/>
        </p:nvSpPr>
        <p:spPr>
          <a:xfrm>
            <a:off x="2682263" y="2208917"/>
            <a:ext cx="4037299" cy="6298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383F88-655D-2689-F517-E7AF11B896B5}"/>
              </a:ext>
            </a:extLst>
          </p:cNvPr>
          <p:cNvSpPr/>
          <p:nvPr/>
        </p:nvSpPr>
        <p:spPr>
          <a:xfrm>
            <a:off x="2682657" y="1423583"/>
            <a:ext cx="7032843" cy="78533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08936B-5855-6A45-139B-D36CD485D2B3}"/>
              </a:ext>
            </a:extLst>
          </p:cNvPr>
          <p:cNvSpPr/>
          <p:nvPr/>
        </p:nvSpPr>
        <p:spPr>
          <a:xfrm>
            <a:off x="6719562" y="2208908"/>
            <a:ext cx="2370680" cy="3473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FAF27F-F7E3-9506-58E1-41750E3868BD}"/>
              </a:ext>
            </a:extLst>
          </p:cNvPr>
          <p:cNvCxnSpPr>
            <a:cxnSpLocks/>
          </p:cNvCxnSpPr>
          <p:nvPr/>
        </p:nvCxnSpPr>
        <p:spPr>
          <a:xfrm>
            <a:off x="6262603" y="353774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944058-47C7-961A-42DE-64364A444086}"/>
              </a:ext>
            </a:extLst>
          </p:cNvPr>
          <p:cNvCxnSpPr>
            <a:cxnSpLocks/>
          </p:cNvCxnSpPr>
          <p:nvPr/>
        </p:nvCxnSpPr>
        <p:spPr>
          <a:xfrm>
            <a:off x="6262603" y="440729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23">
            <a:extLst>
              <a:ext uri="{FF2B5EF4-FFF2-40B4-BE49-F238E27FC236}">
                <a16:creationId xmlns:a16="http://schemas.microsoft.com/office/drawing/2014/main" id="{5FDD4FAA-63F6-3007-F596-DE08A071B1BE}"/>
              </a:ext>
            </a:extLst>
          </p:cNvPr>
          <p:cNvSpPr/>
          <p:nvPr/>
        </p:nvSpPr>
        <p:spPr>
          <a:xfrm>
            <a:off x="6114138" y="2873770"/>
            <a:ext cx="539075" cy="225541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36" idx="0"/>
            <a:endCxn id="6" idx="0"/>
          </p:cNvCxnSpPr>
          <p:nvPr/>
        </p:nvCxnSpPr>
        <p:spPr>
          <a:xfrm rot="16200000" flipH="1">
            <a:off x="7776542" y="1480903"/>
            <a:ext cx="862181" cy="3647915"/>
          </a:xfrm>
          <a:prstGeom prst="curvedConnector3">
            <a:avLst>
              <a:gd name="adj1" fmla="val -2651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23">
            <a:extLst>
              <a:ext uri="{FF2B5EF4-FFF2-40B4-BE49-F238E27FC236}">
                <a16:creationId xmlns:a16="http://schemas.microsoft.com/office/drawing/2014/main" id="{C76C10D7-12B9-69C1-D8F3-A1D275276CD5}"/>
              </a:ext>
            </a:extLst>
          </p:cNvPr>
          <p:cNvSpPr/>
          <p:nvPr/>
        </p:nvSpPr>
        <p:spPr>
          <a:xfrm>
            <a:off x="9105900" y="2210101"/>
            <a:ext cx="593942" cy="34142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11799"/>
            <a:ext cx="6623549" cy="7358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8351755" y="3101751"/>
            <a:ext cx="1056017" cy="19100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8043183" y="3275045"/>
            <a:ext cx="0" cy="13410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7530823" y="3885177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2784225" y="1488288"/>
            <a:ext cx="6623548" cy="480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2784220" y="3101751"/>
            <a:ext cx="4672071" cy="19100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7670152" y="3885177"/>
            <a:ext cx="0" cy="72414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5127BB-2305-AD87-2FD9-E4492D46C481}"/>
              </a:ext>
            </a:extLst>
          </p:cNvPr>
          <p:cNvCxnSpPr>
            <a:cxnSpLocks/>
          </p:cNvCxnSpPr>
          <p:nvPr/>
        </p:nvCxnSpPr>
        <p:spPr>
          <a:xfrm>
            <a:off x="7906236" y="327504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7530823" y="459464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3">
            <a:extLst>
              <a:ext uri="{FF2B5EF4-FFF2-40B4-BE49-F238E27FC236}">
                <a16:creationId xmlns:a16="http://schemas.microsoft.com/office/drawing/2014/main" id="{375D6925-35F0-C9C3-2B8A-96533AC26EDD}"/>
              </a:ext>
            </a:extLst>
          </p:cNvPr>
          <p:cNvSpPr/>
          <p:nvPr/>
        </p:nvSpPr>
        <p:spPr>
          <a:xfrm>
            <a:off x="7456295" y="3116427"/>
            <a:ext cx="873234" cy="1873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0222E3-546C-E6DA-BC49-6174E07624F2}"/>
              </a:ext>
            </a:extLst>
          </p:cNvPr>
          <p:cNvCxnSpPr>
            <a:cxnSpLocks/>
          </p:cNvCxnSpPr>
          <p:nvPr/>
        </p:nvCxnSpPr>
        <p:spPr>
          <a:xfrm>
            <a:off x="7906236" y="459464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CEF48E6-21F8-573B-A4CA-30B7AF1AB8BE}"/>
              </a:ext>
            </a:extLst>
          </p:cNvPr>
          <p:cNvSpPr/>
          <p:nvPr/>
        </p:nvSpPr>
        <p:spPr>
          <a:xfrm>
            <a:off x="2784220" y="1968524"/>
            <a:ext cx="6623552" cy="11332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15" idx="0"/>
            <a:endCxn id="6" idx="0"/>
          </p:cNvCxnSpPr>
          <p:nvPr/>
        </p:nvCxnSpPr>
        <p:spPr>
          <a:xfrm rot="16200000" flipH="1">
            <a:off x="9136343" y="1872996"/>
            <a:ext cx="50812" cy="2537674"/>
          </a:xfrm>
          <a:prstGeom prst="curvedConnector3">
            <a:avLst>
              <a:gd name="adj1" fmla="val -44989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24993" y="3167239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average coffee consumption in Russia is almost 2x higher than in India.</a:t>
            </a:r>
          </a:p>
        </p:txBody>
      </p:sp>
    </p:spTree>
    <p:extLst>
      <p:ext uri="{BB962C8B-B14F-4D97-AF65-F5344CB8AC3E}">
        <p14:creationId xmlns:p14="http://schemas.microsoft.com/office/powerpoint/2010/main" val="15431573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8216A5-AF07-8402-8994-EC2AAD59E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7" y="1330138"/>
            <a:ext cx="7140094" cy="439777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“Stacked Bar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5364985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52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2014919"/>
            <a:ext cx="5526654" cy="312959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2100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38746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2014919"/>
            <a:ext cx="5526654" cy="312959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2100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1076" y="1408471"/>
            <a:ext cx="2700251" cy="9233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</p:spTree>
    <p:extLst>
      <p:ext uri="{BB962C8B-B14F-4D97-AF65-F5344CB8AC3E}">
        <p14:creationId xmlns:p14="http://schemas.microsoft.com/office/powerpoint/2010/main" val="25039249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201491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29" y="2014919"/>
            <a:ext cx="6008545" cy="351294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2100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1076" y="1408471"/>
            <a:ext cx="2700251" cy="9233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</p:spTree>
    <p:extLst>
      <p:ext uri="{BB962C8B-B14F-4D97-AF65-F5344CB8AC3E}">
        <p14:creationId xmlns:p14="http://schemas.microsoft.com/office/powerpoint/2010/main" val="6504585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201491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29" y="2014919"/>
            <a:ext cx="6008545" cy="351294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2100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1076" y="1408471"/>
            <a:ext cx="2700251" cy="9233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C71F5927-1984-EDB5-5977-FE1F184CA183}"/>
              </a:ext>
            </a:extLst>
          </p:cNvPr>
          <p:cNvSpPr/>
          <p:nvPr/>
        </p:nvSpPr>
        <p:spPr>
          <a:xfrm>
            <a:off x="9192134" y="1419843"/>
            <a:ext cx="2700251" cy="736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Here’s the full unemployment data from the past 2 years. </a:t>
            </a:r>
          </a:p>
        </p:txBody>
      </p:sp>
    </p:spTree>
    <p:extLst>
      <p:ext uri="{BB962C8B-B14F-4D97-AF65-F5344CB8AC3E}">
        <p14:creationId xmlns:p14="http://schemas.microsoft.com/office/powerpoint/2010/main" val="12817593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201491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29" y="2014919"/>
            <a:ext cx="6008545" cy="351294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2100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1076" y="1408471"/>
            <a:ext cx="2700251" cy="9233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714375" y="2416478"/>
            <a:ext cx="4971305" cy="256509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C71F5927-1984-EDB5-5977-FE1F184CA183}"/>
              </a:ext>
            </a:extLst>
          </p:cNvPr>
          <p:cNvSpPr/>
          <p:nvPr/>
        </p:nvSpPr>
        <p:spPr>
          <a:xfrm>
            <a:off x="9192134" y="1419843"/>
            <a:ext cx="2700251" cy="736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Here’s the full unemployment data from the past 2 years. </a:t>
            </a:r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10791825" y="2454063"/>
            <a:ext cx="1005078" cy="8225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97B8DAF7-981A-1A13-615E-322F692C0240}"/>
              </a:ext>
            </a:extLst>
          </p:cNvPr>
          <p:cNvSpPr/>
          <p:nvPr/>
        </p:nvSpPr>
        <p:spPr>
          <a:xfrm>
            <a:off x="6749929" y="2416477"/>
            <a:ext cx="4041895" cy="228544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82D9BD37-B1B6-6089-A2FA-05C40BDF09C0}"/>
              </a:ext>
            </a:extLst>
          </p:cNvPr>
          <p:cNvSpPr/>
          <p:nvPr/>
        </p:nvSpPr>
        <p:spPr>
          <a:xfrm>
            <a:off x="10791824" y="3276600"/>
            <a:ext cx="1038225" cy="14253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9028701" y="3771390"/>
            <a:ext cx="2700251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shows an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trend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fluctuations, followed by a recent decline.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9D2AB73B-82B6-89D6-FDB8-C6CA025125DD}"/>
              </a:ext>
            </a:extLst>
          </p:cNvPr>
          <p:cNvCxnSpPr>
            <a:cxnSpLocks/>
          </p:cNvCxnSpPr>
          <p:nvPr/>
        </p:nvCxnSpPr>
        <p:spPr>
          <a:xfrm flipH="1">
            <a:off x="5685680" y="2865332"/>
            <a:ext cx="5106145" cy="8336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82516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201491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29" y="2014919"/>
            <a:ext cx="6008545" cy="351294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2100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1076" y="1408471"/>
            <a:ext cx="2700251" cy="9233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714375" y="2416478"/>
            <a:ext cx="4971305" cy="256509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C71F5927-1984-EDB5-5977-FE1F184CA183}"/>
              </a:ext>
            </a:extLst>
          </p:cNvPr>
          <p:cNvSpPr/>
          <p:nvPr/>
        </p:nvSpPr>
        <p:spPr>
          <a:xfrm>
            <a:off x="9192134" y="1419843"/>
            <a:ext cx="2700251" cy="736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Here’s the full unemployment data from the past 2 years. </a:t>
            </a:r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10791825" y="2454063"/>
            <a:ext cx="1005078" cy="8225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97B8DAF7-981A-1A13-615E-322F692C0240}"/>
              </a:ext>
            </a:extLst>
          </p:cNvPr>
          <p:cNvSpPr/>
          <p:nvPr/>
        </p:nvSpPr>
        <p:spPr>
          <a:xfrm>
            <a:off x="6749929" y="2416477"/>
            <a:ext cx="4041895" cy="228544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82D9BD37-B1B6-6089-A2FA-05C40BDF09C0}"/>
              </a:ext>
            </a:extLst>
          </p:cNvPr>
          <p:cNvSpPr/>
          <p:nvPr/>
        </p:nvSpPr>
        <p:spPr>
          <a:xfrm>
            <a:off x="10791824" y="3276600"/>
            <a:ext cx="1038225" cy="14253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9028701" y="3771390"/>
            <a:ext cx="2700251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shows an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trend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fluctuations, followed by a recent decline.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9D2AB73B-82B6-89D6-FDB8-C6CA025125DD}"/>
              </a:ext>
            </a:extLst>
          </p:cNvPr>
          <p:cNvCxnSpPr>
            <a:cxnSpLocks/>
          </p:cNvCxnSpPr>
          <p:nvPr/>
        </p:nvCxnSpPr>
        <p:spPr>
          <a:xfrm flipH="1">
            <a:off x="5685680" y="2865332"/>
            <a:ext cx="5106145" cy="8336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AC064530-1F85-ECD5-8FFE-C673867F5262}"/>
              </a:ext>
            </a:extLst>
          </p:cNvPr>
          <p:cNvSpPr/>
          <p:nvPr/>
        </p:nvSpPr>
        <p:spPr>
          <a:xfrm>
            <a:off x="723900" y="5019500"/>
            <a:ext cx="2700251" cy="73146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visualization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the fact that unemployment rates have increased overall in recent years.</a:t>
            </a:r>
          </a:p>
        </p:txBody>
      </p: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E1A102A9-39F1-0844-2A57-9AC9AD6284E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424151" y="4981575"/>
            <a:ext cx="338224" cy="403657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21716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201491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29" y="2014919"/>
            <a:ext cx="6008545" cy="351294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2100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1076" y="1408471"/>
            <a:ext cx="2700251" cy="9233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714375" y="2416478"/>
            <a:ext cx="4971305" cy="256509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C71F5927-1984-EDB5-5977-FE1F184CA183}"/>
              </a:ext>
            </a:extLst>
          </p:cNvPr>
          <p:cNvSpPr/>
          <p:nvPr/>
        </p:nvSpPr>
        <p:spPr>
          <a:xfrm>
            <a:off x="9192134" y="1419843"/>
            <a:ext cx="2700251" cy="736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Here’s the full unemployment data from the past 2 years. </a:t>
            </a:r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10791825" y="2454063"/>
            <a:ext cx="1005078" cy="8225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97B8DAF7-981A-1A13-615E-322F692C0240}"/>
              </a:ext>
            </a:extLst>
          </p:cNvPr>
          <p:cNvSpPr/>
          <p:nvPr/>
        </p:nvSpPr>
        <p:spPr>
          <a:xfrm>
            <a:off x="6749929" y="2416477"/>
            <a:ext cx="4041895" cy="228544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82D9BD37-B1B6-6089-A2FA-05C40BDF09C0}"/>
              </a:ext>
            </a:extLst>
          </p:cNvPr>
          <p:cNvSpPr/>
          <p:nvPr/>
        </p:nvSpPr>
        <p:spPr>
          <a:xfrm>
            <a:off x="10791824" y="3276600"/>
            <a:ext cx="1038225" cy="14253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9028701" y="3771390"/>
            <a:ext cx="2700251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shows an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trend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fluctuations, followed by a recent decline.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9D2AB73B-82B6-89D6-FDB8-C6CA025125DD}"/>
              </a:ext>
            </a:extLst>
          </p:cNvPr>
          <p:cNvCxnSpPr>
            <a:cxnSpLocks/>
          </p:cNvCxnSpPr>
          <p:nvPr/>
        </p:nvCxnSpPr>
        <p:spPr>
          <a:xfrm flipH="1">
            <a:off x="5685680" y="2865332"/>
            <a:ext cx="5106145" cy="8336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AC064530-1F85-ECD5-8FFE-C673867F5262}"/>
              </a:ext>
            </a:extLst>
          </p:cNvPr>
          <p:cNvSpPr/>
          <p:nvPr/>
        </p:nvSpPr>
        <p:spPr>
          <a:xfrm>
            <a:off x="723900" y="5019500"/>
            <a:ext cx="2700251" cy="73146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visualization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the fact that unemployment rates have increased overall in recent years.</a:t>
            </a:r>
          </a:p>
        </p:txBody>
      </p: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E1A102A9-39F1-0844-2A57-9AC9AD6284E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424151" y="4981575"/>
            <a:ext cx="338224" cy="403657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03756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DDE317-9B94-9269-92B7-BA5B26B81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" y="2014919"/>
            <a:ext cx="5526654" cy="3129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082A05-C172-5088-7129-07301CACE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429" y="2014919"/>
            <a:ext cx="6008545" cy="3512943"/>
          </a:xfrm>
          <a:prstGeom prst="rect">
            <a:avLst/>
          </a:prstGeom>
        </p:spPr>
      </p:pic>
      <p:pic>
        <p:nvPicPr>
          <p:cNvPr id="9" name="Picture 4" descr="Attention Icon PNGs for Free Download">
            <a:extLst>
              <a:ext uri="{FF2B5EF4-FFF2-40B4-BE49-F238E27FC236}">
                <a16:creationId xmlns:a16="http://schemas.microsoft.com/office/drawing/2014/main" id="{45F2572B-ACDB-87C2-FDCA-5890FF8C0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2100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6A4513-1B1D-B391-E040-75A0A268FA40}"/>
              </a:ext>
            </a:extLst>
          </p:cNvPr>
          <p:cNvSpPr/>
          <p:nvPr/>
        </p:nvSpPr>
        <p:spPr>
          <a:xfrm>
            <a:off x="76200" y="1330138"/>
            <a:ext cx="11801475" cy="432771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6406E359-D5C8-9121-F49C-2E16CF900D83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“Cherry Picking”.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68092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7666</Words>
  <Application>Microsoft Office PowerPoint</Application>
  <PresentationFormat>Widescreen</PresentationFormat>
  <Paragraphs>575</Paragraphs>
  <Slides>186</Slides>
  <Notes>185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186</vt:i4>
      </vt:variant>
    </vt:vector>
  </HeadingPairs>
  <TitlesOfParts>
    <vt:vector size="191" baseType="lpstr">
      <vt:lpstr>Aptos</vt:lpstr>
      <vt:lpstr>Aptos Display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Steffens, Mariana (SMO RI ML TC BP PCS)</dc:creator>
  <cp:lastModifiedBy>Steffens, Mariana (SMO RI ML TC BP PCS)</cp:lastModifiedBy>
  <cp:revision>43</cp:revision>
  <dcterms:created xsi:type="dcterms:W3CDTF">2024-10-25T19:12:22Z</dcterms:created>
  <dcterms:modified xsi:type="dcterms:W3CDTF">2024-11-17T15:36:32Z</dcterms:modified>
</cp:coreProperties>
</file>